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45" r:id="rId4"/>
    <p:sldId id="259" r:id="rId5"/>
    <p:sldId id="260" r:id="rId6"/>
    <p:sldId id="326" r:id="rId7"/>
    <p:sldId id="341" r:id="rId8"/>
    <p:sldId id="342" r:id="rId9"/>
    <p:sldId id="343" r:id="rId10"/>
    <p:sldId id="344" r:id="rId11"/>
    <p:sldId id="366" r:id="rId12"/>
    <p:sldId id="267" r:id="rId13"/>
    <p:sldId id="268" r:id="rId14"/>
    <p:sldId id="269" r:id="rId15"/>
    <p:sldId id="270" r:id="rId16"/>
    <p:sldId id="271" r:id="rId17"/>
    <p:sldId id="272" r:id="rId18"/>
    <p:sldId id="367" r:id="rId19"/>
    <p:sldId id="312" r:id="rId20"/>
    <p:sldId id="373" r:id="rId21"/>
    <p:sldId id="372" r:id="rId22"/>
    <p:sldId id="313" r:id="rId23"/>
    <p:sldId id="314" r:id="rId24"/>
    <p:sldId id="368" r:id="rId25"/>
    <p:sldId id="273" r:id="rId26"/>
    <p:sldId id="274" r:id="rId27"/>
    <p:sldId id="275" r:id="rId28"/>
    <p:sldId id="276" r:id="rId29"/>
    <p:sldId id="277" r:id="rId30"/>
    <p:sldId id="278" r:id="rId31"/>
    <p:sldId id="279" r:id="rId32"/>
    <p:sldId id="362" r:id="rId33"/>
    <p:sldId id="282" r:id="rId34"/>
    <p:sldId id="283" r:id="rId35"/>
    <p:sldId id="284" r:id="rId36"/>
    <p:sldId id="285" r:id="rId37"/>
    <p:sldId id="286" r:id="rId38"/>
    <p:sldId id="287" r:id="rId39"/>
    <p:sldId id="288" r:id="rId40"/>
    <p:sldId id="363" r:id="rId41"/>
    <p:sldId id="290" r:id="rId42"/>
    <p:sldId id="289" r:id="rId43"/>
    <p:sldId id="369" r:id="rId44"/>
    <p:sldId id="349" r:id="rId45"/>
    <p:sldId id="350" r:id="rId46"/>
    <p:sldId id="351" r:id="rId47"/>
    <p:sldId id="352" r:id="rId48"/>
    <p:sldId id="353" r:id="rId49"/>
    <p:sldId id="364" r:id="rId50"/>
    <p:sldId id="370" r:id="rId51"/>
    <p:sldId id="299" r:id="rId52"/>
    <p:sldId id="300" r:id="rId53"/>
    <p:sldId id="301" r:id="rId54"/>
    <p:sldId id="302" r:id="rId55"/>
    <p:sldId id="354" r:id="rId56"/>
    <p:sldId id="304" r:id="rId57"/>
    <p:sldId id="305" r:id="rId58"/>
    <p:sldId id="306" r:id="rId59"/>
    <p:sldId id="307" r:id="rId60"/>
    <p:sldId id="308" r:id="rId61"/>
    <p:sldId id="309" r:id="rId62"/>
    <p:sldId id="365" r:id="rId63"/>
    <p:sldId id="371" r:id="rId64"/>
    <p:sldId id="317" r:id="rId65"/>
    <p:sldId id="346" r:id="rId66"/>
    <p:sldId id="318" r:id="rId67"/>
    <p:sldId id="319" r:id="rId68"/>
    <p:sldId id="320" r:id="rId69"/>
    <p:sldId id="321" r:id="rId70"/>
    <p:sldId id="322" r:id="rId71"/>
    <p:sldId id="325" r:id="rId72"/>
    <p:sldId id="374" r:id="rId73"/>
    <p:sldId id="315" r:id="rId74"/>
    <p:sldId id="355" r:id="rId75"/>
  </p:sldIdLst>
  <p:sldSz cx="18288000" cy="10287000"/>
  <p:notesSz cx="6858000" cy="9144000"/>
  <p:embeddedFontLst>
    <p:embeddedFont>
      <p:font typeface="Aptos Bold" panose="020B0004020202020204" charset="0"/>
      <p:regular r:id="rId76"/>
    </p:embeddedFont>
    <p:embeddedFont>
      <p:font typeface="Arial Bold" panose="020B0704020202020204" pitchFamily="34" charset="0"/>
      <p:regular r:id="rId77"/>
      <p:bold r:id="rId78"/>
    </p:embeddedFont>
    <p:embeddedFont>
      <p:font typeface="Canva Sans" panose="020B0604020202020204" charset="0"/>
      <p:regular r:id="rId79"/>
    </p:embeddedFont>
    <p:embeddedFont>
      <p:font typeface="Canva Sans Bold" panose="020B0604020202020204" charset="0"/>
      <p:regular r:id="rId80"/>
    </p:embeddedFont>
    <p:embeddedFont>
      <p:font typeface="Century Gothic" panose="020B0502020202090204" pitchFamily="34" charset="0"/>
      <p:bold r:id="rId81"/>
      <p:italic r:id="rId82"/>
      <p:boldItalic r:id="rId83"/>
    </p:embeddedFont>
    <p:embeddedFont>
      <p:font typeface="Century Gothic Paneuropean" panose="020B0604020202020204" charset="0"/>
      <p:regular r:id="rId84"/>
    </p:embeddedFont>
    <p:embeddedFont>
      <p:font typeface="Century Gothic Paneuropean Bold Italics" panose="020B0604020202020204" charset="0"/>
      <p:regular r:id="rId85"/>
    </p:embeddedFont>
    <p:embeddedFont>
      <p:font typeface="Century Gothic Paneuropean Italics" panose="020B0604020202020204" charset="0"/>
      <p:regular r:id="rId86"/>
    </p:embeddedFont>
    <p:embeddedFont>
      <p:font typeface="Montserrat Black" panose="00000A00000000000000" pitchFamily="2" charset="0"/>
      <p:bold r:id="rId87"/>
      <p:boldItalic r:id="rId88"/>
    </p:embeddedFont>
    <p:embeddedFont>
      <p:font typeface="Montserrat Bold" panose="00000800000000000000" pitchFamily="2" charset="0"/>
      <p:regular r:id="rId89"/>
      <p:bold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534"/>
    <a:srgbClr val="009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810" autoAdjust="0"/>
  </p:normalViewPr>
  <p:slideViewPr>
    <p:cSldViewPr>
      <p:cViewPr varScale="1">
        <p:scale>
          <a:sx n="50" d="100"/>
          <a:sy n="50" d="100"/>
        </p:scale>
        <p:origin x="186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4.png"/><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14.png"/><Relationship Id="rId10" Type="http://schemas.openxmlformats.org/officeDocument/2006/relationships/slide" Target="slide19.xml"/><Relationship Id="rId4" Type="http://schemas.openxmlformats.org/officeDocument/2006/relationships/image" Target="../media/image6.svg"/><Relationship Id="rId9" Type="http://schemas.openxmlformats.org/officeDocument/2006/relationships/slide" Target="slide25.xml"/></Relationships>
</file>

<file path=ppt/slides/_rels/slide1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51.xml"/><Relationship Id="rId7" Type="http://schemas.openxmlformats.org/officeDocument/2006/relationships/slide" Target="slide12.xml"/><Relationship Id="rId2" Type="http://schemas.openxmlformats.org/officeDocument/2006/relationships/slide" Target="slide64.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5.xml"/><Relationship Id="rId4" Type="http://schemas.openxmlformats.org/officeDocument/2006/relationships/slide" Target="slide44.xml"/></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slide" Target="slide19.xml"/><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slide" Target="slide25.xml"/><Relationship Id="rId2" Type="http://schemas.openxmlformats.org/officeDocument/2006/relationships/slide" Target="slide3.xml"/><Relationship Id="rId16" Type="http://schemas.openxmlformats.org/officeDocument/2006/relationships/slide" Target="slide44.xml"/><Relationship Id="rId20"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slide" Target="slide51.xml"/><Relationship Id="rId10" Type="http://schemas.openxmlformats.org/officeDocument/2006/relationships/image" Target="../media/image20.svg"/><Relationship Id="rId19" Type="http://schemas.openxmlformats.org/officeDocument/2006/relationships/slide" Target="slide12.xml"/><Relationship Id="rId4" Type="http://schemas.openxmlformats.org/officeDocument/2006/relationships/image" Target="../media/image5.svg"/><Relationship Id="rId9" Type="http://schemas.openxmlformats.org/officeDocument/2006/relationships/image" Target="../media/image19.png"/><Relationship Id="rId14" Type="http://schemas.openxmlformats.org/officeDocument/2006/relationships/slide" Target="slide64.xml"/></Relationships>
</file>

<file path=ppt/slides/_rels/slide1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svg"/><Relationship Id="rId18" Type="http://schemas.openxmlformats.org/officeDocument/2006/relationships/slide" Target="slide19.xml"/><Relationship Id="rId3" Type="http://schemas.openxmlformats.org/officeDocument/2006/relationships/image" Target="../media/image25.png"/><Relationship Id="rId7" Type="http://schemas.openxmlformats.org/officeDocument/2006/relationships/image" Target="../media/image17.png"/><Relationship Id="rId12" Type="http://schemas.openxmlformats.org/officeDocument/2006/relationships/image" Target="../media/image4.png"/><Relationship Id="rId17" Type="http://schemas.openxmlformats.org/officeDocument/2006/relationships/slide" Target="slide25.xml"/><Relationship Id="rId2" Type="http://schemas.openxmlformats.org/officeDocument/2006/relationships/image" Target="../media/image24.jpeg"/><Relationship Id="rId16" Type="http://schemas.openxmlformats.org/officeDocument/2006/relationships/slide" Target="slide44.xml"/><Relationship Id="rId20"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slide" Target="slide3.xml"/><Relationship Id="rId5" Type="http://schemas.openxmlformats.org/officeDocument/2006/relationships/image" Target="../media/image15.png"/><Relationship Id="rId15" Type="http://schemas.openxmlformats.org/officeDocument/2006/relationships/slide" Target="slide51.xml"/><Relationship Id="rId10" Type="http://schemas.openxmlformats.org/officeDocument/2006/relationships/image" Target="../media/image20.svg"/><Relationship Id="rId19" Type="http://schemas.openxmlformats.org/officeDocument/2006/relationships/slide" Target="slide12.xml"/><Relationship Id="rId4" Type="http://schemas.openxmlformats.org/officeDocument/2006/relationships/image" Target="../media/image26.svg"/><Relationship Id="rId9" Type="http://schemas.openxmlformats.org/officeDocument/2006/relationships/image" Target="../media/image19.png"/><Relationship Id="rId14" Type="http://schemas.openxmlformats.org/officeDocument/2006/relationships/slide" Target="slide64.xml"/></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svg"/><Relationship Id="rId18" Type="http://schemas.openxmlformats.org/officeDocument/2006/relationships/slide" Target="slide19.xml"/><Relationship Id="rId3" Type="http://schemas.openxmlformats.org/officeDocument/2006/relationships/image" Target="../media/image25.png"/><Relationship Id="rId7" Type="http://schemas.openxmlformats.org/officeDocument/2006/relationships/image" Target="../media/image17.png"/><Relationship Id="rId12" Type="http://schemas.openxmlformats.org/officeDocument/2006/relationships/image" Target="../media/image4.png"/><Relationship Id="rId17" Type="http://schemas.openxmlformats.org/officeDocument/2006/relationships/slide" Target="slide25.xml"/><Relationship Id="rId2" Type="http://schemas.openxmlformats.org/officeDocument/2006/relationships/image" Target="../media/image27.jpeg"/><Relationship Id="rId16" Type="http://schemas.openxmlformats.org/officeDocument/2006/relationships/slide" Target="slide44.xml"/><Relationship Id="rId20"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slide" Target="slide3.xml"/><Relationship Id="rId5" Type="http://schemas.openxmlformats.org/officeDocument/2006/relationships/image" Target="../media/image15.png"/><Relationship Id="rId15" Type="http://schemas.openxmlformats.org/officeDocument/2006/relationships/slide" Target="slide51.xml"/><Relationship Id="rId10" Type="http://schemas.openxmlformats.org/officeDocument/2006/relationships/image" Target="../media/image20.svg"/><Relationship Id="rId19" Type="http://schemas.openxmlformats.org/officeDocument/2006/relationships/slide" Target="slide12.xml"/><Relationship Id="rId4" Type="http://schemas.openxmlformats.org/officeDocument/2006/relationships/image" Target="../media/image26.svg"/><Relationship Id="rId9" Type="http://schemas.openxmlformats.org/officeDocument/2006/relationships/image" Target="../media/image19.png"/><Relationship Id="rId14" Type="http://schemas.openxmlformats.org/officeDocument/2006/relationships/slide" Target="slide64.xml"/></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3.xml"/><Relationship Id="rId18" Type="http://schemas.openxmlformats.org/officeDocument/2006/relationships/slide" Target="slide44.xml"/><Relationship Id="rId3" Type="http://schemas.openxmlformats.org/officeDocument/2006/relationships/image" Target="../media/image25.png"/><Relationship Id="rId21" Type="http://schemas.openxmlformats.org/officeDocument/2006/relationships/slide" Target="slide12.xml"/><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slide" Target="slide51.xml"/><Relationship Id="rId2" Type="http://schemas.openxmlformats.org/officeDocument/2006/relationships/image" Target="../media/image28.jpeg"/><Relationship Id="rId16" Type="http://schemas.openxmlformats.org/officeDocument/2006/relationships/slide" Target="slide64.xml"/><Relationship Id="rId20"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5.svg"/><Relationship Id="rId10" Type="http://schemas.openxmlformats.org/officeDocument/2006/relationships/image" Target="../media/image20.svg"/><Relationship Id="rId19" Type="http://schemas.openxmlformats.org/officeDocument/2006/relationships/slide" Target="slide25.xml"/><Relationship Id="rId4" Type="http://schemas.openxmlformats.org/officeDocument/2006/relationships/image" Target="../media/image26.svg"/><Relationship Id="rId9" Type="http://schemas.openxmlformats.org/officeDocument/2006/relationships/image" Target="../media/image19.png"/><Relationship Id="rId14" Type="http://schemas.openxmlformats.org/officeDocument/2006/relationships/image" Target="../media/image4.png"/><Relationship Id="rId22" Type="http://schemas.openxmlformats.org/officeDocument/2006/relationships/slide" Target="slide4.xml"/></Relationships>
</file>

<file path=ppt/slides/_rels/slide1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slide" Target="slide64.xml"/><Relationship Id="rId18" Type="http://schemas.openxmlformats.org/officeDocument/2006/relationships/slide" Target="slide12.xml"/><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slide" Target="slide19.xml"/><Relationship Id="rId2" Type="http://schemas.openxmlformats.org/officeDocument/2006/relationships/slide" Target="slide3.xml"/><Relationship Id="rId16" Type="http://schemas.openxmlformats.org/officeDocument/2006/relationships/slide" Target="slide25.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9.png"/><Relationship Id="rId5" Type="http://schemas.openxmlformats.org/officeDocument/2006/relationships/image" Target="../media/image25.png"/><Relationship Id="rId15" Type="http://schemas.openxmlformats.org/officeDocument/2006/relationships/slide" Target="slide44.xml"/><Relationship Id="rId10" Type="http://schemas.openxmlformats.org/officeDocument/2006/relationships/image" Target="../media/image18.svg"/><Relationship Id="rId19" Type="http://schemas.openxmlformats.org/officeDocument/2006/relationships/slide" Target="slide4.xml"/><Relationship Id="rId4" Type="http://schemas.openxmlformats.org/officeDocument/2006/relationships/image" Target="../media/image5.svg"/><Relationship Id="rId9" Type="http://schemas.openxmlformats.org/officeDocument/2006/relationships/image" Target="../media/image17.png"/><Relationship Id="rId14" Type="http://schemas.openxmlformats.org/officeDocument/2006/relationships/slide" Target="slide51.xml"/></Relationships>
</file>

<file path=ppt/slides/_rels/slide18.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51.xml"/><Relationship Id="rId7" Type="http://schemas.openxmlformats.org/officeDocument/2006/relationships/slide" Target="slide12.xml"/><Relationship Id="rId2" Type="http://schemas.openxmlformats.org/officeDocument/2006/relationships/slide" Target="slide64.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5.xml"/><Relationship Id="rId4" Type="http://schemas.openxmlformats.org/officeDocument/2006/relationships/slide" Target="slide44.xml"/></Relationships>
</file>

<file path=ppt/slides/_rels/slide19.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12" Type="http://schemas.openxmlformats.org/officeDocument/2006/relationships/image" Target="../media/image29.jp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51.xml"/><Relationship Id="rId7" Type="http://schemas.openxmlformats.org/officeDocument/2006/relationships/slide" Target="slide12.xml"/><Relationship Id="rId2" Type="http://schemas.openxmlformats.org/officeDocument/2006/relationships/slide" Target="slide64.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5.xml"/><Relationship Id="rId4" Type="http://schemas.openxmlformats.org/officeDocument/2006/relationships/slide" Target="slide44.xml"/></Relationships>
</file>

<file path=ppt/slides/_rels/slide2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12" Type="http://schemas.openxmlformats.org/officeDocument/2006/relationships/image" Target="../media/image30.jp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21.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32.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slide" Target="slide19.xml"/><Relationship Id="rId5" Type="http://schemas.openxmlformats.org/officeDocument/2006/relationships/image" Target="../media/image4.png"/><Relationship Id="rId10" Type="http://schemas.openxmlformats.org/officeDocument/2006/relationships/slide" Target="slide25.xml"/><Relationship Id="rId4" Type="http://schemas.openxmlformats.org/officeDocument/2006/relationships/slide" Target="slide3.xml"/><Relationship Id="rId9" Type="http://schemas.openxmlformats.org/officeDocument/2006/relationships/slide" Target="slide44.xml"/></Relationships>
</file>

<file path=ppt/slides/_rels/slide22.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34.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slide" Target="slide19.xml"/><Relationship Id="rId5" Type="http://schemas.openxmlformats.org/officeDocument/2006/relationships/image" Target="../media/image4.png"/><Relationship Id="rId10" Type="http://schemas.openxmlformats.org/officeDocument/2006/relationships/slide" Target="slide25.xml"/><Relationship Id="rId4" Type="http://schemas.openxmlformats.org/officeDocument/2006/relationships/slide" Target="slide3.xml"/><Relationship Id="rId9" Type="http://schemas.openxmlformats.org/officeDocument/2006/relationships/slide" Target="slide44.xml"/></Relationships>
</file>

<file path=ppt/slides/_rels/slide23.xml.rels><?xml version="1.0" encoding="UTF-8" standalone="yes"?>
<Relationships xmlns="http://schemas.openxmlformats.org/package/2006/relationships"><Relationship Id="rId8" Type="http://schemas.openxmlformats.org/officeDocument/2006/relationships/slide" Target="slide64.xml"/><Relationship Id="rId13" Type="http://schemas.openxmlformats.org/officeDocument/2006/relationships/slide" Target="slide12.xml"/><Relationship Id="rId3" Type="http://schemas.openxmlformats.org/officeDocument/2006/relationships/image" Target="../media/image36.png"/><Relationship Id="rId7" Type="http://schemas.openxmlformats.org/officeDocument/2006/relationships/image" Target="../media/image5.svg"/><Relationship Id="rId12" Type="http://schemas.openxmlformats.org/officeDocument/2006/relationships/slide" Target="slide19.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25.xml"/><Relationship Id="rId5" Type="http://schemas.openxmlformats.org/officeDocument/2006/relationships/slide" Target="slide3.xml"/><Relationship Id="rId10" Type="http://schemas.openxmlformats.org/officeDocument/2006/relationships/slide" Target="slide44.xml"/><Relationship Id="rId4" Type="http://schemas.openxmlformats.org/officeDocument/2006/relationships/image" Target="../media/image37.png"/><Relationship Id="rId9" Type="http://schemas.openxmlformats.org/officeDocument/2006/relationships/slide" Target="slide51.xml"/><Relationship Id="rId14" Type="http://schemas.openxmlformats.org/officeDocument/2006/relationships/slide" Target="slide4.xml"/></Relationships>
</file>

<file path=ppt/slides/_rels/slide24.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51.xml"/><Relationship Id="rId7" Type="http://schemas.openxmlformats.org/officeDocument/2006/relationships/slide" Target="slide12.xml"/><Relationship Id="rId2" Type="http://schemas.openxmlformats.org/officeDocument/2006/relationships/slide" Target="slide64.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5.xml"/><Relationship Id="rId4" Type="http://schemas.openxmlformats.org/officeDocument/2006/relationships/slide" Target="slide44.xml"/></Relationships>
</file>

<file path=ppt/slides/_rels/slide25.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26.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27.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28.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44.xml"/><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slide" Target="slide51.xml"/><Relationship Id="rId17" Type="http://schemas.openxmlformats.org/officeDocument/2006/relationships/slide" Target="slide4.xml"/><Relationship Id="rId2" Type="http://schemas.openxmlformats.org/officeDocument/2006/relationships/image" Target="../media/image40.png"/><Relationship Id="rId16" Type="http://schemas.openxmlformats.org/officeDocument/2006/relationships/slide" Target="slide12.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slide" Target="slide64.xml"/><Relationship Id="rId5" Type="http://schemas.openxmlformats.org/officeDocument/2006/relationships/image" Target="../media/image43.svg"/><Relationship Id="rId15" Type="http://schemas.openxmlformats.org/officeDocument/2006/relationships/slide" Target="slide19.xml"/><Relationship Id="rId10" Type="http://schemas.openxmlformats.org/officeDocument/2006/relationships/image" Target="../media/image5.svg"/><Relationship Id="rId4" Type="http://schemas.openxmlformats.org/officeDocument/2006/relationships/image" Target="../media/image42.png"/><Relationship Id="rId9" Type="http://schemas.openxmlformats.org/officeDocument/2006/relationships/image" Target="../media/image4.png"/><Relationship Id="rId14" Type="http://schemas.openxmlformats.org/officeDocument/2006/relationships/slide" Target="slide25.xml"/></Relationships>
</file>

<file path=ppt/slides/_rels/slide29.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51.xml"/><Relationship Id="rId7" Type="http://schemas.openxmlformats.org/officeDocument/2006/relationships/slide" Target="slide12.xml"/><Relationship Id="rId2" Type="http://schemas.openxmlformats.org/officeDocument/2006/relationships/slide" Target="slide64.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5.xml"/><Relationship Id="rId4"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31.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32.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3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3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slide" Target="slide3.xml"/><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2.jpeg"/><Relationship Id="rId11" Type="http://schemas.openxmlformats.org/officeDocument/2006/relationships/slide" Target="slide19.xml"/><Relationship Id="rId5" Type="http://schemas.openxmlformats.org/officeDocument/2006/relationships/image" Target="../media/image5.svg"/><Relationship Id="rId10" Type="http://schemas.openxmlformats.org/officeDocument/2006/relationships/slide" Target="slide25.xml"/><Relationship Id="rId4" Type="http://schemas.openxmlformats.org/officeDocument/2006/relationships/image" Target="../media/image4.png"/><Relationship Id="rId9" Type="http://schemas.openxmlformats.org/officeDocument/2006/relationships/slide" Target="slide44.xml"/></Relationships>
</file>

<file path=ppt/slides/_rels/slide35.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4.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slide" Target="slide19.xml"/><Relationship Id="rId5" Type="http://schemas.openxmlformats.org/officeDocument/2006/relationships/image" Target="../media/image53.png"/><Relationship Id="rId10" Type="http://schemas.openxmlformats.org/officeDocument/2006/relationships/slide" Target="slide25.xml"/><Relationship Id="rId4" Type="http://schemas.openxmlformats.org/officeDocument/2006/relationships/image" Target="../media/image5.svg"/><Relationship Id="rId9" Type="http://schemas.openxmlformats.org/officeDocument/2006/relationships/slide" Target="slide44.xml"/></Relationships>
</file>

<file path=ppt/slides/_rels/slide36.xml.rels><?xml version="1.0" encoding="UTF-8" standalone="yes"?>
<Relationships xmlns="http://schemas.openxmlformats.org/package/2006/relationships"><Relationship Id="rId8" Type="http://schemas.openxmlformats.org/officeDocument/2006/relationships/slide" Target="slide64.xml"/><Relationship Id="rId13" Type="http://schemas.openxmlformats.org/officeDocument/2006/relationships/slide" Target="slide12.xml"/><Relationship Id="rId3" Type="http://schemas.openxmlformats.org/officeDocument/2006/relationships/slideLayout" Target="../slideLayouts/slideLayout7.xml"/><Relationship Id="rId7" Type="http://schemas.openxmlformats.org/officeDocument/2006/relationships/image" Target="../media/image55.png"/><Relationship Id="rId12" Type="http://schemas.openxmlformats.org/officeDocument/2006/relationships/slide" Target="slide1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11" Type="http://schemas.openxmlformats.org/officeDocument/2006/relationships/slide" Target="slide25.xml"/><Relationship Id="rId5" Type="http://schemas.openxmlformats.org/officeDocument/2006/relationships/image" Target="../media/image4.png"/><Relationship Id="rId10" Type="http://schemas.openxmlformats.org/officeDocument/2006/relationships/slide" Target="slide44.xml"/><Relationship Id="rId4" Type="http://schemas.openxmlformats.org/officeDocument/2006/relationships/slide" Target="slide3.xml"/><Relationship Id="rId9" Type="http://schemas.openxmlformats.org/officeDocument/2006/relationships/slide" Target="slide51.xml"/><Relationship Id="rId14" Type="http://schemas.openxmlformats.org/officeDocument/2006/relationships/slide" Target="slide4.xml"/></Relationships>
</file>

<file path=ppt/slides/_rels/slide37.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38.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39.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4.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40.xml.rels><?xml version="1.0" encoding="UTF-8" standalone="yes"?>
<Relationships xmlns="http://schemas.openxmlformats.org/package/2006/relationships"><Relationship Id="rId8" Type="http://schemas.openxmlformats.org/officeDocument/2006/relationships/slide" Target="slide64.xml"/><Relationship Id="rId13" Type="http://schemas.openxmlformats.org/officeDocument/2006/relationships/slide" Target="slide12.xml"/><Relationship Id="rId3" Type="http://schemas.openxmlformats.org/officeDocument/2006/relationships/slideLayout" Target="../slideLayouts/slideLayout7.xml"/><Relationship Id="rId7" Type="http://schemas.openxmlformats.org/officeDocument/2006/relationships/image" Target="../media/image59.png"/><Relationship Id="rId12" Type="http://schemas.openxmlformats.org/officeDocument/2006/relationships/slide" Target="slide1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svg"/><Relationship Id="rId11" Type="http://schemas.openxmlformats.org/officeDocument/2006/relationships/slide" Target="slide25.xml"/><Relationship Id="rId5" Type="http://schemas.openxmlformats.org/officeDocument/2006/relationships/image" Target="../media/image4.png"/><Relationship Id="rId10" Type="http://schemas.openxmlformats.org/officeDocument/2006/relationships/slide" Target="slide44.xml"/><Relationship Id="rId4" Type="http://schemas.openxmlformats.org/officeDocument/2006/relationships/slide" Target="slide3.xml"/><Relationship Id="rId9" Type="http://schemas.openxmlformats.org/officeDocument/2006/relationships/slide" Target="slide51.xml"/><Relationship Id="rId14" Type="http://schemas.openxmlformats.org/officeDocument/2006/relationships/slide" Target="slide4.xml"/></Relationships>
</file>

<file path=ppt/slides/_rels/slide41.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4.png"/><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60.png"/><Relationship Id="rId10" Type="http://schemas.openxmlformats.org/officeDocument/2006/relationships/slide" Target="slide19.xml"/><Relationship Id="rId4" Type="http://schemas.openxmlformats.org/officeDocument/2006/relationships/image" Target="../media/image5.svg"/><Relationship Id="rId9" Type="http://schemas.openxmlformats.org/officeDocument/2006/relationships/slide" Target="slide25.xml"/></Relationships>
</file>

<file path=ppt/slides/_rels/slide42.xml.rels><?xml version="1.0" encoding="UTF-8" standalone="yes"?>
<Relationships xmlns="http://schemas.openxmlformats.org/package/2006/relationships"><Relationship Id="rId8" Type="http://schemas.openxmlformats.org/officeDocument/2006/relationships/slide" Target="slide64.xml"/><Relationship Id="rId13" Type="http://schemas.openxmlformats.org/officeDocument/2006/relationships/slide" Target="slide12.xml"/><Relationship Id="rId3" Type="http://schemas.openxmlformats.org/officeDocument/2006/relationships/slideLayout" Target="../slideLayouts/slideLayout7.xml"/><Relationship Id="rId7" Type="http://schemas.openxmlformats.org/officeDocument/2006/relationships/image" Target="../media/image61.png"/><Relationship Id="rId12" Type="http://schemas.openxmlformats.org/officeDocument/2006/relationships/slide" Target="slide1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svg"/><Relationship Id="rId11" Type="http://schemas.openxmlformats.org/officeDocument/2006/relationships/slide" Target="slide25.xml"/><Relationship Id="rId5" Type="http://schemas.openxmlformats.org/officeDocument/2006/relationships/image" Target="../media/image4.png"/><Relationship Id="rId10" Type="http://schemas.openxmlformats.org/officeDocument/2006/relationships/slide" Target="slide44.xml"/><Relationship Id="rId4" Type="http://schemas.openxmlformats.org/officeDocument/2006/relationships/slide" Target="slide3.xml"/><Relationship Id="rId9" Type="http://schemas.openxmlformats.org/officeDocument/2006/relationships/slide" Target="slide51.xml"/><Relationship Id="rId14" Type="http://schemas.openxmlformats.org/officeDocument/2006/relationships/slide" Target="slide4.xml"/></Relationships>
</file>

<file path=ppt/slides/_rels/slide4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51.xml"/><Relationship Id="rId7" Type="http://schemas.openxmlformats.org/officeDocument/2006/relationships/slide" Target="slide12.xml"/><Relationship Id="rId2" Type="http://schemas.openxmlformats.org/officeDocument/2006/relationships/slide" Target="slide64.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5.xml"/><Relationship Id="rId4" Type="http://schemas.openxmlformats.org/officeDocument/2006/relationships/slide" Target="slide44.xml"/></Relationships>
</file>

<file path=ppt/slides/_rels/slide4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2.png"/><Relationship Id="rId18" Type="http://schemas.openxmlformats.org/officeDocument/2006/relationships/slide" Target="slide19.xml"/><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slide" Target="slide25.xml"/><Relationship Id="rId2" Type="http://schemas.openxmlformats.org/officeDocument/2006/relationships/slide" Target="slide3.xml"/><Relationship Id="rId16" Type="http://schemas.openxmlformats.org/officeDocument/2006/relationships/slide" Target="slide44.xml"/><Relationship Id="rId20"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slide" Target="slide51.xml"/><Relationship Id="rId10" Type="http://schemas.openxmlformats.org/officeDocument/2006/relationships/image" Target="../media/image20.svg"/><Relationship Id="rId19" Type="http://schemas.openxmlformats.org/officeDocument/2006/relationships/slide" Target="slide12.xml"/><Relationship Id="rId4" Type="http://schemas.openxmlformats.org/officeDocument/2006/relationships/image" Target="../media/image5.svg"/><Relationship Id="rId9" Type="http://schemas.openxmlformats.org/officeDocument/2006/relationships/image" Target="../media/image19.png"/><Relationship Id="rId14" Type="http://schemas.openxmlformats.org/officeDocument/2006/relationships/slide" Target="slide64.xml"/></Relationships>
</file>

<file path=ppt/slides/_rels/slide4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slide" Target="slide44.xml"/><Relationship Id="rId3" Type="http://schemas.openxmlformats.org/officeDocument/2006/relationships/slideLayout" Target="../slideLayouts/slideLayout7.xml"/><Relationship Id="rId21" Type="http://schemas.openxmlformats.org/officeDocument/2006/relationships/slide" Target="slide12.xml"/><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slide" Target="slide51.xml"/><Relationship Id="rId2" Type="http://schemas.openxmlformats.org/officeDocument/2006/relationships/video" Target="../media/media4.mp4"/><Relationship Id="rId16" Type="http://schemas.openxmlformats.org/officeDocument/2006/relationships/slide" Target="slide64.xml"/><Relationship Id="rId20" Type="http://schemas.openxmlformats.org/officeDocument/2006/relationships/slide" Target="slide19.xml"/><Relationship Id="rId1" Type="http://schemas.microsoft.com/office/2007/relationships/media" Target="../media/media4.mp4"/><Relationship Id="rId6" Type="http://schemas.openxmlformats.org/officeDocument/2006/relationships/image" Target="../media/image5.svg"/><Relationship Id="rId11"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63.png"/><Relationship Id="rId10" Type="http://schemas.openxmlformats.org/officeDocument/2006/relationships/image" Target="../media/image18.svg"/><Relationship Id="rId19" Type="http://schemas.openxmlformats.org/officeDocument/2006/relationships/slide" Target="slide25.xml"/><Relationship Id="rId4" Type="http://schemas.openxmlformats.org/officeDocument/2006/relationships/slide" Target="slide3.xml"/><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slide" Target="slide4.xml"/></Relationships>
</file>

<file path=ppt/slides/_rels/slide46.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65.jpg"/><Relationship Id="rId3" Type="http://schemas.openxmlformats.org/officeDocument/2006/relationships/image" Target="../media/image4.png"/><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64.png"/><Relationship Id="rId10" Type="http://schemas.openxmlformats.org/officeDocument/2006/relationships/slide" Target="slide19.xml"/><Relationship Id="rId4" Type="http://schemas.openxmlformats.org/officeDocument/2006/relationships/image" Target="../media/image5.svg"/><Relationship Id="rId9" Type="http://schemas.openxmlformats.org/officeDocument/2006/relationships/slide" Target="slide25.xml"/></Relationships>
</file>

<file path=ppt/slides/_rels/slide4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6.jpeg"/><Relationship Id="rId18" Type="http://schemas.openxmlformats.org/officeDocument/2006/relationships/slide" Target="slide19.xml"/><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slide" Target="slide25.xml"/><Relationship Id="rId2" Type="http://schemas.openxmlformats.org/officeDocument/2006/relationships/slide" Target="slide3.xml"/><Relationship Id="rId16" Type="http://schemas.openxmlformats.org/officeDocument/2006/relationships/slide" Target="slide44.xml"/><Relationship Id="rId20"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slide" Target="slide51.xml"/><Relationship Id="rId10" Type="http://schemas.openxmlformats.org/officeDocument/2006/relationships/image" Target="../media/image20.svg"/><Relationship Id="rId19" Type="http://schemas.openxmlformats.org/officeDocument/2006/relationships/slide" Target="slide12.xml"/><Relationship Id="rId4" Type="http://schemas.openxmlformats.org/officeDocument/2006/relationships/image" Target="../media/image5.svg"/><Relationship Id="rId9" Type="http://schemas.openxmlformats.org/officeDocument/2006/relationships/image" Target="../media/image19.png"/><Relationship Id="rId14" Type="http://schemas.openxmlformats.org/officeDocument/2006/relationships/slide" Target="slide64.xml"/></Relationships>
</file>

<file path=ppt/slides/_rels/slide4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slide" Target="slide25.xml"/><Relationship Id="rId3" Type="http://schemas.openxmlformats.org/officeDocument/2006/relationships/slideLayout" Target="../slideLayouts/slideLayout7.xml"/><Relationship Id="rId7" Type="http://schemas.openxmlformats.org/officeDocument/2006/relationships/image" Target="../media/image67.png"/><Relationship Id="rId12" Type="http://schemas.openxmlformats.org/officeDocument/2006/relationships/slide" Target="slide44.xml"/><Relationship Id="rId2" Type="http://schemas.openxmlformats.org/officeDocument/2006/relationships/video" Target="../media/media5.mp4"/><Relationship Id="rId16" Type="http://schemas.openxmlformats.org/officeDocument/2006/relationships/slide" Target="slide4.xml"/><Relationship Id="rId1" Type="http://schemas.microsoft.com/office/2007/relationships/media" Target="../media/media5.mp4"/><Relationship Id="rId6" Type="http://schemas.openxmlformats.org/officeDocument/2006/relationships/image" Target="../media/image5.svg"/><Relationship Id="rId11" Type="http://schemas.openxmlformats.org/officeDocument/2006/relationships/slide" Target="slide51.xml"/><Relationship Id="rId5" Type="http://schemas.openxmlformats.org/officeDocument/2006/relationships/image" Target="../media/image4.png"/><Relationship Id="rId15" Type="http://schemas.openxmlformats.org/officeDocument/2006/relationships/slide" Target="slide12.xml"/><Relationship Id="rId10" Type="http://schemas.openxmlformats.org/officeDocument/2006/relationships/slide" Target="slide64.xml"/><Relationship Id="rId4" Type="http://schemas.openxmlformats.org/officeDocument/2006/relationships/slide" Target="slide3.xml"/><Relationship Id="rId9" Type="http://schemas.openxmlformats.org/officeDocument/2006/relationships/image" Target="../media/image69.png"/><Relationship Id="rId14" Type="http://schemas.openxmlformats.org/officeDocument/2006/relationships/slide" Target="slide19.xml"/></Relationships>
</file>

<file path=ppt/slides/_rels/slide49.xml.rels><?xml version="1.0" encoding="UTF-8" standalone="yes"?>
<Relationships xmlns="http://schemas.openxmlformats.org/package/2006/relationships"><Relationship Id="rId8" Type="http://schemas.openxmlformats.org/officeDocument/2006/relationships/slide" Target="slide64.xml"/><Relationship Id="rId13" Type="http://schemas.openxmlformats.org/officeDocument/2006/relationships/slide" Target="slide12.xml"/><Relationship Id="rId3" Type="http://schemas.openxmlformats.org/officeDocument/2006/relationships/slideLayout" Target="../slideLayouts/slideLayout7.xml"/><Relationship Id="rId7" Type="http://schemas.openxmlformats.org/officeDocument/2006/relationships/image" Target="../media/image70.png"/><Relationship Id="rId12" Type="http://schemas.openxmlformats.org/officeDocument/2006/relationships/slide" Target="slide19.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svg"/><Relationship Id="rId11" Type="http://schemas.openxmlformats.org/officeDocument/2006/relationships/slide" Target="slide25.xml"/><Relationship Id="rId5" Type="http://schemas.openxmlformats.org/officeDocument/2006/relationships/image" Target="../media/image4.png"/><Relationship Id="rId10" Type="http://schemas.openxmlformats.org/officeDocument/2006/relationships/slide" Target="slide44.xml"/><Relationship Id="rId4" Type="http://schemas.openxmlformats.org/officeDocument/2006/relationships/slide" Target="slide3.xml"/><Relationship Id="rId9" Type="http://schemas.openxmlformats.org/officeDocument/2006/relationships/slide" Target="slide51.xml"/><Relationship Id="rId14" Type="http://schemas.openxmlformats.org/officeDocument/2006/relationships/slide" Target="slide4.xml"/></Relationships>
</file>

<file path=ppt/slides/_rels/slide5.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50.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51.xml"/><Relationship Id="rId7" Type="http://schemas.openxmlformats.org/officeDocument/2006/relationships/slide" Target="slide12.xml"/><Relationship Id="rId2" Type="http://schemas.openxmlformats.org/officeDocument/2006/relationships/slide" Target="slide64.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5.xml"/><Relationship Id="rId4" Type="http://schemas.openxmlformats.org/officeDocument/2006/relationships/slide" Target="slide44.xml"/></Relationships>
</file>

<file path=ppt/slides/_rels/slide51.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slide" Target="slide3.xml"/><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slide" Target="slide19.xml"/><Relationship Id="rId5" Type="http://schemas.openxmlformats.org/officeDocument/2006/relationships/image" Target="../media/image5.svg"/><Relationship Id="rId10" Type="http://schemas.openxmlformats.org/officeDocument/2006/relationships/slide" Target="slide25.xml"/><Relationship Id="rId4" Type="http://schemas.openxmlformats.org/officeDocument/2006/relationships/image" Target="../media/image4.png"/><Relationship Id="rId9" Type="http://schemas.openxmlformats.org/officeDocument/2006/relationships/slide" Target="slide44.xml"/></Relationships>
</file>

<file path=ppt/slides/_rels/slide52.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4.png"/><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71.png"/><Relationship Id="rId10" Type="http://schemas.openxmlformats.org/officeDocument/2006/relationships/slide" Target="slide19.xml"/><Relationship Id="rId4" Type="http://schemas.openxmlformats.org/officeDocument/2006/relationships/image" Target="../media/image5.svg"/><Relationship Id="rId9" Type="http://schemas.openxmlformats.org/officeDocument/2006/relationships/slide" Target="slide25.xml"/></Relationships>
</file>

<file path=ppt/slides/_rels/slide53.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slide" Target="slide3.xml"/><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slide" Target="slide19.xml"/><Relationship Id="rId5" Type="http://schemas.openxmlformats.org/officeDocument/2006/relationships/image" Target="../media/image5.svg"/><Relationship Id="rId10" Type="http://schemas.openxmlformats.org/officeDocument/2006/relationships/slide" Target="slide25.xml"/><Relationship Id="rId4" Type="http://schemas.openxmlformats.org/officeDocument/2006/relationships/image" Target="../media/image4.png"/><Relationship Id="rId9" Type="http://schemas.openxmlformats.org/officeDocument/2006/relationships/slide" Target="slide44.xml"/></Relationships>
</file>

<file path=ppt/slides/_rels/slide5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slide" Target="slide25.xml"/><Relationship Id="rId3" Type="http://schemas.openxmlformats.org/officeDocument/2006/relationships/image" Target="../media/image4.png"/><Relationship Id="rId21" Type="http://schemas.openxmlformats.org/officeDocument/2006/relationships/slide" Target="slide4.xml"/><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slide" Target="slide44.xml"/><Relationship Id="rId2" Type="http://schemas.openxmlformats.org/officeDocument/2006/relationships/slide" Target="slide3.xml"/><Relationship Id="rId16" Type="http://schemas.openxmlformats.org/officeDocument/2006/relationships/slide" Target="slide51.xml"/><Relationship Id="rId20" Type="http://schemas.openxmlformats.org/officeDocument/2006/relationships/slide" Target="slide12.xm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slide" Target="slide64.xml"/><Relationship Id="rId10" Type="http://schemas.openxmlformats.org/officeDocument/2006/relationships/image" Target="../media/image79.png"/><Relationship Id="rId19" Type="http://schemas.openxmlformats.org/officeDocument/2006/relationships/slide" Target="slide19.xml"/><Relationship Id="rId4" Type="http://schemas.openxmlformats.org/officeDocument/2006/relationships/image" Target="../media/image5.svg"/><Relationship Id="rId9" Type="http://schemas.openxmlformats.org/officeDocument/2006/relationships/image" Target="../media/image78.svg"/><Relationship Id="rId14"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slide" Target="slide3.xml"/><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slide" Target="slide19.xml"/><Relationship Id="rId5" Type="http://schemas.openxmlformats.org/officeDocument/2006/relationships/image" Target="../media/image5.svg"/><Relationship Id="rId10" Type="http://schemas.openxmlformats.org/officeDocument/2006/relationships/slide" Target="slide25.xml"/><Relationship Id="rId4" Type="http://schemas.openxmlformats.org/officeDocument/2006/relationships/image" Target="../media/image4.png"/><Relationship Id="rId9" Type="http://schemas.openxmlformats.org/officeDocument/2006/relationships/slide" Target="slide44.xml"/></Relationships>
</file>

<file path=ppt/slides/_rels/slide56.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71.png"/><Relationship Id="rId18" Type="http://schemas.openxmlformats.org/officeDocument/2006/relationships/slide" Target="slide19.xml"/><Relationship Id="rId3" Type="http://schemas.openxmlformats.org/officeDocument/2006/relationships/image" Target="../media/image4.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slide" Target="slide25.xml"/><Relationship Id="rId2" Type="http://schemas.openxmlformats.org/officeDocument/2006/relationships/slide" Target="slide3.xml"/><Relationship Id="rId16" Type="http://schemas.openxmlformats.org/officeDocument/2006/relationships/slide" Target="slide44.xml"/><Relationship Id="rId20"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84.jpe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slide" Target="slide51.xml"/><Relationship Id="rId10" Type="http://schemas.openxmlformats.org/officeDocument/2006/relationships/image" Target="../media/image88.svg"/><Relationship Id="rId19" Type="http://schemas.openxmlformats.org/officeDocument/2006/relationships/slide" Target="slide12.xml"/><Relationship Id="rId4" Type="http://schemas.openxmlformats.org/officeDocument/2006/relationships/image" Target="../media/image5.svg"/><Relationship Id="rId9" Type="http://schemas.openxmlformats.org/officeDocument/2006/relationships/image" Target="../media/image87.png"/><Relationship Id="rId14" Type="http://schemas.openxmlformats.org/officeDocument/2006/relationships/slide" Target="slide64.xml"/></Relationships>
</file>

<file path=ppt/slides/_rels/slide57.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8.jpeg"/><Relationship Id="rId18" Type="http://schemas.openxmlformats.org/officeDocument/2006/relationships/slide" Target="slide64.xml"/><Relationship Id="rId3" Type="http://schemas.openxmlformats.org/officeDocument/2006/relationships/image" Target="../media/image4.png"/><Relationship Id="rId21" Type="http://schemas.openxmlformats.org/officeDocument/2006/relationships/slide" Target="slide25.xml"/><Relationship Id="rId7" Type="http://schemas.openxmlformats.org/officeDocument/2006/relationships/image" Target="../media/image86.jpeg"/><Relationship Id="rId12" Type="http://schemas.openxmlformats.org/officeDocument/2006/relationships/image" Target="../media/image97.jpeg"/><Relationship Id="rId17" Type="http://schemas.openxmlformats.org/officeDocument/2006/relationships/image" Target="../media/image71.png"/><Relationship Id="rId2" Type="http://schemas.openxmlformats.org/officeDocument/2006/relationships/slide" Target="slide3.xml"/><Relationship Id="rId16" Type="http://schemas.openxmlformats.org/officeDocument/2006/relationships/image" Target="../media/image101.jpeg"/><Relationship Id="rId20" Type="http://schemas.openxmlformats.org/officeDocument/2006/relationships/slide" Target="slide44.xml"/><Relationship Id="rId1" Type="http://schemas.openxmlformats.org/officeDocument/2006/relationships/slideLayout" Target="../slideLayouts/slideLayout7.xml"/><Relationship Id="rId6" Type="http://schemas.openxmlformats.org/officeDocument/2006/relationships/image" Target="../media/image92.svg"/><Relationship Id="rId11" Type="http://schemas.openxmlformats.org/officeDocument/2006/relationships/image" Target="../media/image96.svg"/><Relationship Id="rId24" Type="http://schemas.openxmlformats.org/officeDocument/2006/relationships/slide" Target="slide4.xml"/><Relationship Id="rId5" Type="http://schemas.openxmlformats.org/officeDocument/2006/relationships/image" Target="../media/image91.png"/><Relationship Id="rId15" Type="http://schemas.openxmlformats.org/officeDocument/2006/relationships/image" Target="../media/image100.png"/><Relationship Id="rId23" Type="http://schemas.openxmlformats.org/officeDocument/2006/relationships/slide" Target="slide12.xml"/><Relationship Id="rId10" Type="http://schemas.openxmlformats.org/officeDocument/2006/relationships/image" Target="../media/image95.png"/><Relationship Id="rId19" Type="http://schemas.openxmlformats.org/officeDocument/2006/relationships/slide" Target="slide51.xml"/><Relationship Id="rId4" Type="http://schemas.openxmlformats.org/officeDocument/2006/relationships/image" Target="../media/image5.svg"/><Relationship Id="rId9" Type="http://schemas.openxmlformats.org/officeDocument/2006/relationships/image" Target="../media/image94.jpeg"/><Relationship Id="rId14" Type="http://schemas.openxmlformats.org/officeDocument/2006/relationships/image" Target="../media/image99.png"/><Relationship Id="rId22" Type="http://schemas.openxmlformats.org/officeDocument/2006/relationships/slide" Target="slide19.xml"/></Relationships>
</file>

<file path=ppt/slides/_rels/slide58.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4.png"/><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71.png"/><Relationship Id="rId10" Type="http://schemas.openxmlformats.org/officeDocument/2006/relationships/slide" Target="slide19.xml"/><Relationship Id="rId4" Type="http://schemas.openxmlformats.org/officeDocument/2006/relationships/image" Target="../media/image5.svg"/><Relationship Id="rId9" Type="http://schemas.openxmlformats.org/officeDocument/2006/relationships/slide" Target="slide25.xml"/></Relationships>
</file>

<file path=ppt/slides/_rels/slide59.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4.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slide" Target="slide19.xml"/><Relationship Id="rId5" Type="http://schemas.openxmlformats.org/officeDocument/2006/relationships/image" Target="../media/image102.png"/><Relationship Id="rId10" Type="http://schemas.openxmlformats.org/officeDocument/2006/relationships/slide" Target="slide25.xml"/><Relationship Id="rId4" Type="http://schemas.openxmlformats.org/officeDocument/2006/relationships/image" Target="../media/image5.svg"/><Relationship Id="rId9" Type="http://schemas.openxmlformats.org/officeDocument/2006/relationships/slide" Target="slide44.xml"/></Relationships>
</file>

<file path=ppt/slides/_rels/slide6.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4.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slide" Target="slide19.xml"/><Relationship Id="rId5" Type="http://schemas.openxmlformats.org/officeDocument/2006/relationships/image" Target="../media/image7.jpeg"/><Relationship Id="rId10" Type="http://schemas.openxmlformats.org/officeDocument/2006/relationships/slide" Target="slide25.xml"/><Relationship Id="rId4" Type="http://schemas.openxmlformats.org/officeDocument/2006/relationships/image" Target="../media/image6.svg"/><Relationship Id="rId9" Type="http://schemas.openxmlformats.org/officeDocument/2006/relationships/slide" Target="slide44.xml"/></Relationships>
</file>

<file path=ppt/slides/_rels/slide60.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4.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slide" Target="slide19.xml"/><Relationship Id="rId5" Type="http://schemas.openxmlformats.org/officeDocument/2006/relationships/image" Target="../media/image103.png"/><Relationship Id="rId10" Type="http://schemas.openxmlformats.org/officeDocument/2006/relationships/slide" Target="slide25.xml"/><Relationship Id="rId4" Type="http://schemas.openxmlformats.org/officeDocument/2006/relationships/image" Target="../media/image5.svg"/><Relationship Id="rId9" Type="http://schemas.openxmlformats.org/officeDocument/2006/relationships/slide" Target="slide44.xml"/></Relationships>
</file>

<file path=ppt/slides/_rels/slide61.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4.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slide" Target="slide19.xml"/><Relationship Id="rId5" Type="http://schemas.openxmlformats.org/officeDocument/2006/relationships/image" Target="../media/image104.png"/><Relationship Id="rId10" Type="http://schemas.openxmlformats.org/officeDocument/2006/relationships/slide" Target="slide25.xml"/><Relationship Id="rId4" Type="http://schemas.openxmlformats.org/officeDocument/2006/relationships/image" Target="../media/image5.svg"/><Relationship Id="rId9" Type="http://schemas.openxmlformats.org/officeDocument/2006/relationships/slide" Target="slide44.xml"/></Relationships>
</file>

<file path=ppt/slides/_rels/slide6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51.xml"/><Relationship Id="rId18" Type="http://schemas.openxmlformats.org/officeDocument/2006/relationships/slide" Target="slide4.xml"/><Relationship Id="rId3" Type="http://schemas.microsoft.com/office/2007/relationships/media" Target="../media/media8.mp4"/><Relationship Id="rId7" Type="http://schemas.openxmlformats.org/officeDocument/2006/relationships/image" Target="../media/image4.png"/><Relationship Id="rId12" Type="http://schemas.openxmlformats.org/officeDocument/2006/relationships/slide" Target="slide64.xml"/><Relationship Id="rId17" Type="http://schemas.openxmlformats.org/officeDocument/2006/relationships/slide" Target="slide12.xml"/><Relationship Id="rId2" Type="http://schemas.openxmlformats.org/officeDocument/2006/relationships/video" Target="../media/media7.mp4"/><Relationship Id="rId16" Type="http://schemas.openxmlformats.org/officeDocument/2006/relationships/slide" Target="slide19.xml"/><Relationship Id="rId1" Type="http://schemas.microsoft.com/office/2007/relationships/media" Target="../media/media7.mp4"/><Relationship Id="rId6" Type="http://schemas.openxmlformats.org/officeDocument/2006/relationships/slide" Target="slide3.xml"/><Relationship Id="rId11" Type="http://schemas.openxmlformats.org/officeDocument/2006/relationships/image" Target="../media/image71.png"/><Relationship Id="rId5" Type="http://schemas.openxmlformats.org/officeDocument/2006/relationships/slideLayout" Target="../slideLayouts/slideLayout7.xml"/><Relationship Id="rId15" Type="http://schemas.openxmlformats.org/officeDocument/2006/relationships/slide" Target="slide25.xml"/><Relationship Id="rId10" Type="http://schemas.openxmlformats.org/officeDocument/2006/relationships/image" Target="../media/image106.png"/><Relationship Id="rId4" Type="http://schemas.openxmlformats.org/officeDocument/2006/relationships/video" Target="../media/media8.mp4"/><Relationship Id="rId9" Type="http://schemas.openxmlformats.org/officeDocument/2006/relationships/image" Target="../media/image105.png"/><Relationship Id="rId14" Type="http://schemas.openxmlformats.org/officeDocument/2006/relationships/slide" Target="slide44.xml"/></Relationships>
</file>

<file path=ppt/slides/_rels/slide6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51.xml"/><Relationship Id="rId7" Type="http://schemas.openxmlformats.org/officeDocument/2006/relationships/slide" Target="slide12.xml"/><Relationship Id="rId2" Type="http://schemas.openxmlformats.org/officeDocument/2006/relationships/slide" Target="slide64.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5.xml"/><Relationship Id="rId4" Type="http://schemas.openxmlformats.org/officeDocument/2006/relationships/slide" Target="slide44.xml"/></Relationships>
</file>

<file path=ppt/slides/_rels/slide64.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65.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66.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67.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68.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69.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111.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slide" Target="slide19.xml"/><Relationship Id="rId5" Type="http://schemas.openxmlformats.org/officeDocument/2006/relationships/image" Target="../media/image4.png"/><Relationship Id="rId10" Type="http://schemas.openxmlformats.org/officeDocument/2006/relationships/slide" Target="slide25.xml"/><Relationship Id="rId4" Type="http://schemas.openxmlformats.org/officeDocument/2006/relationships/slide" Target="slide3.xml"/><Relationship Id="rId9" Type="http://schemas.openxmlformats.org/officeDocument/2006/relationships/slide" Target="slide44.xml"/></Relationships>
</file>

<file path=ppt/slides/_rels/slide7.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4.png"/><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9.png"/><Relationship Id="rId10" Type="http://schemas.openxmlformats.org/officeDocument/2006/relationships/slide" Target="slide19.xml"/><Relationship Id="rId4" Type="http://schemas.openxmlformats.org/officeDocument/2006/relationships/image" Target="../media/image6.svg"/><Relationship Id="rId9" Type="http://schemas.openxmlformats.org/officeDocument/2006/relationships/slide" Target="slide25.xml"/></Relationships>
</file>

<file path=ppt/slides/_rels/slide70.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71.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xml"/><Relationship Id="rId7" Type="http://schemas.openxmlformats.org/officeDocument/2006/relationships/slide" Target="slide51.xml"/><Relationship Id="rId12" Type="http://schemas.openxmlformats.org/officeDocument/2006/relationships/slide" Target="slide4.xml"/><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slide" Target="slide64.xml"/><Relationship Id="rId11" Type="http://schemas.openxmlformats.org/officeDocument/2006/relationships/slide" Target="slide12.xml"/><Relationship Id="rId5" Type="http://schemas.openxmlformats.org/officeDocument/2006/relationships/image" Target="../media/image5.svg"/><Relationship Id="rId10" Type="http://schemas.openxmlformats.org/officeDocument/2006/relationships/slide" Target="slide19.xml"/><Relationship Id="rId4" Type="http://schemas.openxmlformats.org/officeDocument/2006/relationships/image" Target="../media/image4.png"/><Relationship Id="rId9" Type="http://schemas.openxmlformats.org/officeDocument/2006/relationships/slide" Target="slide25.xml"/></Relationships>
</file>

<file path=ppt/slides/_rels/slide7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7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51.xml"/><Relationship Id="rId11" Type="http://schemas.openxmlformats.org/officeDocument/2006/relationships/slide" Target="slide4.xml"/><Relationship Id="rId5" Type="http://schemas.openxmlformats.org/officeDocument/2006/relationships/slide" Target="slide64.xml"/><Relationship Id="rId10" Type="http://schemas.openxmlformats.org/officeDocument/2006/relationships/slide" Target="slide12.xml"/><Relationship Id="rId4" Type="http://schemas.openxmlformats.org/officeDocument/2006/relationships/image" Target="../media/image5.svg"/><Relationship Id="rId9" Type="http://schemas.openxmlformats.org/officeDocument/2006/relationships/slide" Target="slide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11.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slide" Target="slide19.xml"/><Relationship Id="rId5" Type="http://schemas.openxmlformats.org/officeDocument/2006/relationships/image" Target="../media/image4.png"/><Relationship Id="rId10" Type="http://schemas.openxmlformats.org/officeDocument/2006/relationships/slide" Target="slide25.xml"/><Relationship Id="rId4" Type="http://schemas.openxmlformats.org/officeDocument/2006/relationships/slide" Target="slide6.xml"/><Relationship Id="rId9" Type="http://schemas.openxmlformats.org/officeDocument/2006/relationships/slide" Target="slide44.xml"/></Relationships>
</file>

<file path=ppt/slides/_rels/slide9.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4.xml"/><Relationship Id="rId3" Type="http://schemas.openxmlformats.org/officeDocument/2006/relationships/image" Target="../media/image13.png"/><Relationship Id="rId7" Type="http://schemas.openxmlformats.org/officeDocument/2006/relationships/slide" Target="slide64.xml"/><Relationship Id="rId12" Type="http://schemas.openxmlformats.org/officeDocument/2006/relationships/slide" Target="slide12.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slide" Target="slide19.xml"/><Relationship Id="rId5" Type="http://schemas.openxmlformats.org/officeDocument/2006/relationships/image" Target="../media/image4.png"/><Relationship Id="rId10" Type="http://schemas.openxmlformats.org/officeDocument/2006/relationships/slide" Target="slide25.xml"/><Relationship Id="rId4" Type="http://schemas.openxmlformats.org/officeDocument/2006/relationships/slide" Target="slide6.xml"/><Relationship Id="rId9" Type="http://schemas.openxmlformats.org/officeDocument/2006/relationships/slide" Target="slide4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527810" y="3452703"/>
            <a:ext cx="9654292" cy="1938992"/>
          </a:xfrm>
          <a:prstGeom prst="rect">
            <a:avLst/>
          </a:prstGeom>
        </p:spPr>
        <p:txBody>
          <a:bodyPr lIns="91440" tIns="45720" rIns="91440" bIns="45720" rtlCol="0" anchor="t">
            <a:spAutoFit/>
          </a:bodyPr>
          <a:lstStyle/>
          <a:p>
            <a:pPr algn="ctr">
              <a:lnSpc>
                <a:spcPts val="7200"/>
              </a:lnSpc>
            </a:pPr>
            <a:r>
              <a:rPr lang="en-US" sz="6000" dirty="0">
                <a:solidFill>
                  <a:schemeClr val="bg1"/>
                </a:solidFill>
                <a:latin typeface="Montserrat Black" panose="00000A00000000000000" pitchFamily="2" charset="0"/>
                <a:ea typeface="Montserrat"/>
                <a:cs typeface="Montserrat"/>
                <a:sym typeface="Montserrat"/>
              </a:rPr>
              <a:t>Autonomous Shopping Cart</a:t>
            </a:r>
          </a:p>
        </p:txBody>
      </p:sp>
      <p:sp>
        <p:nvSpPr>
          <p:cNvPr id="4" name="TextBox 4"/>
          <p:cNvSpPr txBox="1"/>
          <p:nvPr/>
        </p:nvSpPr>
        <p:spPr>
          <a:xfrm>
            <a:off x="1818938" y="5956240"/>
            <a:ext cx="7072035" cy="913070"/>
          </a:xfrm>
          <a:prstGeom prst="rect">
            <a:avLst/>
          </a:prstGeom>
        </p:spPr>
        <p:txBody>
          <a:bodyPr lIns="91440" tIns="45720" rIns="91440" bIns="45720" rtlCol="0" anchor="t">
            <a:spAutoFit/>
          </a:bodyPr>
          <a:lstStyle/>
          <a:p>
            <a:pPr algn="ctr">
              <a:lnSpc>
                <a:spcPts val="3240"/>
              </a:lnSpc>
            </a:pPr>
            <a:r>
              <a:rPr lang="en-US" sz="2700" i="1" dirty="0">
                <a:solidFill>
                  <a:schemeClr val="bg1"/>
                </a:solidFill>
                <a:latin typeface="Montserrat Black" panose="00000A00000000000000" pitchFamily="2" charset="0"/>
                <a:ea typeface="Montserrat Italics"/>
                <a:cs typeface="Montserrat Italics"/>
                <a:sym typeface="Montserrat Italics"/>
              </a:rPr>
              <a:t>Innovative Retail Assistance Using AI, Robotics, and IoT</a:t>
            </a:r>
          </a:p>
        </p:txBody>
      </p:sp>
      <p:pic>
        <p:nvPicPr>
          <p:cNvPr id="9" name="Picture 8">
            <a:extLst>
              <a:ext uri="{FF2B5EF4-FFF2-40B4-BE49-F238E27FC236}">
                <a16:creationId xmlns:a16="http://schemas.microsoft.com/office/drawing/2014/main" id="{B67F3826-BD58-AFD2-0A38-0FD45302F4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682627"/>
            <a:ext cx="2815718" cy="2148988"/>
          </a:xfrm>
          <a:prstGeom prst="rect">
            <a:avLst/>
          </a:prstGeom>
        </p:spPr>
      </p:pic>
      <p:sp>
        <p:nvSpPr>
          <p:cNvPr id="10" name="TextBox 4">
            <a:extLst>
              <a:ext uri="{FF2B5EF4-FFF2-40B4-BE49-F238E27FC236}">
                <a16:creationId xmlns:a16="http://schemas.microsoft.com/office/drawing/2014/main" id="{E56C6BAA-33A3-2AE4-7B7E-07F327C840DC}"/>
              </a:ext>
            </a:extLst>
          </p:cNvPr>
          <p:cNvSpPr txBox="1"/>
          <p:nvPr/>
        </p:nvSpPr>
        <p:spPr>
          <a:xfrm>
            <a:off x="787865" y="7821735"/>
            <a:ext cx="9134180" cy="886525"/>
          </a:xfrm>
          <a:prstGeom prst="rect">
            <a:avLst/>
          </a:prstGeom>
        </p:spPr>
        <p:txBody>
          <a:bodyPr wrap="square" lIns="91440" tIns="45720" rIns="91440" bIns="45720" rtlCol="0" anchor="t">
            <a:spAutoFit/>
          </a:bodyPr>
          <a:lstStyle/>
          <a:p>
            <a:pPr algn="ctr">
              <a:lnSpc>
                <a:spcPts val="3240"/>
              </a:lnSpc>
            </a:pPr>
            <a:r>
              <a:rPr lang="en-US" sz="2500" i="1" dirty="0" err="1">
                <a:solidFill>
                  <a:schemeClr val="bg1"/>
                </a:solidFill>
                <a:latin typeface="Montserrat Black" panose="00000A00000000000000" pitchFamily="2" charset="0"/>
                <a:ea typeface="Montserrat Italics"/>
                <a:cs typeface="Montserrat Italics"/>
                <a:sym typeface="Montserrat Italics"/>
              </a:rPr>
              <a:t>Shoubra</a:t>
            </a:r>
            <a:r>
              <a:rPr lang="en-US" sz="2500" i="1" dirty="0">
                <a:solidFill>
                  <a:schemeClr val="bg1"/>
                </a:solidFill>
                <a:latin typeface="Montserrat Black" panose="00000A00000000000000" pitchFamily="2" charset="0"/>
                <a:ea typeface="Montserrat Italics"/>
                <a:cs typeface="Montserrat Italics"/>
                <a:sym typeface="Montserrat Italics"/>
              </a:rPr>
              <a:t> Faculty of Engineering – Benha University</a:t>
            </a:r>
          </a:p>
          <a:p>
            <a:pPr algn="ctr">
              <a:lnSpc>
                <a:spcPts val="3240"/>
              </a:lnSpc>
            </a:pPr>
            <a:r>
              <a:rPr lang="en-US" sz="2500" i="1" dirty="0">
                <a:solidFill>
                  <a:schemeClr val="bg1"/>
                </a:solidFill>
                <a:latin typeface="Montserrat Black" panose="00000A00000000000000" pitchFamily="2" charset="0"/>
                <a:ea typeface="Montserrat Italics"/>
                <a:cs typeface="Montserrat Italics"/>
                <a:sym typeface="Montserrat Italics"/>
              </a:rPr>
              <a:t>Department of Communications and Computer</a:t>
            </a:r>
          </a:p>
        </p:txBody>
      </p:sp>
      <p:sp>
        <p:nvSpPr>
          <p:cNvPr id="8" name="Freeform 8"/>
          <p:cNvSpPr/>
          <p:nvPr/>
        </p:nvSpPr>
        <p:spPr>
          <a:xfrm>
            <a:off x="4900149" y="2213914"/>
            <a:ext cx="685800" cy="137160"/>
          </a:xfrm>
          <a:custGeom>
            <a:avLst/>
            <a:gdLst/>
            <a:ahLst/>
            <a:cxnLst/>
            <a:rect l="l" t="t" r="r" b="b"/>
            <a:pathLst>
              <a:path w="914400" h="182880">
                <a:moveTo>
                  <a:pt x="0" y="182880"/>
                </a:moveTo>
                <a:lnTo>
                  <a:pt x="914400" y="182880"/>
                </a:lnTo>
                <a:lnTo>
                  <a:pt x="914400" y="0"/>
                </a:lnTo>
                <a:lnTo>
                  <a:pt x="0" y="0"/>
                </a:lnTo>
                <a:close/>
              </a:path>
            </a:pathLst>
          </a:custGeom>
          <a:solidFill>
            <a:srgbClr val="156082"/>
          </a:solidFill>
        </p:spPr>
        <p:txBody>
          <a:bodyPr lIns="91440" tIns="45720" rIns="91440" bIns="45720"/>
          <a:lstStyle/>
          <a:p>
            <a:endParaRPr lang="en-US"/>
          </a:p>
        </p:txBody>
      </p:sp>
      <p:sp>
        <p:nvSpPr>
          <p:cNvPr id="12" name="Rectangle 11">
            <a:extLst>
              <a:ext uri="{FF2B5EF4-FFF2-40B4-BE49-F238E27FC236}">
                <a16:creationId xmlns:a16="http://schemas.microsoft.com/office/drawing/2014/main" id="{60B1FF1C-EDBF-26BC-0A3B-CEA55A54AA17}"/>
              </a:ext>
            </a:extLst>
          </p:cNvPr>
          <p:cNvSpPr/>
          <p:nvPr/>
        </p:nvSpPr>
        <p:spPr>
          <a:xfrm>
            <a:off x="6641680" y="1939594"/>
            <a:ext cx="685800"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700" dirty="0"/>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0A8B7-254C-F390-18AE-80DCF00949C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0956052-DD56-2F5D-7AB5-EF39541C7592}"/>
              </a:ext>
            </a:extLst>
          </p:cNvPr>
          <p:cNvSpPr txBox="1"/>
          <p:nvPr/>
        </p:nvSpPr>
        <p:spPr>
          <a:xfrm>
            <a:off x="1371599" y="1932296"/>
            <a:ext cx="8701550" cy="1015663"/>
          </a:xfrm>
          <a:prstGeom prst="rect">
            <a:avLst/>
          </a:prstGeom>
          <a:noFill/>
        </p:spPr>
        <p:txBody>
          <a:bodyPr wrap="square" lIns="91440" tIns="45720" rIns="91440" bIns="45720" rtlCol="0">
            <a:spAutoFit/>
          </a:bodyPr>
          <a:lstStyle/>
          <a:p>
            <a:r>
              <a:rPr lang="en-US" sz="6000" dirty="0">
                <a:latin typeface="Montserrat Bold" panose="00000800000000000000" pitchFamily="2" charset="0"/>
              </a:rPr>
              <a:t>System Flowchart</a:t>
            </a:r>
          </a:p>
        </p:txBody>
      </p:sp>
      <p:sp>
        <p:nvSpPr>
          <p:cNvPr id="6" name="TextBox 5">
            <a:extLst>
              <a:ext uri="{FF2B5EF4-FFF2-40B4-BE49-F238E27FC236}">
                <a16:creationId xmlns:a16="http://schemas.microsoft.com/office/drawing/2014/main" id="{86605CA2-3B1C-4B06-517E-0531155F4D24}"/>
              </a:ext>
            </a:extLst>
          </p:cNvPr>
          <p:cNvSpPr txBox="1"/>
          <p:nvPr/>
        </p:nvSpPr>
        <p:spPr>
          <a:xfrm>
            <a:off x="685801" y="685800"/>
            <a:ext cx="6349181" cy="1200329"/>
          </a:xfrm>
          <a:prstGeom prst="rect">
            <a:avLst/>
          </a:prstGeom>
          <a:noFill/>
        </p:spPr>
        <p:txBody>
          <a:bodyPr wrap="square" lIns="91440" tIns="45720" rIns="91440" bIns="45720" rtlCol="0">
            <a:spAutoFit/>
          </a:bodyPr>
          <a:lstStyle/>
          <a:p>
            <a:r>
              <a:rPr lang="en-US" sz="7200" dirty="0">
                <a:solidFill>
                  <a:srgbClr val="0094FF"/>
                </a:solidFill>
                <a:latin typeface="Montserrat Bold" panose="00000800000000000000" pitchFamily="2" charset="0"/>
              </a:rPr>
              <a:t>Introduction</a:t>
            </a:r>
          </a:p>
        </p:txBody>
      </p:sp>
      <p:pic>
        <p:nvPicPr>
          <p:cNvPr id="2" name="Graphic 1">
            <a:hlinkClick r:id="rId2" action="ppaction://hlinksldjump"/>
            <a:extLst>
              <a:ext uri="{FF2B5EF4-FFF2-40B4-BE49-F238E27FC236}">
                <a16:creationId xmlns:a16="http://schemas.microsoft.com/office/drawing/2014/main" id="{FBD3A5B2-EE65-4941-2FC8-08554F3D64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16400" y="685800"/>
            <a:ext cx="685800" cy="685800"/>
          </a:xfrm>
          <a:prstGeom prst="rect">
            <a:avLst/>
          </a:prstGeom>
        </p:spPr>
      </p:pic>
      <p:pic>
        <p:nvPicPr>
          <p:cNvPr id="18" name="Picture 17">
            <a:extLst>
              <a:ext uri="{FF2B5EF4-FFF2-40B4-BE49-F238E27FC236}">
                <a16:creationId xmlns:a16="http://schemas.microsoft.com/office/drawing/2014/main" id="{EAEC6B8C-7BF9-A2BE-AECA-DAC6F13DBFC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961566" y="3290859"/>
            <a:ext cx="8364869" cy="6310341"/>
          </a:xfrm>
          <a:prstGeom prst="rect">
            <a:avLst/>
          </a:prstGeom>
        </p:spPr>
      </p:pic>
      <p:sp>
        <p:nvSpPr>
          <p:cNvPr id="3" name="Freeform: Shape 2">
            <a:hlinkClick r:id="rId6" action="ppaction://hlinksldjump"/>
            <a:extLst>
              <a:ext uri="{FF2B5EF4-FFF2-40B4-BE49-F238E27FC236}">
                <a16:creationId xmlns:a16="http://schemas.microsoft.com/office/drawing/2014/main" id="{FF8FB32A-F10F-21F3-CA45-253415651AFF}"/>
              </a:ext>
            </a:extLst>
          </p:cNvPr>
          <p:cNvSpPr>
            <a:spLocks noChangeAspect="1"/>
          </p:cNvSpPr>
          <p:nvPr/>
        </p:nvSpPr>
        <p:spPr>
          <a:xfrm>
            <a:off x="3048529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6" action="ppaction://hlinksldjump"/>
            <a:extLst>
              <a:ext uri="{FF2B5EF4-FFF2-40B4-BE49-F238E27FC236}">
                <a16:creationId xmlns:a16="http://schemas.microsoft.com/office/drawing/2014/main" id="{C2B3366D-4E47-1992-22E1-64A90DA8DF87}"/>
              </a:ext>
            </a:extLst>
          </p:cNvPr>
          <p:cNvSpPr txBox="1"/>
          <p:nvPr/>
        </p:nvSpPr>
        <p:spPr>
          <a:xfrm>
            <a:off x="4117166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7" name="Freeform: Shape 6">
            <a:hlinkClick r:id="rId7" action="ppaction://hlinksldjump"/>
            <a:extLst>
              <a:ext uri="{FF2B5EF4-FFF2-40B4-BE49-F238E27FC236}">
                <a16:creationId xmlns:a16="http://schemas.microsoft.com/office/drawing/2014/main" id="{2DF40E68-4457-DC70-BC1B-4632F12023AA}"/>
              </a:ext>
            </a:extLst>
          </p:cNvPr>
          <p:cNvSpPr>
            <a:spLocks noChangeAspect="1"/>
          </p:cNvSpPr>
          <p:nvPr/>
        </p:nvSpPr>
        <p:spPr>
          <a:xfrm>
            <a:off x="28214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7" action="ppaction://hlinksldjump"/>
            <a:extLst>
              <a:ext uri="{FF2B5EF4-FFF2-40B4-BE49-F238E27FC236}">
                <a16:creationId xmlns:a16="http://schemas.microsoft.com/office/drawing/2014/main" id="{C5ACF988-7586-AF17-7166-CE419420904B}"/>
              </a:ext>
            </a:extLst>
          </p:cNvPr>
          <p:cNvSpPr txBox="1"/>
          <p:nvPr/>
        </p:nvSpPr>
        <p:spPr>
          <a:xfrm>
            <a:off x="3858447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9" name="Freeform: Shape 8">
            <a:hlinkClick r:id="rId8" action="ppaction://hlinksldjump"/>
            <a:extLst>
              <a:ext uri="{FF2B5EF4-FFF2-40B4-BE49-F238E27FC236}">
                <a16:creationId xmlns:a16="http://schemas.microsoft.com/office/drawing/2014/main" id="{CA1E340C-975E-3FB4-4B54-838A0F86AAEC}"/>
              </a:ext>
            </a:extLst>
          </p:cNvPr>
          <p:cNvSpPr>
            <a:spLocks noChangeAspect="1"/>
          </p:cNvSpPr>
          <p:nvPr/>
        </p:nvSpPr>
        <p:spPr>
          <a:xfrm>
            <a:off x="2594366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8" action="ppaction://hlinksldjump"/>
            <a:extLst>
              <a:ext uri="{FF2B5EF4-FFF2-40B4-BE49-F238E27FC236}">
                <a16:creationId xmlns:a16="http://schemas.microsoft.com/office/drawing/2014/main" id="{E76B6C92-5A29-6C32-2C3A-E8DEADF000D0}"/>
              </a:ext>
            </a:extLst>
          </p:cNvPr>
          <p:cNvSpPr txBox="1"/>
          <p:nvPr/>
        </p:nvSpPr>
        <p:spPr>
          <a:xfrm>
            <a:off x="3634336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9" action="ppaction://hlinksldjump"/>
            <a:extLst>
              <a:ext uri="{FF2B5EF4-FFF2-40B4-BE49-F238E27FC236}">
                <a16:creationId xmlns:a16="http://schemas.microsoft.com/office/drawing/2014/main" id="{F354B306-8FB4-4C7B-76A1-0D6C00F242AA}"/>
              </a:ext>
            </a:extLst>
          </p:cNvPr>
          <p:cNvSpPr>
            <a:spLocks noChangeAspect="1"/>
          </p:cNvSpPr>
          <p:nvPr/>
        </p:nvSpPr>
        <p:spPr>
          <a:xfrm>
            <a:off x="2367285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9" action="ppaction://hlinksldjump"/>
            <a:extLst>
              <a:ext uri="{FF2B5EF4-FFF2-40B4-BE49-F238E27FC236}">
                <a16:creationId xmlns:a16="http://schemas.microsoft.com/office/drawing/2014/main" id="{B76BEE99-74D2-C36E-CAA5-F1A4F3CCB967}"/>
              </a:ext>
            </a:extLst>
          </p:cNvPr>
          <p:cNvSpPr txBox="1"/>
          <p:nvPr/>
        </p:nvSpPr>
        <p:spPr>
          <a:xfrm>
            <a:off x="34242289"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3" name="Freeform: Shape 12">
            <a:hlinkClick r:id="rId10" action="ppaction://hlinksldjump"/>
            <a:extLst>
              <a:ext uri="{FF2B5EF4-FFF2-40B4-BE49-F238E27FC236}">
                <a16:creationId xmlns:a16="http://schemas.microsoft.com/office/drawing/2014/main" id="{BA8BE6C3-66B1-A43E-3A00-37BF18AF1FE7}"/>
              </a:ext>
            </a:extLst>
          </p:cNvPr>
          <p:cNvSpPr/>
          <p:nvPr/>
        </p:nvSpPr>
        <p:spPr>
          <a:xfrm>
            <a:off x="214020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0" action="ppaction://hlinksldjump"/>
            <a:extLst>
              <a:ext uri="{FF2B5EF4-FFF2-40B4-BE49-F238E27FC236}">
                <a16:creationId xmlns:a16="http://schemas.microsoft.com/office/drawing/2014/main" id="{B9397FD5-5AAB-79C5-E0B2-0F0AED4113EA}"/>
              </a:ext>
            </a:extLst>
          </p:cNvPr>
          <p:cNvSpPr txBox="1"/>
          <p:nvPr/>
        </p:nvSpPr>
        <p:spPr>
          <a:xfrm>
            <a:off x="3189337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5" name="Freeform: Shape 14">
            <a:hlinkClick r:id="rId11" action="ppaction://hlinksldjump"/>
            <a:extLst>
              <a:ext uri="{FF2B5EF4-FFF2-40B4-BE49-F238E27FC236}">
                <a16:creationId xmlns:a16="http://schemas.microsoft.com/office/drawing/2014/main" id="{136E4B2D-DFF6-4761-3477-D906C2C31936}"/>
              </a:ext>
            </a:extLst>
          </p:cNvPr>
          <p:cNvSpPr>
            <a:spLocks noChangeAspect="1"/>
          </p:cNvSpPr>
          <p:nvPr/>
        </p:nvSpPr>
        <p:spPr>
          <a:xfrm>
            <a:off x="1913122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1" action="ppaction://hlinksldjump"/>
            <a:extLst>
              <a:ext uri="{FF2B5EF4-FFF2-40B4-BE49-F238E27FC236}">
                <a16:creationId xmlns:a16="http://schemas.microsoft.com/office/drawing/2014/main" id="{9167DAF9-B4F6-3A5A-8D6D-04026DD69550}"/>
              </a:ext>
            </a:extLst>
          </p:cNvPr>
          <p:cNvSpPr txBox="1"/>
          <p:nvPr/>
        </p:nvSpPr>
        <p:spPr>
          <a:xfrm>
            <a:off x="2941569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7" name="Freeform: Shape 16">
            <a:hlinkClick r:id="rId12" action="ppaction://hlinksldjump"/>
            <a:extLst>
              <a:ext uri="{FF2B5EF4-FFF2-40B4-BE49-F238E27FC236}">
                <a16:creationId xmlns:a16="http://schemas.microsoft.com/office/drawing/2014/main" id="{AFF7232F-FE85-677C-5182-027B451C8926}"/>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2" action="ppaction://hlinksldjump"/>
            <a:extLst>
              <a:ext uri="{FF2B5EF4-FFF2-40B4-BE49-F238E27FC236}">
                <a16:creationId xmlns:a16="http://schemas.microsoft.com/office/drawing/2014/main" id="{0A2CF79B-D345-C08E-E275-48A57B3C58DC}"/>
              </a:ext>
            </a:extLst>
          </p:cNvPr>
          <p:cNvSpPr txBox="1"/>
          <p:nvPr/>
        </p:nvSpPr>
        <p:spPr>
          <a:xfrm>
            <a:off x="24461897" y="2789010"/>
            <a:ext cx="13374611"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1</a:t>
            </a:r>
          </a:p>
          <a:p>
            <a:pPr algn="ctr"/>
            <a:r>
              <a:rPr lang="en-US" sz="15000" i="1" dirty="0">
                <a:solidFill>
                  <a:schemeClr val="bg1"/>
                </a:solidFill>
                <a:latin typeface="Montserrat Black" panose="00000A00000000000000" pitchFamily="2" charset="0"/>
              </a:rPr>
              <a:t>Introduction</a:t>
            </a:r>
          </a:p>
        </p:txBody>
      </p:sp>
      <p:sp>
        <p:nvSpPr>
          <p:cNvPr id="20" name="Freeform: Shape 19">
            <a:extLst>
              <a:ext uri="{FF2B5EF4-FFF2-40B4-BE49-F238E27FC236}">
                <a16:creationId xmlns:a16="http://schemas.microsoft.com/office/drawing/2014/main" id="{9E98EBD8-8837-BBAE-277D-69F95459F882}"/>
              </a:ext>
            </a:extLst>
          </p:cNvPr>
          <p:cNvSpPr/>
          <p:nvPr/>
        </p:nvSpPr>
        <p:spPr>
          <a:xfrm>
            <a:off x="-13393364"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extLst>
              <a:ext uri="{FF2B5EF4-FFF2-40B4-BE49-F238E27FC236}">
                <a16:creationId xmlns:a16="http://schemas.microsoft.com/office/drawing/2014/main" id="{F1194529-BA0C-7448-C571-DA69AB2A56C6}"/>
              </a:ext>
            </a:extLst>
          </p:cNvPr>
          <p:cNvSpPr txBox="1"/>
          <p:nvPr/>
        </p:nvSpPr>
        <p:spPr>
          <a:xfrm>
            <a:off x="-2839282"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2158611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944BA-9BE3-19D2-8E50-D387C1702E6F}"/>
            </a:ext>
          </a:extLst>
        </p:cNvPr>
        <p:cNvGrpSpPr/>
        <p:nvPr/>
      </p:nvGrpSpPr>
      <p:grpSpPr>
        <a:xfrm>
          <a:off x="0" y="0"/>
          <a:ext cx="0" cy="0"/>
          <a:chOff x="0" y="0"/>
          <a:chExt cx="0" cy="0"/>
        </a:xfrm>
      </p:grpSpPr>
      <p:sp>
        <p:nvSpPr>
          <p:cNvPr id="4" name="Freeform: Shape 3">
            <a:hlinkClick r:id="rId2" action="ppaction://hlinksldjump"/>
            <a:extLst>
              <a:ext uri="{FF2B5EF4-FFF2-40B4-BE49-F238E27FC236}">
                <a16:creationId xmlns:a16="http://schemas.microsoft.com/office/drawing/2014/main" id="{CF7C345F-C7A9-D4F7-BBA5-96C992EF2C1E}"/>
              </a:ext>
            </a:extLst>
          </p:cNvPr>
          <p:cNvSpPr>
            <a:spLocks noChangeAspect="1"/>
          </p:cNvSpPr>
          <p:nvPr/>
        </p:nvSpPr>
        <p:spPr>
          <a:xfrm>
            <a:off x="564642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2" action="ppaction://hlinksldjump"/>
            <a:extLst>
              <a:ext uri="{FF2B5EF4-FFF2-40B4-BE49-F238E27FC236}">
                <a16:creationId xmlns:a16="http://schemas.microsoft.com/office/drawing/2014/main" id="{E4631E3D-81ED-A724-353C-5F5E17B59017}"/>
              </a:ext>
            </a:extLst>
          </p:cNvPr>
          <p:cNvSpPr txBox="1"/>
          <p:nvPr/>
        </p:nvSpPr>
        <p:spPr>
          <a:xfrm>
            <a:off x="1633279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1036" name="Freeform: Shape 1035">
            <a:hlinkClick r:id="rId3" action="ppaction://hlinksldjump"/>
            <a:extLst>
              <a:ext uri="{FF2B5EF4-FFF2-40B4-BE49-F238E27FC236}">
                <a16:creationId xmlns:a16="http://schemas.microsoft.com/office/drawing/2014/main" id="{3804004D-DFB9-6748-71AD-8B5E0AE2EBFF}"/>
              </a:ext>
            </a:extLst>
          </p:cNvPr>
          <p:cNvSpPr>
            <a:spLocks noChangeAspect="1"/>
          </p:cNvSpPr>
          <p:nvPr/>
        </p:nvSpPr>
        <p:spPr>
          <a:xfrm>
            <a:off x="337560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8" name="TextBox 27">
            <a:hlinkClick r:id="rId3" action="ppaction://hlinksldjump"/>
            <a:extLst>
              <a:ext uri="{FF2B5EF4-FFF2-40B4-BE49-F238E27FC236}">
                <a16:creationId xmlns:a16="http://schemas.microsoft.com/office/drawing/2014/main" id="{AE500BEE-41FB-479B-17BD-BDA08D5B56D8}"/>
              </a:ext>
            </a:extLst>
          </p:cNvPr>
          <p:cNvSpPr txBox="1"/>
          <p:nvPr/>
        </p:nvSpPr>
        <p:spPr>
          <a:xfrm>
            <a:off x="13745596"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34" name="Freeform: Shape 1033">
            <a:hlinkClick r:id="rId4" action="ppaction://hlinksldjump"/>
            <a:extLst>
              <a:ext uri="{FF2B5EF4-FFF2-40B4-BE49-F238E27FC236}">
                <a16:creationId xmlns:a16="http://schemas.microsoft.com/office/drawing/2014/main" id="{E9A14FAD-F124-FF63-6AE9-C4B1EC8B0423}"/>
              </a:ext>
            </a:extLst>
          </p:cNvPr>
          <p:cNvSpPr>
            <a:spLocks noChangeAspect="1"/>
          </p:cNvSpPr>
          <p:nvPr/>
        </p:nvSpPr>
        <p:spPr>
          <a:xfrm>
            <a:off x="110478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4" action="ppaction://hlinksldjump"/>
            <a:extLst>
              <a:ext uri="{FF2B5EF4-FFF2-40B4-BE49-F238E27FC236}">
                <a16:creationId xmlns:a16="http://schemas.microsoft.com/office/drawing/2014/main" id="{368088FB-6303-C49D-EC89-68F1C9E145C1}"/>
              </a:ext>
            </a:extLst>
          </p:cNvPr>
          <p:cNvSpPr txBox="1"/>
          <p:nvPr/>
        </p:nvSpPr>
        <p:spPr>
          <a:xfrm>
            <a:off x="1150448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31" name="Freeform: Shape 1030">
            <a:hlinkClick r:id="rId5" action="ppaction://hlinksldjump"/>
            <a:extLst>
              <a:ext uri="{FF2B5EF4-FFF2-40B4-BE49-F238E27FC236}">
                <a16:creationId xmlns:a16="http://schemas.microsoft.com/office/drawing/2014/main" id="{1B86B2E9-3ABC-0F62-A9CD-068DDD105D10}"/>
              </a:ext>
            </a:extLst>
          </p:cNvPr>
          <p:cNvSpPr>
            <a:spLocks noChangeAspect="1"/>
          </p:cNvSpPr>
          <p:nvPr/>
        </p:nvSpPr>
        <p:spPr>
          <a:xfrm>
            <a:off x="-116602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2" name="TextBox 41">
            <a:hlinkClick r:id="rId5" action="ppaction://hlinksldjump"/>
            <a:extLst>
              <a:ext uri="{FF2B5EF4-FFF2-40B4-BE49-F238E27FC236}">
                <a16:creationId xmlns:a16="http://schemas.microsoft.com/office/drawing/2014/main" id="{5618E9D8-86E3-163C-D5C3-D50CC39DC994}"/>
              </a:ext>
            </a:extLst>
          </p:cNvPr>
          <p:cNvSpPr txBox="1"/>
          <p:nvPr/>
        </p:nvSpPr>
        <p:spPr>
          <a:xfrm>
            <a:off x="9403412"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027" name="Freeform: Shape 1026">
            <a:hlinkClick r:id="rId6" action="ppaction://hlinksldjump"/>
            <a:extLst>
              <a:ext uri="{FF2B5EF4-FFF2-40B4-BE49-F238E27FC236}">
                <a16:creationId xmlns:a16="http://schemas.microsoft.com/office/drawing/2014/main" id="{19C79B0F-76D1-2C95-99D8-7C041C80A941}"/>
              </a:ext>
            </a:extLst>
          </p:cNvPr>
          <p:cNvSpPr/>
          <p:nvPr/>
        </p:nvSpPr>
        <p:spPr>
          <a:xfrm>
            <a:off x="-343683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6" action="ppaction://hlinksldjump"/>
            <a:extLst>
              <a:ext uri="{FF2B5EF4-FFF2-40B4-BE49-F238E27FC236}">
                <a16:creationId xmlns:a16="http://schemas.microsoft.com/office/drawing/2014/main" id="{87713223-1635-6587-9AA9-6D476A83240F}"/>
              </a:ext>
            </a:extLst>
          </p:cNvPr>
          <p:cNvSpPr txBox="1"/>
          <p:nvPr/>
        </p:nvSpPr>
        <p:spPr>
          <a:xfrm>
            <a:off x="7054500"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024" name="Freeform: Shape 1023">
            <a:hlinkClick r:id="rId7" action="ppaction://hlinksldjump"/>
            <a:extLst>
              <a:ext uri="{FF2B5EF4-FFF2-40B4-BE49-F238E27FC236}">
                <a16:creationId xmlns:a16="http://schemas.microsoft.com/office/drawing/2014/main" id="{28613796-63F1-4AC5-EE5B-1544EAC2E24D}"/>
              </a:ext>
            </a:extLst>
          </p:cNvPr>
          <p:cNvSpPr>
            <a:spLocks noChangeAspect="1"/>
          </p:cNvSpPr>
          <p:nvPr/>
        </p:nvSpPr>
        <p:spPr>
          <a:xfrm>
            <a:off x="-570765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4" name="TextBox 43">
            <a:hlinkClick r:id="rId7" action="ppaction://hlinksldjump"/>
            <a:extLst>
              <a:ext uri="{FF2B5EF4-FFF2-40B4-BE49-F238E27FC236}">
                <a16:creationId xmlns:a16="http://schemas.microsoft.com/office/drawing/2014/main" id="{30D7F881-5456-D03A-6DC3-174AFB4DC5EF}"/>
              </a:ext>
            </a:extLst>
          </p:cNvPr>
          <p:cNvSpPr txBox="1"/>
          <p:nvPr/>
        </p:nvSpPr>
        <p:spPr>
          <a:xfrm>
            <a:off x="4576817"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62" name="Freeform: Shape 61">
            <a:hlinkClick r:id="rId8" action="ppaction://hlinksldjump"/>
            <a:extLst>
              <a:ext uri="{FF2B5EF4-FFF2-40B4-BE49-F238E27FC236}">
                <a16:creationId xmlns:a16="http://schemas.microsoft.com/office/drawing/2014/main" id="{2AD78BA4-155E-AB6D-C27E-2FE21BE5535A}"/>
              </a:ext>
            </a:extLst>
          </p:cNvPr>
          <p:cNvSpPr>
            <a:spLocks noChangeAspect="1"/>
          </p:cNvSpPr>
          <p:nvPr/>
        </p:nvSpPr>
        <p:spPr>
          <a:xfrm>
            <a:off x="-797846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hlinkClick r:id="rId8" action="ppaction://hlinksldjump"/>
            <a:extLst>
              <a:ext uri="{FF2B5EF4-FFF2-40B4-BE49-F238E27FC236}">
                <a16:creationId xmlns:a16="http://schemas.microsoft.com/office/drawing/2014/main" id="{7A4B01AD-852F-A1BD-DCF6-B85BB2FC3ABE}"/>
              </a:ext>
            </a:extLst>
          </p:cNvPr>
          <p:cNvSpPr txBox="1"/>
          <p:nvPr/>
        </p:nvSpPr>
        <p:spPr>
          <a:xfrm>
            <a:off x="239878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59" name="Freeform: Shape 58">
            <a:extLst>
              <a:ext uri="{FF2B5EF4-FFF2-40B4-BE49-F238E27FC236}">
                <a16:creationId xmlns:a16="http://schemas.microsoft.com/office/drawing/2014/main" id="{6CD15A45-C3ED-0D07-F620-77657EC253B1}"/>
              </a:ext>
            </a:extLst>
          </p:cNvPr>
          <p:cNvSpPr/>
          <p:nvPr/>
        </p:nvSpPr>
        <p:spPr>
          <a:xfrm>
            <a:off x="-10249281"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extLst>
              <a:ext uri="{FF2B5EF4-FFF2-40B4-BE49-F238E27FC236}">
                <a16:creationId xmlns:a16="http://schemas.microsoft.com/office/drawing/2014/main" id="{4A01A2E2-73E5-8175-DCC9-558BC9DD870E}"/>
              </a:ext>
            </a:extLst>
          </p:cNvPr>
          <p:cNvSpPr txBox="1"/>
          <p:nvPr/>
        </p:nvSpPr>
        <p:spPr>
          <a:xfrm>
            <a:off x="30480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2161324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777240" y="731520"/>
            <a:ext cx="10118868" cy="1195199"/>
          </a:xfrm>
          <a:prstGeom prst="rect">
            <a:avLst/>
          </a:prstGeom>
        </p:spPr>
        <p:txBody>
          <a:bodyPr lIns="91440" tIns="45720" rIns="91440" bIns="45720" rtlCol="0" anchor="t">
            <a:spAutoFit/>
          </a:bodyPr>
          <a:lstStyle/>
          <a:p>
            <a:pPr algn="l"/>
            <a:r>
              <a:rPr lang="en-US" sz="7200" b="1">
                <a:solidFill>
                  <a:srgbClr val="0094FF"/>
                </a:solidFill>
                <a:latin typeface="Montserrat Bold"/>
                <a:ea typeface="Montserrat Bold"/>
                <a:cs typeface="Montserrat Bold"/>
                <a:sym typeface="Montserrat Bold"/>
              </a:rPr>
              <a:t>Mobile Application</a:t>
            </a:r>
          </a:p>
        </p:txBody>
      </p:sp>
      <p:sp>
        <p:nvSpPr>
          <p:cNvPr id="28" name="Freeform 29">
            <a:hlinkClick r:id="rId2" action="ppaction://hlinksldjump"/>
            <a:extLst>
              <a:ext uri="{FF2B5EF4-FFF2-40B4-BE49-F238E27FC236}">
                <a16:creationId xmlns:a16="http://schemas.microsoft.com/office/drawing/2014/main" id="{E13DFC3D-693E-B388-F339-E73368CEE704}"/>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TextBox 8">
            <a:extLst>
              <a:ext uri="{FF2B5EF4-FFF2-40B4-BE49-F238E27FC236}">
                <a16:creationId xmlns:a16="http://schemas.microsoft.com/office/drawing/2014/main" id="{D709CD8B-8764-5E03-60C1-C6A35416B3A0}"/>
              </a:ext>
            </a:extLst>
          </p:cNvPr>
          <p:cNvSpPr txBox="1"/>
          <p:nvPr/>
        </p:nvSpPr>
        <p:spPr>
          <a:xfrm>
            <a:off x="1463038" y="1987540"/>
            <a:ext cx="8562914"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Objectives</a:t>
            </a:r>
          </a:p>
        </p:txBody>
      </p:sp>
      <p:sp>
        <p:nvSpPr>
          <p:cNvPr id="12" name="Freeform 14">
            <a:extLst>
              <a:ext uri="{FF2B5EF4-FFF2-40B4-BE49-F238E27FC236}">
                <a16:creationId xmlns:a16="http://schemas.microsoft.com/office/drawing/2014/main" id="{1FF4EA73-6496-76BE-5E54-CEE24C2369D0}"/>
              </a:ext>
            </a:extLst>
          </p:cNvPr>
          <p:cNvSpPr>
            <a:spLocks/>
          </p:cNvSpPr>
          <p:nvPr/>
        </p:nvSpPr>
        <p:spPr>
          <a:xfrm>
            <a:off x="2177772" y="3504337"/>
            <a:ext cx="731520" cy="731520"/>
          </a:xfrm>
          <a:custGeom>
            <a:avLst/>
            <a:gdLst/>
            <a:ahLst/>
            <a:cxnLst/>
            <a:rect l="l" t="t" r="r" b="b"/>
            <a:pathLst>
              <a:path w="669030" h="749423">
                <a:moveTo>
                  <a:pt x="0" y="0"/>
                </a:moveTo>
                <a:lnTo>
                  <a:pt x="669030" y="0"/>
                </a:lnTo>
                <a:lnTo>
                  <a:pt x="669030" y="749423"/>
                </a:lnTo>
                <a:lnTo>
                  <a:pt x="0" y="7494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13" name="Freeform 18">
            <a:extLst>
              <a:ext uri="{FF2B5EF4-FFF2-40B4-BE49-F238E27FC236}">
                <a16:creationId xmlns:a16="http://schemas.microsoft.com/office/drawing/2014/main" id="{09495E0E-7970-3BDE-C10F-28E33E2FA63C}"/>
              </a:ext>
            </a:extLst>
          </p:cNvPr>
          <p:cNvSpPr/>
          <p:nvPr/>
        </p:nvSpPr>
        <p:spPr>
          <a:xfrm>
            <a:off x="2147250" y="4810230"/>
            <a:ext cx="730074" cy="731520"/>
          </a:xfrm>
          <a:custGeom>
            <a:avLst/>
            <a:gdLst/>
            <a:ahLst/>
            <a:cxnLst/>
            <a:rect l="l" t="t" r="r" b="b"/>
            <a:pathLst>
              <a:path w="730074" h="788881">
                <a:moveTo>
                  <a:pt x="0" y="0"/>
                </a:moveTo>
                <a:lnTo>
                  <a:pt x="730073" y="0"/>
                </a:lnTo>
                <a:lnTo>
                  <a:pt x="730073" y="788881"/>
                </a:lnTo>
                <a:lnTo>
                  <a:pt x="0" y="78888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lIns="91440" tIns="45720" rIns="91440" bIns="45720"/>
          <a:lstStyle/>
          <a:p>
            <a:endParaRPr lang="en-US"/>
          </a:p>
        </p:txBody>
      </p:sp>
      <p:sp>
        <p:nvSpPr>
          <p:cNvPr id="14" name="Freeform 19">
            <a:extLst>
              <a:ext uri="{FF2B5EF4-FFF2-40B4-BE49-F238E27FC236}">
                <a16:creationId xmlns:a16="http://schemas.microsoft.com/office/drawing/2014/main" id="{DA58B45E-4480-59E2-9544-DB94D634C9D1}"/>
              </a:ext>
            </a:extLst>
          </p:cNvPr>
          <p:cNvSpPr/>
          <p:nvPr/>
        </p:nvSpPr>
        <p:spPr>
          <a:xfrm>
            <a:off x="2147250" y="6116123"/>
            <a:ext cx="730074" cy="731520"/>
          </a:xfrm>
          <a:custGeom>
            <a:avLst/>
            <a:gdLst/>
            <a:ahLst/>
            <a:cxnLst/>
            <a:rect l="l" t="t" r="r" b="b"/>
            <a:pathLst>
              <a:path w="730074" h="773681">
                <a:moveTo>
                  <a:pt x="0" y="0"/>
                </a:moveTo>
                <a:lnTo>
                  <a:pt x="730074" y="0"/>
                </a:lnTo>
                <a:lnTo>
                  <a:pt x="730074" y="773681"/>
                </a:lnTo>
                <a:lnTo>
                  <a:pt x="0" y="7736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dirty="0"/>
          </a:p>
        </p:txBody>
      </p:sp>
      <p:sp>
        <p:nvSpPr>
          <p:cNvPr id="15" name="TextBox 14">
            <a:extLst>
              <a:ext uri="{FF2B5EF4-FFF2-40B4-BE49-F238E27FC236}">
                <a16:creationId xmlns:a16="http://schemas.microsoft.com/office/drawing/2014/main" id="{68D836C9-5060-795C-91AD-212505B7D9D4}"/>
              </a:ext>
            </a:extLst>
          </p:cNvPr>
          <p:cNvSpPr txBox="1"/>
          <p:nvPr/>
        </p:nvSpPr>
        <p:spPr>
          <a:xfrm>
            <a:off x="3153968" y="3577710"/>
            <a:ext cx="7233482"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User interface with cart</a:t>
            </a:r>
          </a:p>
        </p:txBody>
      </p:sp>
      <p:sp>
        <p:nvSpPr>
          <p:cNvPr id="16" name="TextBox 15">
            <a:extLst>
              <a:ext uri="{FF2B5EF4-FFF2-40B4-BE49-F238E27FC236}">
                <a16:creationId xmlns:a16="http://schemas.microsoft.com/office/drawing/2014/main" id="{9BF3C36A-06E4-59E5-FC25-8BFFBA48763F}"/>
              </a:ext>
            </a:extLst>
          </p:cNvPr>
          <p:cNvSpPr txBox="1"/>
          <p:nvPr/>
        </p:nvSpPr>
        <p:spPr>
          <a:xfrm>
            <a:off x="3153968" y="4883603"/>
            <a:ext cx="8419677"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Show live stream from Kinect </a:t>
            </a:r>
          </a:p>
        </p:txBody>
      </p:sp>
      <p:sp>
        <p:nvSpPr>
          <p:cNvPr id="17" name="TextBox 16">
            <a:extLst>
              <a:ext uri="{FF2B5EF4-FFF2-40B4-BE49-F238E27FC236}">
                <a16:creationId xmlns:a16="http://schemas.microsoft.com/office/drawing/2014/main" id="{0C51A060-58FB-B3D5-8315-641283C29796}"/>
              </a:ext>
            </a:extLst>
          </p:cNvPr>
          <p:cNvSpPr txBox="1"/>
          <p:nvPr/>
        </p:nvSpPr>
        <p:spPr>
          <a:xfrm>
            <a:off x="3153968" y="6189496"/>
            <a:ext cx="6456896"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Make user to write his ID </a:t>
            </a:r>
          </a:p>
        </p:txBody>
      </p:sp>
      <p:sp>
        <p:nvSpPr>
          <p:cNvPr id="18" name="Freeform 12">
            <a:extLst>
              <a:ext uri="{FF2B5EF4-FFF2-40B4-BE49-F238E27FC236}">
                <a16:creationId xmlns:a16="http://schemas.microsoft.com/office/drawing/2014/main" id="{E88CF836-D5E5-B3F7-4FF2-3084A8337552}"/>
              </a:ext>
            </a:extLst>
          </p:cNvPr>
          <p:cNvSpPr/>
          <p:nvPr/>
        </p:nvSpPr>
        <p:spPr>
          <a:xfrm>
            <a:off x="2147250" y="7422017"/>
            <a:ext cx="730074" cy="731520"/>
          </a:xfrm>
          <a:custGeom>
            <a:avLst/>
            <a:gdLst/>
            <a:ahLst/>
            <a:cxnLst/>
            <a:rect l="l" t="t" r="r" b="b"/>
            <a:pathLst>
              <a:path w="730074" h="831347">
                <a:moveTo>
                  <a:pt x="0" y="0"/>
                </a:moveTo>
                <a:lnTo>
                  <a:pt x="730074" y="0"/>
                </a:lnTo>
                <a:lnTo>
                  <a:pt x="730074" y="831347"/>
                </a:lnTo>
                <a:lnTo>
                  <a:pt x="0" y="8313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lIns="91440" tIns="45720" rIns="91440" bIns="45720"/>
          <a:lstStyle/>
          <a:p>
            <a:endParaRPr lang="en-US"/>
          </a:p>
        </p:txBody>
      </p:sp>
      <p:sp>
        <p:nvSpPr>
          <p:cNvPr id="19" name="TextBox 18">
            <a:extLst>
              <a:ext uri="{FF2B5EF4-FFF2-40B4-BE49-F238E27FC236}">
                <a16:creationId xmlns:a16="http://schemas.microsoft.com/office/drawing/2014/main" id="{15B21C09-8959-7BDD-3497-B7C1FEC3444A}"/>
              </a:ext>
            </a:extLst>
          </p:cNvPr>
          <p:cNvSpPr txBox="1"/>
          <p:nvPr/>
        </p:nvSpPr>
        <p:spPr>
          <a:xfrm>
            <a:off x="3153967" y="7495390"/>
            <a:ext cx="7595099"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Show all the product in the cart</a:t>
            </a:r>
          </a:p>
        </p:txBody>
      </p:sp>
      <p:pic>
        <p:nvPicPr>
          <p:cNvPr id="30" name="Picture 29">
            <a:extLst>
              <a:ext uri="{FF2B5EF4-FFF2-40B4-BE49-F238E27FC236}">
                <a16:creationId xmlns:a16="http://schemas.microsoft.com/office/drawing/2014/main" id="{B21E8851-076A-0DCC-CBAE-DA82D91C34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54541" y="3504337"/>
            <a:ext cx="3145777" cy="6096863"/>
          </a:xfrm>
          <a:prstGeom prst="rect">
            <a:avLst/>
          </a:prstGeom>
        </p:spPr>
      </p:pic>
      <p:sp>
        <p:nvSpPr>
          <p:cNvPr id="34" name="Freeform: Shape 33">
            <a:hlinkClick r:id="rId14" action="ppaction://hlinksldjump"/>
            <a:extLst>
              <a:ext uri="{FF2B5EF4-FFF2-40B4-BE49-F238E27FC236}">
                <a16:creationId xmlns:a16="http://schemas.microsoft.com/office/drawing/2014/main" id="{A25E3645-8956-BD13-E913-1C33CF809CCD}"/>
              </a:ext>
            </a:extLst>
          </p:cNvPr>
          <p:cNvSpPr>
            <a:spLocks noChangeAspect="1"/>
          </p:cNvSpPr>
          <p:nvPr/>
        </p:nvSpPr>
        <p:spPr>
          <a:xfrm>
            <a:off x="2817751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5" name="TextBox 34">
            <a:hlinkClick r:id="rId14" action="ppaction://hlinksldjump"/>
            <a:extLst>
              <a:ext uri="{FF2B5EF4-FFF2-40B4-BE49-F238E27FC236}">
                <a16:creationId xmlns:a16="http://schemas.microsoft.com/office/drawing/2014/main" id="{093B0A00-9C87-A953-055E-8372903AA143}"/>
              </a:ext>
            </a:extLst>
          </p:cNvPr>
          <p:cNvSpPr txBox="1"/>
          <p:nvPr/>
        </p:nvSpPr>
        <p:spPr>
          <a:xfrm>
            <a:off x="3886388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36" name="Freeform: Shape 35">
            <a:hlinkClick r:id="rId15" action="ppaction://hlinksldjump"/>
            <a:extLst>
              <a:ext uri="{FF2B5EF4-FFF2-40B4-BE49-F238E27FC236}">
                <a16:creationId xmlns:a16="http://schemas.microsoft.com/office/drawing/2014/main" id="{BAC8A558-7502-0005-124B-9B8FA889DD70}"/>
              </a:ext>
            </a:extLst>
          </p:cNvPr>
          <p:cNvSpPr>
            <a:spLocks noChangeAspect="1"/>
          </p:cNvSpPr>
          <p:nvPr/>
        </p:nvSpPr>
        <p:spPr>
          <a:xfrm>
            <a:off x="259067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hlinkClick r:id="rId15" action="ppaction://hlinksldjump"/>
            <a:extLst>
              <a:ext uri="{FF2B5EF4-FFF2-40B4-BE49-F238E27FC236}">
                <a16:creationId xmlns:a16="http://schemas.microsoft.com/office/drawing/2014/main" id="{4DC5B8F3-FDE1-7093-535D-96EA21CCA77D}"/>
              </a:ext>
            </a:extLst>
          </p:cNvPr>
          <p:cNvSpPr txBox="1"/>
          <p:nvPr/>
        </p:nvSpPr>
        <p:spPr>
          <a:xfrm>
            <a:off x="3627669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38" name="Freeform: Shape 37">
            <a:hlinkClick r:id="rId16" action="ppaction://hlinksldjump"/>
            <a:extLst>
              <a:ext uri="{FF2B5EF4-FFF2-40B4-BE49-F238E27FC236}">
                <a16:creationId xmlns:a16="http://schemas.microsoft.com/office/drawing/2014/main" id="{5E162207-36A0-6C46-802E-FB302B3987CE}"/>
              </a:ext>
            </a:extLst>
          </p:cNvPr>
          <p:cNvSpPr>
            <a:spLocks noChangeAspect="1"/>
          </p:cNvSpPr>
          <p:nvPr/>
        </p:nvSpPr>
        <p:spPr>
          <a:xfrm>
            <a:off x="236358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9" name="TextBox 38">
            <a:hlinkClick r:id="rId16" action="ppaction://hlinksldjump"/>
            <a:extLst>
              <a:ext uri="{FF2B5EF4-FFF2-40B4-BE49-F238E27FC236}">
                <a16:creationId xmlns:a16="http://schemas.microsoft.com/office/drawing/2014/main" id="{CACD521B-FD17-EBF5-4C74-B8E78E7539ED}"/>
              </a:ext>
            </a:extLst>
          </p:cNvPr>
          <p:cNvSpPr txBox="1"/>
          <p:nvPr/>
        </p:nvSpPr>
        <p:spPr>
          <a:xfrm>
            <a:off x="34035587"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40" name="Freeform: Shape 39">
            <a:hlinkClick r:id="rId17" action="ppaction://hlinksldjump"/>
            <a:extLst>
              <a:ext uri="{FF2B5EF4-FFF2-40B4-BE49-F238E27FC236}">
                <a16:creationId xmlns:a16="http://schemas.microsoft.com/office/drawing/2014/main" id="{4C20DD3D-A93B-FF2D-93FC-C6A15BC1D8EA}"/>
              </a:ext>
            </a:extLst>
          </p:cNvPr>
          <p:cNvSpPr>
            <a:spLocks noChangeAspect="1"/>
          </p:cNvSpPr>
          <p:nvPr/>
        </p:nvSpPr>
        <p:spPr>
          <a:xfrm>
            <a:off x="2136507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17" action="ppaction://hlinksldjump"/>
            <a:extLst>
              <a:ext uri="{FF2B5EF4-FFF2-40B4-BE49-F238E27FC236}">
                <a16:creationId xmlns:a16="http://schemas.microsoft.com/office/drawing/2014/main" id="{7594E0D7-E3D8-EE38-8FE6-22493A26F945}"/>
              </a:ext>
            </a:extLst>
          </p:cNvPr>
          <p:cNvSpPr txBox="1"/>
          <p:nvPr/>
        </p:nvSpPr>
        <p:spPr>
          <a:xfrm>
            <a:off x="3193451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42" name="Freeform: Shape 41">
            <a:hlinkClick r:id="rId18" action="ppaction://hlinksldjump"/>
            <a:extLst>
              <a:ext uri="{FF2B5EF4-FFF2-40B4-BE49-F238E27FC236}">
                <a16:creationId xmlns:a16="http://schemas.microsoft.com/office/drawing/2014/main" id="{B3879184-D021-FC4C-966C-4C2ACC4B1BCE}"/>
              </a:ext>
            </a:extLst>
          </p:cNvPr>
          <p:cNvSpPr/>
          <p:nvPr/>
        </p:nvSpPr>
        <p:spPr>
          <a:xfrm>
            <a:off x="190942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18" action="ppaction://hlinksldjump"/>
            <a:extLst>
              <a:ext uri="{FF2B5EF4-FFF2-40B4-BE49-F238E27FC236}">
                <a16:creationId xmlns:a16="http://schemas.microsoft.com/office/drawing/2014/main" id="{FA8F1A05-7169-0F66-09AC-DC1FDF1D0C66}"/>
              </a:ext>
            </a:extLst>
          </p:cNvPr>
          <p:cNvSpPr txBox="1"/>
          <p:nvPr/>
        </p:nvSpPr>
        <p:spPr>
          <a:xfrm>
            <a:off x="2958559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44" name="Freeform: Shape 43">
            <a:hlinkClick r:id="rId19" action="ppaction://hlinksldjump"/>
            <a:extLst>
              <a:ext uri="{FF2B5EF4-FFF2-40B4-BE49-F238E27FC236}">
                <a16:creationId xmlns:a16="http://schemas.microsoft.com/office/drawing/2014/main" id="{AA63E336-BA96-E8CA-0C0B-C2980650FBFB}"/>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hlinkClick r:id="rId19" action="ppaction://hlinksldjump"/>
            <a:extLst>
              <a:ext uri="{FF2B5EF4-FFF2-40B4-BE49-F238E27FC236}">
                <a16:creationId xmlns:a16="http://schemas.microsoft.com/office/drawing/2014/main" id="{51DC21F7-0A07-599B-1C02-6E60EC17AF61}"/>
              </a:ext>
            </a:extLst>
          </p:cNvPr>
          <p:cNvSpPr txBox="1"/>
          <p:nvPr/>
        </p:nvSpPr>
        <p:spPr>
          <a:xfrm>
            <a:off x="25605887" y="2789010"/>
            <a:ext cx="12641580"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2</a:t>
            </a:r>
          </a:p>
          <a:p>
            <a:pPr algn="ctr"/>
            <a:r>
              <a:rPr lang="en-US" sz="15000" i="1" dirty="0">
                <a:solidFill>
                  <a:schemeClr val="bg1"/>
                </a:solidFill>
                <a:latin typeface="Montserrat Black" panose="00000A00000000000000" pitchFamily="2" charset="0"/>
              </a:rPr>
              <a:t>Application</a:t>
            </a:r>
          </a:p>
        </p:txBody>
      </p:sp>
      <p:sp>
        <p:nvSpPr>
          <p:cNvPr id="46" name="Freeform: Shape 45">
            <a:hlinkClick r:id="rId20" action="ppaction://hlinksldjump"/>
            <a:extLst>
              <a:ext uri="{FF2B5EF4-FFF2-40B4-BE49-F238E27FC236}">
                <a16:creationId xmlns:a16="http://schemas.microsoft.com/office/drawing/2014/main" id="{1316DA7A-3142-4F03-4969-9777C976210F}"/>
              </a:ext>
            </a:extLst>
          </p:cNvPr>
          <p:cNvSpPr>
            <a:spLocks noChangeAspect="1"/>
          </p:cNvSpPr>
          <p:nvPr/>
        </p:nvSpPr>
        <p:spPr>
          <a:xfrm>
            <a:off x="-133752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7" name="TextBox 46">
            <a:hlinkClick r:id="rId20" action="ppaction://hlinksldjump"/>
            <a:extLst>
              <a:ext uri="{FF2B5EF4-FFF2-40B4-BE49-F238E27FC236}">
                <a16:creationId xmlns:a16="http://schemas.microsoft.com/office/drawing/2014/main" id="{1674F26E-6263-C81C-10D8-2D418BF8A6B7}"/>
              </a:ext>
            </a:extLst>
          </p:cNvPr>
          <p:cNvSpPr txBox="1"/>
          <p:nvPr/>
        </p:nvSpPr>
        <p:spPr>
          <a:xfrm>
            <a:off x="-299797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48" name="Freeform: Shape 47">
            <a:extLst>
              <a:ext uri="{FF2B5EF4-FFF2-40B4-BE49-F238E27FC236}">
                <a16:creationId xmlns:a16="http://schemas.microsoft.com/office/drawing/2014/main" id="{5FA981B6-C496-9EF3-D405-7B8B782317B4}"/>
              </a:ext>
            </a:extLst>
          </p:cNvPr>
          <p:cNvSpPr/>
          <p:nvPr/>
        </p:nvSpPr>
        <p:spPr>
          <a:xfrm>
            <a:off x="-1564604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9" name="TextBox 48">
            <a:extLst>
              <a:ext uri="{FF2B5EF4-FFF2-40B4-BE49-F238E27FC236}">
                <a16:creationId xmlns:a16="http://schemas.microsoft.com/office/drawing/2014/main" id="{D82D3212-1FE7-4489-547A-CE6A623F6904}"/>
              </a:ext>
            </a:extLst>
          </p:cNvPr>
          <p:cNvSpPr txBox="1"/>
          <p:nvPr/>
        </p:nvSpPr>
        <p:spPr>
          <a:xfrm>
            <a:off x="-509195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04337"/>
            <a:ext cx="15434926" cy="4657685"/>
          </a:xfrm>
          <a:prstGeom prst="rect">
            <a:avLst/>
          </a:prstGeom>
        </p:spPr>
        <p:txBody>
          <a:bodyPr wrap="square" lIns="91440" tIns="45720" rIns="91440" bIns="45720" rtlCol="0" anchor="t">
            <a:spAutoFit/>
          </a:bodyPr>
          <a:lstStyle/>
          <a:p>
            <a:pPr algn="l">
              <a:spcAft>
                <a:spcPts val="600"/>
              </a:spcAft>
            </a:pPr>
            <a:r>
              <a:rPr lang="en-US" sz="2928" dirty="0">
                <a:latin typeface="Aptos"/>
                <a:ea typeface="Aptos"/>
                <a:cs typeface="Aptos"/>
                <a:sym typeface="Aptos"/>
              </a:rPr>
              <a:t>To ensure smooth performance and cross-platform compatibility, the app was built using the Flutter framework and the Dart programming language. Communication with the hardware is handled through WebSocket for the live video stream and MQTT protocol for receiving product data from the recognition system. This architecture enables efficient real-time updates with minimal latency.</a:t>
            </a:r>
          </a:p>
          <a:p>
            <a:pPr marL="529937" lvl="1" indent="-530352" algn="l">
              <a:buAutoNum type="arabicPeriod"/>
            </a:pPr>
            <a:r>
              <a:rPr lang="en-US" sz="2928" b="1" dirty="0">
                <a:latin typeface="Aptos Bold"/>
                <a:ea typeface="Aptos Bold"/>
                <a:cs typeface="Aptos Bold"/>
                <a:sym typeface="Aptos Bold"/>
              </a:rPr>
              <a:t>Flutter:</a:t>
            </a:r>
            <a:r>
              <a:rPr lang="en-US" sz="2928" dirty="0">
                <a:latin typeface="Aptos"/>
                <a:ea typeface="Aptos"/>
                <a:cs typeface="Aptos"/>
                <a:sym typeface="Aptos"/>
              </a:rPr>
              <a:t> for UI and cross-platform development.</a:t>
            </a:r>
          </a:p>
          <a:p>
            <a:pPr marL="529937" lvl="1" indent="-530352" algn="l">
              <a:buAutoNum type="arabicPeriod"/>
            </a:pPr>
            <a:r>
              <a:rPr lang="en-US" sz="2928" b="1" dirty="0">
                <a:latin typeface="Aptos Bold"/>
                <a:ea typeface="Aptos Bold"/>
                <a:cs typeface="Aptos Bold"/>
                <a:sym typeface="Aptos Bold"/>
              </a:rPr>
              <a:t>Dart:</a:t>
            </a:r>
            <a:r>
              <a:rPr lang="en-US" sz="2928" dirty="0">
                <a:latin typeface="Aptos"/>
                <a:ea typeface="Aptos"/>
                <a:cs typeface="Aptos"/>
                <a:sym typeface="Aptos"/>
              </a:rPr>
              <a:t> programming logic.</a:t>
            </a:r>
          </a:p>
          <a:p>
            <a:pPr marL="529937" lvl="1" indent="-530352" algn="l">
              <a:buAutoNum type="arabicPeriod"/>
            </a:pPr>
            <a:r>
              <a:rPr lang="en-US" sz="2928" b="1" dirty="0">
                <a:latin typeface="Aptos Bold"/>
                <a:ea typeface="Aptos Bold"/>
                <a:cs typeface="Aptos Bold"/>
                <a:sym typeface="Aptos Bold"/>
              </a:rPr>
              <a:t>WebSocket:</a:t>
            </a:r>
            <a:r>
              <a:rPr lang="en-US" sz="2928" dirty="0">
                <a:latin typeface="Aptos"/>
                <a:ea typeface="Aptos"/>
                <a:cs typeface="Aptos"/>
                <a:sym typeface="Aptos"/>
              </a:rPr>
              <a:t> for streaming live video.</a:t>
            </a:r>
          </a:p>
          <a:p>
            <a:pPr marL="529937" lvl="1" indent="-530352" algn="l">
              <a:buAutoNum type="arabicPeriod"/>
            </a:pPr>
            <a:r>
              <a:rPr lang="en-US" sz="2928" b="1" dirty="0">
                <a:latin typeface="Aptos Bold"/>
                <a:ea typeface="Aptos Bold"/>
                <a:cs typeface="Aptos Bold"/>
                <a:sym typeface="Aptos Bold"/>
              </a:rPr>
              <a:t>MQTT:</a:t>
            </a:r>
            <a:r>
              <a:rPr lang="en-US" sz="2928" dirty="0">
                <a:latin typeface="Aptos"/>
                <a:ea typeface="Aptos"/>
                <a:cs typeface="Aptos"/>
                <a:sym typeface="Aptos"/>
              </a:rPr>
              <a:t> for receiving recognized product data  and sending the ID.</a:t>
            </a:r>
          </a:p>
          <a:p>
            <a:pPr marL="529937" lvl="1" indent="-530352" algn="l">
              <a:buAutoNum type="arabicPeriod"/>
            </a:pPr>
            <a:r>
              <a:rPr lang="en-US" sz="2928" b="1" dirty="0">
                <a:latin typeface="Aptos Bold"/>
                <a:ea typeface="Aptos Bold"/>
                <a:cs typeface="Aptos Bold"/>
                <a:sym typeface="Aptos Bold"/>
              </a:rPr>
              <a:t>Android Studio:</a:t>
            </a:r>
            <a:r>
              <a:rPr lang="en-US" sz="2928" dirty="0">
                <a:latin typeface="Aptos"/>
                <a:ea typeface="Aptos"/>
                <a:cs typeface="Aptos"/>
                <a:sym typeface="Aptos"/>
              </a:rPr>
              <a:t> for building and testing the application.</a:t>
            </a:r>
          </a:p>
        </p:txBody>
      </p:sp>
      <p:sp>
        <p:nvSpPr>
          <p:cNvPr id="8" name="TextBox 8"/>
          <p:cNvSpPr txBox="1"/>
          <p:nvPr/>
        </p:nvSpPr>
        <p:spPr>
          <a:xfrm>
            <a:off x="1463038" y="1987540"/>
            <a:ext cx="8562914" cy="830997"/>
          </a:xfrm>
          <a:prstGeom prst="rect">
            <a:avLst/>
          </a:prstGeom>
        </p:spPr>
        <p:txBody>
          <a:bodyPr lIns="91440" tIns="45720" rIns="91440" bIns="45720" rtlCol="0" anchor="t">
            <a:spAutoFit/>
          </a:bodyPr>
          <a:lstStyle/>
          <a:p>
            <a:pPr algn="l"/>
            <a:r>
              <a:rPr lang="en-US" sz="4800" b="1">
                <a:solidFill>
                  <a:srgbClr val="000000"/>
                </a:solidFill>
                <a:latin typeface="Montserrat Bold"/>
                <a:ea typeface="Montserrat Bold"/>
                <a:cs typeface="Montserrat Bold"/>
                <a:sym typeface="Montserrat Bold"/>
              </a:rPr>
              <a:t>Technologies Used</a:t>
            </a:r>
          </a:p>
        </p:txBody>
      </p:sp>
      <p:sp>
        <p:nvSpPr>
          <p:cNvPr id="9" name="TextBox 9"/>
          <p:cNvSpPr txBox="1"/>
          <p:nvPr/>
        </p:nvSpPr>
        <p:spPr>
          <a:xfrm>
            <a:off x="777240" y="731520"/>
            <a:ext cx="10118868" cy="1195199"/>
          </a:xfrm>
          <a:prstGeom prst="rect">
            <a:avLst/>
          </a:prstGeom>
        </p:spPr>
        <p:txBody>
          <a:bodyPr lIns="91440" tIns="45720" rIns="91440" bIns="45720" rtlCol="0" anchor="t">
            <a:spAutoFit/>
          </a:bodyPr>
          <a:lstStyle/>
          <a:p>
            <a:pPr algn="l"/>
            <a:r>
              <a:rPr lang="en-US" sz="7200" b="1">
                <a:solidFill>
                  <a:srgbClr val="0094FF"/>
                </a:solidFill>
                <a:latin typeface="Montserrat Bold"/>
                <a:ea typeface="Montserrat Bold"/>
                <a:cs typeface="Montserrat Bold"/>
                <a:sym typeface="Montserrat Bold"/>
              </a:rPr>
              <a:t>Mobile Application</a:t>
            </a:r>
            <a:endParaRPr lang="en-US" sz="7200" b="1" dirty="0">
              <a:solidFill>
                <a:srgbClr val="0094FF"/>
              </a:solidFill>
              <a:latin typeface="Montserrat Bold"/>
              <a:ea typeface="Montserrat Bold"/>
              <a:cs typeface="Montserrat Bold"/>
              <a:sym typeface="Montserrat Bold"/>
            </a:endParaRPr>
          </a:p>
        </p:txBody>
      </p:sp>
      <p:sp>
        <p:nvSpPr>
          <p:cNvPr id="15" name="Freeform 29">
            <a:hlinkClick r:id="rId2" action="ppaction://hlinksldjump"/>
            <a:extLst>
              <a:ext uri="{FF2B5EF4-FFF2-40B4-BE49-F238E27FC236}">
                <a16:creationId xmlns:a16="http://schemas.microsoft.com/office/drawing/2014/main" id="{8D3859AC-4D86-79BE-0978-2EA809844766}"/>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Freeform: Shape 1">
            <a:hlinkClick r:id="rId5" action="ppaction://hlinksldjump"/>
            <a:extLst>
              <a:ext uri="{FF2B5EF4-FFF2-40B4-BE49-F238E27FC236}">
                <a16:creationId xmlns:a16="http://schemas.microsoft.com/office/drawing/2014/main" id="{1A0F5B1A-7682-368D-0592-67EB0C0C41F2}"/>
              </a:ext>
            </a:extLst>
          </p:cNvPr>
          <p:cNvSpPr>
            <a:spLocks noChangeAspect="1"/>
          </p:cNvSpPr>
          <p:nvPr/>
        </p:nvSpPr>
        <p:spPr>
          <a:xfrm>
            <a:off x="2817751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5" action="ppaction://hlinksldjump"/>
            <a:extLst>
              <a:ext uri="{FF2B5EF4-FFF2-40B4-BE49-F238E27FC236}">
                <a16:creationId xmlns:a16="http://schemas.microsoft.com/office/drawing/2014/main" id="{A28B3D07-EC99-A4C0-D59B-32781E173C0C}"/>
              </a:ext>
            </a:extLst>
          </p:cNvPr>
          <p:cNvSpPr txBox="1"/>
          <p:nvPr/>
        </p:nvSpPr>
        <p:spPr>
          <a:xfrm>
            <a:off x="3886388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6" action="ppaction://hlinksldjump"/>
            <a:extLst>
              <a:ext uri="{FF2B5EF4-FFF2-40B4-BE49-F238E27FC236}">
                <a16:creationId xmlns:a16="http://schemas.microsoft.com/office/drawing/2014/main" id="{8AB97289-83F6-80C7-F7FC-141BFB4F2977}"/>
              </a:ext>
            </a:extLst>
          </p:cNvPr>
          <p:cNvSpPr>
            <a:spLocks noChangeAspect="1"/>
          </p:cNvSpPr>
          <p:nvPr/>
        </p:nvSpPr>
        <p:spPr>
          <a:xfrm>
            <a:off x="259067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6" action="ppaction://hlinksldjump"/>
            <a:extLst>
              <a:ext uri="{FF2B5EF4-FFF2-40B4-BE49-F238E27FC236}">
                <a16:creationId xmlns:a16="http://schemas.microsoft.com/office/drawing/2014/main" id="{5A0A00FC-659D-159F-78C0-E1FD2EC07A47}"/>
              </a:ext>
            </a:extLst>
          </p:cNvPr>
          <p:cNvSpPr txBox="1"/>
          <p:nvPr/>
        </p:nvSpPr>
        <p:spPr>
          <a:xfrm>
            <a:off x="3627669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7" action="ppaction://hlinksldjump"/>
            <a:extLst>
              <a:ext uri="{FF2B5EF4-FFF2-40B4-BE49-F238E27FC236}">
                <a16:creationId xmlns:a16="http://schemas.microsoft.com/office/drawing/2014/main" id="{6AEAD2C3-6A33-91E4-690F-8DA7B5ABA23E}"/>
              </a:ext>
            </a:extLst>
          </p:cNvPr>
          <p:cNvSpPr>
            <a:spLocks noChangeAspect="1"/>
          </p:cNvSpPr>
          <p:nvPr/>
        </p:nvSpPr>
        <p:spPr>
          <a:xfrm>
            <a:off x="236358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7" action="ppaction://hlinksldjump"/>
            <a:extLst>
              <a:ext uri="{FF2B5EF4-FFF2-40B4-BE49-F238E27FC236}">
                <a16:creationId xmlns:a16="http://schemas.microsoft.com/office/drawing/2014/main" id="{04031AB8-D571-7C2F-BF30-30051964192B}"/>
              </a:ext>
            </a:extLst>
          </p:cNvPr>
          <p:cNvSpPr txBox="1"/>
          <p:nvPr/>
        </p:nvSpPr>
        <p:spPr>
          <a:xfrm>
            <a:off x="34035587"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8" action="ppaction://hlinksldjump"/>
            <a:extLst>
              <a:ext uri="{FF2B5EF4-FFF2-40B4-BE49-F238E27FC236}">
                <a16:creationId xmlns:a16="http://schemas.microsoft.com/office/drawing/2014/main" id="{31B48C69-874B-240D-31EC-CE7D593A3CF8}"/>
              </a:ext>
            </a:extLst>
          </p:cNvPr>
          <p:cNvSpPr>
            <a:spLocks noChangeAspect="1"/>
          </p:cNvSpPr>
          <p:nvPr/>
        </p:nvSpPr>
        <p:spPr>
          <a:xfrm>
            <a:off x="2136507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8" action="ppaction://hlinksldjump"/>
            <a:extLst>
              <a:ext uri="{FF2B5EF4-FFF2-40B4-BE49-F238E27FC236}">
                <a16:creationId xmlns:a16="http://schemas.microsoft.com/office/drawing/2014/main" id="{35830034-CE3A-A458-B72F-CECCDF42C649}"/>
              </a:ext>
            </a:extLst>
          </p:cNvPr>
          <p:cNvSpPr txBox="1"/>
          <p:nvPr/>
        </p:nvSpPr>
        <p:spPr>
          <a:xfrm>
            <a:off x="3193451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3" name="Freeform: Shape 12">
            <a:hlinkClick r:id="rId9" action="ppaction://hlinksldjump"/>
            <a:extLst>
              <a:ext uri="{FF2B5EF4-FFF2-40B4-BE49-F238E27FC236}">
                <a16:creationId xmlns:a16="http://schemas.microsoft.com/office/drawing/2014/main" id="{C6520364-118B-CCCF-13B8-0D877D422B05}"/>
              </a:ext>
            </a:extLst>
          </p:cNvPr>
          <p:cNvSpPr/>
          <p:nvPr/>
        </p:nvSpPr>
        <p:spPr>
          <a:xfrm>
            <a:off x="190942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8A42F6C2-3CC2-DCA7-534E-D2BEB12ACD0E}"/>
              </a:ext>
            </a:extLst>
          </p:cNvPr>
          <p:cNvSpPr txBox="1"/>
          <p:nvPr/>
        </p:nvSpPr>
        <p:spPr>
          <a:xfrm>
            <a:off x="2958559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32" name="Freeform: Shape 31">
            <a:hlinkClick r:id="rId10" action="ppaction://hlinksldjump"/>
            <a:extLst>
              <a:ext uri="{FF2B5EF4-FFF2-40B4-BE49-F238E27FC236}">
                <a16:creationId xmlns:a16="http://schemas.microsoft.com/office/drawing/2014/main" id="{7673FCCD-E958-24B5-C51A-64FD70CFBD6B}"/>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3" name="TextBox 32">
            <a:hlinkClick r:id="rId10" action="ppaction://hlinksldjump"/>
            <a:extLst>
              <a:ext uri="{FF2B5EF4-FFF2-40B4-BE49-F238E27FC236}">
                <a16:creationId xmlns:a16="http://schemas.microsoft.com/office/drawing/2014/main" id="{2D47A634-78BD-796A-460F-1B0A1FA33617}"/>
              </a:ext>
            </a:extLst>
          </p:cNvPr>
          <p:cNvSpPr txBox="1"/>
          <p:nvPr/>
        </p:nvSpPr>
        <p:spPr>
          <a:xfrm>
            <a:off x="25605887" y="2789010"/>
            <a:ext cx="12641580"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2</a:t>
            </a:r>
          </a:p>
          <a:p>
            <a:pPr algn="ctr"/>
            <a:r>
              <a:rPr lang="en-US" sz="15000" i="1" dirty="0">
                <a:solidFill>
                  <a:schemeClr val="bg1"/>
                </a:solidFill>
                <a:latin typeface="Montserrat Black" panose="00000A00000000000000" pitchFamily="2" charset="0"/>
              </a:rPr>
              <a:t>Application</a:t>
            </a:r>
          </a:p>
        </p:txBody>
      </p:sp>
      <p:sp>
        <p:nvSpPr>
          <p:cNvPr id="34" name="Freeform: Shape 33">
            <a:hlinkClick r:id="rId11" action="ppaction://hlinksldjump"/>
            <a:extLst>
              <a:ext uri="{FF2B5EF4-FFF2-40B4-BE49-F238E27FC236}">
                <a16:creationId xmlns:a16="http://schemas.microsoft.com/office/drawing/2014/main" id="{0C74DEA2-C8B9-6FFF-4955-6AF1AD378105}"/>
              </a:ext>
            </a:extLst>
          </p:cNvPr>
          <p:cNvSpPr>
            <a:spLocks noChangeAspect="1"/>
          </p:cNvSpPr>
          <p:nvPr/>
        </p:nvSpPr>
        <p:spPr>
          <a:xfrm>
            <a:off x="-133752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5" name="TextBox 34">
            <a:hlinkClick r:id="rId11" action="ppaction://hlinksldjump"/>
            <a:extLst>
              <a:ext uri="{FF2B5EF4-FFF2-40B4-BE49-F238E27FC236}">
                <a16:creationId xmlns:a16="http://schemas.microsoft.com/office/drawing/2014/main" id="{6D8F5FC4-63AC-8723-283B-E54299446E6F}"/>
              </a:ext>
            </a:extLst>
          </p:cNvPr>
          <p:cNvSpPr txBox="1"/>
          <p:nvPr/>
        </p:nvSpPr>
        <p:spPr>
          <a:xfrm>
            <a:off x="-299797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36" name="Freeform: Shape 35">
            <a:extLst>
              <a:ext uri="{FF2B5EF4-FFF2-40B4-BE49-F238E27FC236}">
                <a16:creationId xmlns:a16="http://schemas.microsoft.com/office/drawing/2014/main" id="{D6382CB6-880E-B04D-4487-0FF0ABA18B3E}"/>
              </a:ext>
            </a:extLst>
          </p:cNvPr>
          <p:cNvSpPr/>
          <p:nvPr/>
        </p:nvSpPr>
        <p:spPr>
          <a:xfrm>
            <a:off x="-1564604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extLst>
              <a:ext uri="{FF2B5EF4-FFF2-40B4-BE49-F238E27FC236}">
                <a16:creationId xmlns:a16="http://schemas.microsoft.com/office/drawing/2014/main" id="{52F0330B-A095-E14C-2001-D8943037D97B}"/>
              </a:ext>
            </a:extLst>
          </p:cNvPr>
          <p:cNvSpPr txBox="1"/>
          <p:nvPr/>
        </p:nvSpPr>
        <p:spPr>
          <a:xfrm>
            <a:off x="-509195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8562914"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Home Screen</a:t>
            </a:r>
          </a:p>
        </p:txBody>
      </p:sp>
      <p:sp>
        <p:nvSpPr>
          <p:cNvPr id="8" name="TextBox 8"/>
          <p:cNvSpPr txBox="1"/>
          <p:nvPr/>
        </p:nvSpPr>
        <p:spPr>
          <a:xfrm>
            <a:off x="777240" y="731520"/>
            <a:ext cx="10118868" cy="1195199"/>
          </a:xfrm>
          <a:prstGeom prst="rect">
            <a:avLst/>
          </a:prstGeom>
        </p:spPr>
        <p:txBody>
          <a:bodyPr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Mobile Application</a:t>
            </a:r>
          </a:p>
        </p:txBody>
      </p:sp>
      <p:sp>
        <p:nvSpPr>
          <p:cNvPr id="10" name="Freeform 10" descr="A screen shot of a cell phone  AI-generated content may be incorrect."/>
          <p:cNvSpPr/>
          <p:nvPr/>
        </p:nvSpPr>
        <p:spPr>
          <a:xfrm>
            <a:off x="14520266" y="2901346"/>
            <a:ext cx="3081934" cy="6699856"/>
          </a:xfrm>
          <a:custGeom>
            <a:avLst/>
            <a:gdLst/>
            <a:ahLst/>
            <a:cxnLst/>
            <a:rect l="l" t="t" r="r" b="b"/>
            <a:pathLst>
              <a:path w="3806063" h="8274050">
                <a:moveTo>
                  <a:pt x="0" y="0"/>
                </a:moveTo>
                <a:lnTo>
                  <a:pt x="3806063" y="0"/>
                </a:lnTo>
                <a:lnTo>
                  <a:pt x="3806063" y="8274050"/>
                </a:lnTo>
                <a:lnTo>
                  <a:pt x="0" y="8274050"/>
                </a:lnTo>
                <a:lnTo>
                  <a:pt x="0" y="0"/>
                </a:lnTo>
                <a:close/>
              </a:path>
            </a:pathLst>
          </a:custGeom>
          <a:blipFill>
            <a:blip r:embed="rId2"/>
            <a:stretch>
              <a:fillRect l="-105" r="-105"/>
            </a:stretch>
          </a:blipFill>
        </p:spPr>
        <p:txBody>
          <a:bodyPr lIns="91440" tIns="45720" rIns="91440" bIns="45720"/>
          <a:lstStyle/>
          <a:p>
            <a:endParaRPr lang="en-US"/>
          </a:p>
        </p:txBody>
      </p:sp>
      <p:sp>
        <p:nvSpPr>
          <p:cNvPr id="12" name="Freeform 12"/>
          <p:cNvSpPr/>
          <p:nvPr/>
        </p:nvSpPr>
        <p:spPr>
          <a:xfrm>
            <a:off x="2148838" y="3504337"/>
            <a:ext cx="1005873" cy="1031753"/>
          </a:xfrm>
          <a:custGeom>
            <a:avLst/>
            <a:gdLst/>
            <a:ahLst/>
            <a:cxnLst/>
            <a:rect l="l" t="t" r="r" b="b"/>
            <a:pathLst>
              <a:path w="1005873" h="1031753">
                <a:moveTo>
                  <a:pt x="0" y="0"/>
                </a:moveTo>
                <a:lnTo>
                  <a:pt x="1005873" y="0"/>
                </a:lnTo>
                <a:lnTo>
                  <a:pt x="1005873" y="1031753"/>
                </a:lnTo>
                <a:lnTo>
                  <a:pt x="0" y="10317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13" name="TextBox 13"/>
          <p:cNvSpPr txBox="1"/>
          <p:nvPr/>
        </p:nvSpPr>
        <p:spPr>
          <a:xfrm>
            <a:off x="3293455" y="3667558"/>
            <a:ext cx="3749478" cy="707886"/>
          </a:xfrm>
          <a:prstGeom prst="rect">
            <a:avLst/>
          </a:prstGeom>
        </p:spPr>
        <p:txBody>
          <a:bodyPr lIns="91440" tIns="45720" rIns="91440" bIns="45720" rtlCol="0" anchor="t">
            <a:spAutoFit/>
          </a:bodyPr>
          <a:lstStyle/>
          <a:p>
            <a:pPr algn="l"/>
            <a:r>
              <a:rPr lang="en-US" sz="4000" b="1" dirty="0">
                <a:solidFill>
                  <a:srgbClr val="000000"/>
                </a:solidFill>
                <a:latin typeface="Aptos"/>
                <a:ea typeface="Aptos"/>
                <a:cs typeface="Aptos"/>
                <a:sym typeface="Aptos"/>
              </a:rPr>
              <a:t>Functionality:</a:t>
            </a:r>
          </a:p>
        </p:txBody>
      </p:sp>
      <p:sp>
        <p:nvSpPr>
          <p:cNvPr id="14" name="Freeform 14"/>
          <p:cNvSpPr>
            <a:spLocks/>
          </p:cNvSpPr>
          <p:nvPr/>
        </p:nvSpPr>
        <p:spPr>
          <a:xfrm>
            <a:off x="3323977" y="4951888"/>
            <a:ext cx="731520" cy="731520"/>
          </a:xfrm>
          <a:custGeom>
            <a:avLst/>
            <a:gdLst/>
            <a:ahLst/>
            <a:cxnLst/>
            <a:rect l="l" t="t" r="r" b="b"/>
            <a:pathLst>
              <a:path w="669030" h="749423">
                <a:moveTo>
                  <a:pt x="0" y="0"/>
                </a:moveTo>
                <a:lnTo>
                  <a:pt x="669030" y="0"/>
                </a:lnTo>
                <a:lnTo>
                  <a:pt x="669030" y="749423"/>
                </a:lnTo>
                <a:lnTo>
                  <a:pt x="0" y="7494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32" name="TextBox 31">
            <a:extLst>
              <a:ext uri="{FF2B5EF4-FFF2-40B4-BE49-F238E27FC236}">
                <a16:creationId xmlns:a16="http://schemas.microsoft.com/office/drawing/2014/main" id="{3BC1184A-3D13-2856-E134-8847418D9843}"/>
              </a:ext>
            </a:extLst>
          </p:cNvPr>
          <p:cNvSpPr txBox="1"/>
          <p:nvPr/>
        </p:nvSpPr>
        <p:spPr>
          <a:xfrm>
            <a:off x="4300172" y="5025261"/>
            <a:ext cx="5348415"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Shown when the app opens.</a:t>
            </a:r>
          </a:p>
        </p:txBody>
      </p:sp>
      <p:sp>
        <p:nvSpPr>
          <p:cNvPr id="33" name="TextBox 32">
            <a:extLst>
              <a:ext uri="{FF2B5EF4-FFF2-40B4-BE49-F238E27FC236}">
                <a16:creationId xmlns:a16="http://schemas.microsoft.com/office/drawing/2014/main" id="{19D34429-96A8-97F9-8957-6C8E76B63686}"/>
              </a:ext>
            </a:extLst>
          </p:cNvPr>
          <p:cNvSpPr txBox="1"/>
          <p:nvPr/>
        </p:nvSpPr>
        <p:spPr>
          <a:xfrm>
            <a:off x="4300173" y="6336433"/>
            <a:ext cx="8562914"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A single button to activate and start the system.</a:t>
            </a:r>
          </a:p>
        </p:txBody>
      </p:sp>
      <p:sp>
        <p:nvSpPr>
          <p:cNvPr id="34" name="TextBox 33">
            <a:extLst>
              <a:ext uri="{FF2B5EF4-FFF2-40B4-BE49-F238E27FC236}">
                <a16:creationId xmlns:a16="http://schemas.microsoft.com/office/drawing/2014/main" id="{57E560B8-1B25-B6EA-3671-307692A4A59E}"/>
              </a:ext>
            </a:extLst>
          </p:cNvPr>
          <p:cNvSpPr txBox="1"/>
          <p:nvPr/>
        </p:nvSpPr>
        <p:spPr>
          <a:xfrm>
            <a:off x="4300172" y="7637158"/>
            <a:ext cx="6604007"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Triggers connection to cart, sensors.</a:t>
            </a:r>
          </a:p>
        </p:txBody>
      </p:sp>
      <p:sp>
        <p:nvSpPr>
          <p:cNvPr id="36" name="Freeform 18">
            <a:extLst>
              <a:ext uri="{FF2B5EF4-FFF2-40B4-BE49-F238E27FC236}">
                <a16:creationId xmlns:a16="http://schemas.microsoft.com/office/drawing/2014/main" id="{786BA96D-E0FF-EF2F-3D57-93EB418CA733}"/>
              </a:ext>
            </a:extLst>
          </p:cNvPr>
          <p:cNvSpPr/>
          <p:nvPr/>
        </p:nvSpPr>
        <p:spPr>
          <a:xfrm>
            <a:off x="3293455" y="6263060"/>
            <a:ext cx="730074" cy="731520"/>
          </a:xfrm>
          <a:custGeom>
            <a:avLst/>
            <a:gdLst/>
            <a:ahLst/>
            <a:cxnLst/>
            <a:rect l="l" t="t" r="r" b="b"/>
            <a:pathLst>
              <a:path w="730074" h="788881">
                <a:moveTo>
                  <a:pt x="0" y="0"/>
                </a:moveTo>
                <a:lnTo>
                  <a:pt x="730073" y="0"/>
                </a:lnTo>
                <a:lnTo>
                  <a:pt x="730073" y="788881"/>
                </a:lnTo>
                <a:lnTo>
                  <a:pt x="0" y="78888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lIns="91440" tIns="45720" rIns="91440" bIns="45720"/>
          <a:lstStyle/>
          <a:p>
            <a:endParaRPr lang="en-US"/>
          </a:p>
        </p:txBody>
      </p:sp>
      <p:sp>
        <p:nvSpPr>
          <p:cNvPr id="37" name="Freeform 19">
            <a:extLst>
              <a:ext uri="{FF2B5EF4-FFF2-40B4-BE49-F238E27FC236}">
                <a16:creationId xmlns:a16="http://schemas.microsoft.com/office/drawing/2014/main" id="{6FF9F4D4-503C-EC10-43D3-1293ECC5335B}"/>
              </a:ext>
            </a:extLst>
          </p:cNvPr>
          <p:cNvSpPr/>
          <p:nvPr/>
        </p:nvSpPr>
        <p:spPr>
          <a:xfrm>
            <a:off x="3293455" y="7563785"/>
            <a:ext cx="730074" cy="731520"/>
          </a:xfrm>
          <a:custGeom>
            <a:avLst/>
            <a:gdLst/>
            <a:ahLst/>
            <a:cxnLst/>
            <a:rect l="l" t="t" r="r" b="b"/>
            <a:pathLst>
              <a:path w="730074" h="773681">
                <a:moveTo>
                  <a:pt x="0" y="0"/>
                </a:moveTo>
                <a:lnTo>
                  <a:pt x="730074" y="0"/>
                </a:lnTo>
                <a:lnTo>
                  <a:pt x="730074" y="773681"/>
                </a:lnTo>
                <a:lnTo>
                  <a:pt x="0" y="7736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dirty="0"/>
          </a:p>
        </p:txBody>
      </p:sp>
      <p:sp>
        <p:nvSpPr>
          <p:cNvPr id="38" name="Freeform 29">
            <a:hlinkClick r:id="rId11" action="ppaction://hlinksldjump"/>
            <a:extLst>
              <a:ext uri="{FF2B5EF4-FFF2-40B4-BE49-F238E27FC236}">
                <a16:creationId xmlns:a16="http://schemas.microsoft.com/office/drawing/2014/main" id="{BD8E4429-541C-CA01-0E00-6B06D13B0D24}"/>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lIns="91440" tIns="45720" rIns="91440" bIns="45720"/>
          <a:lstStyle/>
          <a:p>
            <a:endParaRPr lang="en-US"/>
          </a:p>
        </p:txBody>
      </p:sp>
      <p:sp>
        <p:nvSpPr>
          <p:cNvPr id="2" name="Freeform: Shape 1">
            <a:hlinkClick r:id="rId14" action="ppaction://hlinksldjump"/>
            <a:extLst>
              <a:ext uri="{FF2B5EF4-FFF2-40B4-BE49-F238E27FC236}">
                <a16:creationId xmlns:a16="http://schemas.microsoft.com/office/drawing/2014/main" id="{E84C5AC8-93CF-833B-F45E-F1D7B1E40323}"/>
              </a:ext>
            </a:extLst>
          </p:cNvPr>
          <p:cNvSpPr>
            <a:spLocks noChangeAspect="1"/>
          </p:cNvSpPr>
          <p:nvPr/>
        </p:nvSpPr>
        <p:spPr>
          <a:xfrm>
            <a:off x="2817751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14" action="ppaction://hlinksldjump"/>
            <a:extLst>
              <a:ext uri="{FF2B5EF4-FFF2-40B4-BE49-F238E27FC236}">
                <a16:creationId xmlns:a16="http://schemas.microsoft.com/office/drawing/2014/main" id="{6EF7437E-1414-CCAD-9B25-1EF18AFAA1FE}"/>
              </a:ext>
            </a:extLst>
          </p:cNvPr>
          <p:cNvSpPr txBox="1"/>
          <p:nvPr/>
        </p:nvSpPr>
        <p:spPr>
          <a:xfrm>
            <a:off x="3886388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15" action="ppaction://hlinksldjump"/>
            <a:extLst>
              <a:ext uri="{FF2B5EF4-FFF2-40B4-BE49-F238E27FC236}">
                <a16:creationId xmlns:a16="http://schemas.microsoft.com/office/drawing/2014/main" id="{6EED08CD-3241-7564-3A4A-79B8E1A9BC0F}"/>
              </a:ext>
            </a:extLst>
          </p:cNvPr>
          <p:cNvSpPr>
            <a:spLocks noChangeAspect="1"/>
          </p:cNvSpPr>
          <p:nvPr/>
        </p:nvSpPr>
        <p:spPr>
          <a:xfrm>
            <a:off x="259067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15" action="ppaction://hlinksldjump"/>
            <a:extLst>
              <a:ext uri="{FF2B5EF4-FFF2-40B4-BE49-F238E27FC236}">
                <a16:creationId xmlns:a16="http://schemas.microsoft.com/office/drawing/2014/main" id="{AC53AB4E-53C7-9B93-A3DE-D3614C8C71A7}"/>
              </a:ext>
            </a:extLst>
          </p:cNvPr>
          <p:cNvSpPr txBox="1"/>
          <p:nvPr/>
        </p:nvSpPr>
        <p:spPr>
          <a:xfrm>
            <a:off x="3627669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16" action="ppaction://hlinksldjump"/>
            <a:extLst>
              <a:ext uri="{FF2B5EF4-FFF2-40B4-BE49-F238E27FC236}">
                <a16:creationId xmlns:a16="http://schemas.microsoft.com/office/drawing/2014/main" id="{21E7223D-FBDA-1197-C48F-74E0F4E349DF}"/>
              </a:ext>
            </a:extLst>
          </p:cNvPr>
          <p:cNvSpPr>
            <a:spLocks noChangeAspect="1"/>
          </p:cNvSpPr>
          <p:nvPr/>
        </p:nvSpPr>
        <p:spPr>
          <a:xfrm>
            <a:off x="236358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16" action="ppaction://hlinksldjump"/>
            <a:extLst>
              <a:ext uri="{FF2B5EF4-FFF2-40B4-BE49-F238E27FC236}">
                <a16:creationId xmlns:a16="http://schemas.microsoft.com/office/drawing/2014/main" id="{7BEB134D-47CF-33C0-1FAE-407EA0580043}"/>
              </a:ext>
            </a:extLst>
          </p:cNvPr>
          <p:cNvSpPr txBox="1"/>
          <p:nvPr/>
        </p:nvSpPr>
        <p:spPr>
          <a:xfrm>
            <a:off x="34035587"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17" action="ppaction://hlinksldjump"/>
            <a:extLst>
              <a:ext uri="{FF2B5EF4-FFF2-40B4-BE49-F238E27FC236}">
                <a16:creationId xmlns:a16="http://schemas.microsoft.com/office/drawing/2014/main" id="{39C933E2-6F48-AA63-7A58-1B51CB449D47}"/>
              </a:ext>
            </a:extLst>
          </p:cNvPr>
          <p:cNvSpPr>
            <a:spLocks noChangeAspect="1"/>
          </p:cNvSpPr>
          <p:nvPr/>
        </p:nvSpPr>
        <p:spPr>
          <a:xfrm>
            <a:off x="2136507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7" action="ppaction://hlinksldjump"/>
            <a:extLst>
              <a:ext uri="{FF2B5EF4-FFF2-40B4-BE49-F238E27FC236}">
                <a16:creationId xmlns:a16="http://schemas.microsoft.com/office/drawing/2014/main" id="{FC22BE8D-AFB3-7603-8B11-FC1B0CE4A763}"/>
              </a:ext>
            </a:extLst>
          </p:cNvPr>
          <p:cNvSpPr txBox="1"/>
          <p:nvPr/>
        </p:nvSpPr>
        <p:spPr>
          <a:xfrm>
            <a:off x="3193451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6" name="Freeform: Shape 15">
            <a:hlinkClick r:id="rId18" action="ppaction://hlinksldjump"/>
            <a:extLst>
              <a:ext uri="{FF2B5EF4-FFF2-40B4-BE49-F238E27FC236}">
                <a16:creationId xmlns:a16="http://schemas.microsoft.com/office/drawing/2014/main" id="{E32AB655-78A8-CC43-E12A-BF49CF53D912}"/>
              </a:ext>
            </a:extLst>
          </p:cNvPr>
          <p:cNvSpPr/>
          <p:nvPr/>
        </p:nvSpPr>
        <p:spPr>
          <a:xfrm>
            <a:off x="190942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8" action="ppaction://hlinksldjump"/>
            <a:extLst>
              <a:ext uri="{FF2B5EF4-FFF2-40B4-BE49-F238E27FC236}">
                <a16:creationId xmlns:a16="http://schemas.microsoft.com/office/drawing/2014/main" id="{AC66739D-0B9B-052E-B8C6-C0AC1227DFAE}"/>
              </a:ext>
            </a:extLst>
          </p:cNvPr>
          <p:cNvSpPr txBox="1"/>
          <p:nvPr/>
        </p:nvSpPr>
        <p:spPr>
          <a:xfrm>
            <a:off x="2958559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8" name="Freeform: Shape 17">
            <a:hlinkClick r:id="rId19" action="ppaction://hlinksldjump"/>
            <a:extLst>
              <a:ext uri="{FF2B5EF4-FFF2-40B4-BE49-F238E27FC236}">
                <a16:creationId xmlns:a16="http://schemas.microsoft.com/office/drawing/2014/main" id="{70E889EA-1BFF-319A-183C-0165DEF03CE6}"/>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9" action="ppaction://hlinksldjump"/>
            <a:extLst>
              <a:ext uri="{FF2B5EF4-FFF2-40B4-BE49-F238E27FC236}">
                <a16:creationId xmlns:a16="http://schemas.microsoft.com/office/drawing/2014/main" id="{182F1052-B998-D1D1-D0B6-E802E890F45D}"/>
              </a:ext>
            </a:extLst>
          </p:cNvPr>
          <p:cNvSpPr txBox="1"/>
          <p:nvPr/>
        </p:nvSpPr>
        <p:spPr>
          <a:xfrm>
            <a:off x="25605887" y="2789010"/>
            <a:ext cx="12641580"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2</a:t>
            </a:r>
          </a:p>
          <a:p>
            <a:pPr algn="ctr"/>
            <a:r>
              <a:rPr lang="en-US" sz="15000" i="1" dirty="0">
                <a:solidFill>
                  <a:schemeClr val="bg1"/>
                </a:solidFill>
                <a:latin typeface="Montserrat Black" panose="00000A00000000000000" pitchFamily="2" charset="0"/>
              </a:rPr>
              <a:t>Application</a:t>
            </a:r>
          </a:p>
        </p:txBody>
      </p:sp>
      <p:sp>
        <p:nvSpPr>
          <p:cNvPr id="20" name="Freeform: Shape 19">
            <a:hlinkClick r:id="rId20" action="ppaction://hlinksldjump"/>
            <a:extLst>
              <a:ext uri="{FF2B5EF4-FFF2-40B4-BE49-F238E27FC236}">
                <a16:creationId xmlns:a16="http://schemas.microsoft.com/office/drawing/2014/main" id="{5A995FD5-4DD2-3D76-C6CE-DCACC63BE5A2}"/>
              </a:ext>
            </a:extLst>
          </p:cNvPr>
          <p:cNvSpPr>
            <a:spLocks noChangeAspect="1"/>
          </p:cNvSpPr>
          <p:nvPr/>
        </p:nvSpPr>
        <p:spPr>
          <a:xfrm>
            <a:off x="-133752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hlinkClick r:id="rId20" action="ppaction://hlinksldjump"/>
            <a:extLst>
              <a:ext uri="{FF2B5EF4-FFF2-40B4-BE49-F238E27FC236}">
                <a16:creationId xmlns:a16="http://schemas.microsoft.com/office/drawing/2014/main" id="{09D4AD56-BCAE-6C23-A0A7-D07E6732D513}"/>
              </a:ext>
            </a:extLst>
          </p:cNvPr>
          <p:cNvSpPr txBox="1"/>
          <p:nvPr/>
        </p:nvSpPr>
        <p:spPr>
          <a:xfrm>
            <a:off x="-299797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2" name="Freeform: Shape 21">
            <a:extLst>
              <a:ext uri="{FF2B5EF4-FFF2-40B4-BE49-F238E27FC236}">
                <a16:creationId xmlns:a16="http://schemas.microsoft.com/office/drawing/2014/main" id="{DE39FBA4-5FE6-A81A-C4CF-8D8FD2F165B3}"/>
              </a:ext>
            </a:extLst>
          </p:cNvPr>
          <p:cNvSpPr/>
          <p:nvPr/>
        </p:nvSpPr>
        <p:spPr>
          <a:xfrm>
            <a:off x="-1564604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3" name="TextBox 22">
            <a:extLst>
              <a:ext uri="{FF2B5EF4-FFF2-40B4-BE49-F238E27FC236}">
                <a16:creationId xmlns:a16="http://schemas.microsoft.com/office/drawing/2014/main" id="{EA15A6AB-876C-72F8-D96C-78FB6468B5C8}"/>
              </a:ext>
            </a:extLst>
          </p:cNvPr>
          <p:cNvSpPr txBox="1"/>
          <p:nvPr/>
        </p:nvSpPr>
        <p:spPr>
          <a:xfrm>
            <a:off x="-509195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8562914"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Second Screen</a:t>
            </a:r>
          </a:p>
        </p:txBody>
      </p:sp>
      <p:sp>
        <p:nvSpPr>
          <p:cNvPr id="8" name="TextBox 8"/>
          <p:cNvSpPr txBox="1"/>
          <p:nvPr/>
        </p:nvSpPr>
        <p:spPr>
          <a:xfrm>
            <a:off x="777240" y="731520"/>
            <a:ext cx="10118868" cy="1200329"/>
          </a:xfrm>
          <a:prstGeom prst="rect">
            <a:avLst/>
          </a:prstGeom>
        </p:spPr>
        <p:txBody>
          <a:bodyPr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Mobile Application</a:t>
            </a:r>
          </a:p>
        </p:txBody>
      </p:sp>
      <p:sp>
        <p:nvSpPr>
          <p:cNvPr id="10" name="Freeform 10" descr="A screenshot of a cell phone  AI-generated content may be incorrect."/>
          <p:cNvSpPr/>
          <p:nvPr/>
        </p:nvSpPr>
        <p:spPr>
          <a:xfrm>
            <a:off x="14252285" y="2901346"/>
            <a:ext cx="3349915" cy="6699832"/>
          </a:xfrm>
          <a:custGeom>
            <a:avLst/>
            <a:gdLst/>
            <a:ahLst/>
            <a:cxnLst/>
            <a:rect l="l" t="t" r="r" b="b"/>
            <a:pathLst>
              <a:path w="4073271" h="8146542">
                <a:moveTo>
                  <a:pt x="0" y="0"/>
                </a:moveTo>
                <a:lnTo>
                  <a:pt x="4073271" y="0"/>
                </a:lnTo>
                <a:lnTo>
                  <a:pt x="4073271" y="8146542"/>
                </a:lnTo>
                <a:lnTo>
                  <a:pt x="0" y="8146542"/>
                </a:lnTo>
                <a:lnTo>
                  <a:pt x="0" y="0"/>
                </a:lnTo>
                <a:close/>
              </a:path>
            </a:pathLst>
          </a:custGeom>
          <a:blipFill>
            <a:blip r:embed="rId2"/>
            <a:stretch>
              <a:fillRect/>
            </a:stretch>
          </a:blipFill>
        </p:spPr>
        <p:txBody>
          <a:bodyPr/>
          <a:lstStyle/>
          <a:p>
            <a:endParaRPr lang="en-US"/>
          </a:p>
        </p:txBody>
      </p:sp>
      <p:sp>
        <p:nvSpPr>
          <p:cNvPr id="23" name="Freeform 12">
            <a:extLst>
              <a:ext uri="{FF2B5EF4-FFF2-40B4-BE49-F238E27FC236}">
                <a16:creationId xmlns:a16="http://schemas.microsoft.com/office/drawing/2014/main" id="{0504E784-CF8F-B1F7-3F3E-DBD2C2A7DD06}"/>
              </a:ext>
            </a:extLst>
          </p:cNvPr>
          <p:cNvSpPr/>
          <p:nvPr/>
        </p:nvSpPr>
        <p:spPr>
          <a:xfrm>
            <a:off x="2148838" y="3504337"/>
            <a:ext cx="1005873" cy="1031753"/>
          </a:xfrm>
          <a:custGeom>
            <a:avLst/>
            <a:gdLst/>
            <a:ahLst/>
            <a:cxnLst/>
            <a:rect l="l" t="t" r="r" b="b"/>
            <a:pathLst>
              <a:path w="1005873" h="1031753">
                <a:moveTo>
                  <a:pt x="0" y="0"/>
                </a:moveTo>
                <a:lnTo>
                  <a:pt x="1005873" y="0"/>
                </a:lnTo>
                <a:lnTo>
                  <a:pt x="1005873" y="1031753"/>
                </a:lnTo>
                <a:lnTo>
                  <a:pt x="0" y="10317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4" name="TextBox 13">
            <a:extLst>
              <a:ext uri="{FF2B5EF4-FFF2-40B4-BE49-F238E27FC236}">
                <a16:creationId xmlns:a16="http://schemas.microsoft.com/office/drawing/2014/main" id="{C5A0ADD5-DC24-1594-BEBA-6528137BCC18}"/>
              </a:ext>
            </a:extLst>
          </p:cNvPr>
          <p:cNvSpPr txBox="1"/>
          <p:nvPr/>
        </p:nvSpPr>
        <p:spPr>
          <a:xfrm>
            <a:off x="3293455" y="3667558"/>
            <a:ext cx="3749478" cy="707886"/>
          </a:xfrm>
          <a:prstGeom prst="rect">
            <a:avLst/>
          </a:prstGeom>
        </p:spPr>
        <p:txBody>
          <a:bodyPr lIns="91440" tIns="45720" rIns="91440" bIns="45720" rtlCol="0" anchor="t">
            <a:spAutoFit/>
          </a:bodyPr>
          <a:lstStyle/>
          <a:p>
            <a:pPr algn="l"/>
            <a:r>
              <a:rPr lang="en-US" sz="4000" b="1" dirty="0">
                <a:solidFill>
                  <a:srgbClr val="000000"/>
                </a:solidFill>
                <a:latin typeface="Aptos"/>
                <a:ea typeface="Aptos"/>
                <a:cs typeface="Aptos"/>
                <a:sym typeface="Aptos"/>
              </a:rPr>
              <a:t>Functionality:</a:t>
            </a:r>
          </a:p>
        </p:txBody>
      </p:sp>
      <p:sp>
        <p:nvSpPr>
          <p:cNvPr id="25" name="Freeform 14">
            <a:extLst>
              <a:ext uri="{FF2B5EF4-FFF2-40B4-BE49-F238E27FC236}">
                <a16:creationId xmlns:a16="http://schemas.microsoft.com/office/drawing/2014/main" id="{13DFFBD1-B587-53E0-B5AF-641B0F4B8DE1}"/>
              </a:ext>
            </a:extLst>
          </p:cNvPr>
          <p:cNvSpPr>
            <a:spLocks/>
          </p:cNvSpPr>
          <p:nvPr/>
        </p:nvSpPr>
        <p:spPr>
          <a:xfrm>
            <a:off x="3323977" y="4951888"/>
            <a:ext cx="731520" cy="731520"/>
          </a:xfrm>
          <a:custGeom>
            <a:avLst/>
            <a:gdLst/>
            <a:ahLst/>
            <a:cxnLst/>
            <a:rect l="l" t="t" r="r" b="b"/>
            <a:pathLst>
              <a:path w="669030" h="749423">
                <a:moveTo>
                  <a:pt x="0" y="0"/>
                </a:moveTo>
                <a:lnTo>
                  <a:pt x="669030" y="0"/>
                </a:lnTo>
                <a:lnTo>
                  <a:pt x="669030" y="749423"/>
                </a:lnTo>
                <a:lnTo>
                  <a:pt x="0" y="7494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28" name="TextBox 27">
            <a:extLst>
              <a:ext uri="{FF2B5EF4-FFF2-40B4-BE49-F238E27FC236}">
                <a16:creationId xmlns:a16="http://schemas.microsoft.com/office/drawing/2014/main" id="{88506128-E125-2F10-E8EB-E889D7618221}"/>
              </a:ext>
            </a:extLst>
          </p:cNvPr>
          <p:cNvSpPr txBox="1"/>
          <p:nvPr/>
        </p:nvSpPr>
        <p:spPr>
          <a:xfrm>
            <a:off x="4300173" y="5025261"/>
            <a:ext cx="7233482"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Shows live stream from Kinect camera.</a:t>
            </a:r>
          </a:p>
        </p:txBody>
      </p:sp>
      <p:sp>
        <p:nvSpPr>
          <p:cNvPr id="29" name="TextBox 28">
            <a:extLst>
              <a:ext uri="{FF2B5EF4-FFF2-40B4-BE49-F238E27FC236}">
                <a16:creationId xmlns:a16="http://schemas.microsoft.com/office/drawing/2014/main" id="{A8BB17F0-BE00-EF61-FA18-27FAFEFCDBD6}"/>
              </a:ext>
            </a:extLst>
          </p:cNvPr>
          <p:cNvSpPr txBox="1"/>
          <p:nvPr/>
        </p:nvSpPr>
        <p:spPr>
          <a:xfrm>
            <a:off x="4300173" y="6336433"/>
            <a:ext cx="8419677"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User enters their ID in a text box.</a:t>
            </a:r>
          </a:p>
        </p:txBody>
      </p:sp>
      <p:sp>
        <p:nvSpPr>
          <p:cNvPr id="30" name="TextBox 29">
            <a:extLst>
              <a:ext uri="{FF2B5EF4-FFF2-40B4-BE49-F238E27FC236}">
                <a16:creationId xmlns:a16="http://schemas.microsoft.com/office/drawing/2014/main" id="{7721F30B-AF0F-7110-4078-781D46E29D63}"/>
              </a:ext>
            </a:extLst>
          </p:cNvPr>
          <p:cNvSpPr txBox="1"/>
          <p:nvPr/>
        </p:nvSpPr>
        <p:spPr>
          <a:xfrm>
            <a:off x="4300173" y="7637158"/>
            <a:ext cx="6456896"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Confirms the ID via a button.</a:t>
            </a:r>
          </a:p>
        </p:txBody>
      </p:sp>
      <p:sp>
        <p:nvSpPr>
          <p:cNvPr id="32" name="Freeform 18">
            <a:extLst>
              <a:ext uri="{FF2B5EF4-FFF2-40B4-BE49-F238E27FC236}">
                <a16:creationId xmlns:a16="http://schemas.microsoft.com/office/drawing/2014/main" id="{DBD5F826-557A-76BB-433F-76D8FCECC5A9}"/>
              </a:ext>
            </a:extLst>
          </p:cNvPr>
          <p:cNvSpPr/>
          <p:nvPr/>
        </p:nvSpPr>
        <p:spPr>
          <a:xfrm>
            <a:off x="3293455" y="6263060"/>
            <a:ext cx="730074" cy="731520"/>
          </a:xfrm>
          <a:custGeom>
            <a:avLst/>
            <a:gdLst/>
            <a:ahLst/>
            <a:cxnLst/>
            <a:rect l="l" t="t" r="r" b="b"/>
            <a:pathLst>
              <a:path w="730074" h="788881">
                <a:moveTo>
                  <a:pt x="0" y="0"/>
                </a:moveTo>
                <a:lnTo>
                  <a:pt x="730073" y="0"/>
                </a:lnTo>
                <a:lnTo>
                  <a:pt x="730073" y="788881"/>
                </a:lnTo>
                <a:lnTo>
                  <a:pt x="0" y="78888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lIns="91440" tIns="45720" rIns="91440" bIns="45720"/>
          <a:lstStyle/>
          <a:p>
            <a:endParaRPr lang="en-US"/>
          </a:p>
        </p:txBody>
      </p:sp>
      <p:sp>
        <p:nvSpPr>
          <p:cNvPr id="33" name="Freeform 19">
            <a:extLst>
              <a:ext uri="{FF2B5EF4-FFF2-40B4-BE49-F238E27FC236}">
                <a16:creationId xmlns:a16="http://schemas.microsoft.com/office/drawing/2014/main" id="{FEC38C2E-EA20-273E-1CD1-D599F51883DC}"/>
              </a:ext>
            </a:extLst>
          </p:cNvPr>
          <p:cNvSpPr/>
          <p:nvPr/>
        </p:nvSpPr>
        <p:spPr>
          <a:xfrm>
            <a:off x="3293455" y="7563785"/>
            <a:ext cx="730074" cy="731520"/>
          </a:xfrm>
          <a:custGeom>
            <a:avLst/>
            <a:gdLst/>
            <a:ahLst/>
            <a:cxnLst/>
            <a:rect l="l" t="t" r="r" b="b"/>
            <a:pathLst>
              <a:path w="730074" h="773681">
                <a:moveTo>
                  <a:pt x="0" y="0"/>
                </a:moveTo>
                <a:lnTo>
                  <a:pt x="730074" y="0"/>
                </a:lnTo>
                <a:lnTo>
                  <a:pt x="730074" y="773681"/>
                </a:lnTo>
                <a:lnTo>
                  <a:pt x="0" y="7736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dirty="0"/>
          </a:p>
        </p:txBody>
      </p:sp>
      <p:sp>
        <p:nvSpPr>
          <p:cNvPr id="34" name="Freeform 29">
            <a:hlinkClick r:id="rId11" action="ppaction://hlinksldjump"/>
            <a:extLst>
              <a:ext uri="{FF2B5EF4-FFF2-40B4-BE49-F238E27FC236}">
                <a16:creationId xmlns:a16="http://schemas.microsoft.com/office/drawing/2014/main" id="{B78199F5-3F02-C81C-C478-3E8305A97B46}"/>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lIns="91440" tIns="45720" rIns="91440" bIns="45720"/>
          <a:lstStyle/>
          <a:p>
            <a:endParaRPr lang="en-US"/>
          </a:p>
        </p:txBody>
      </p:sp>
      <p:sp>
        <p:nvSpPr>
          <p:cNvPr id="2" name="Freeform: Shape 1">
            <a:hlinkClick r:id="rId14" action="ppaction://hlinksldjump"/>
            <a:extLst>
              <a:ext uri="{FF2B5EF4-FFF2-40B4-BE49-F238E27FC236}">
                <a16:creationId xmlns:a16="http://schemas.microsoft.com/office/drawing/2014/main" id="{85006C3D-F011-B63E-30BA-BBAF85406C68}"/>
              </a:ext>
            </a:extLst>
          </p:cNvPr>
          <p:cNvSpPr>
            <a:spLocks noChangeAspect="1"/>
          </p:cNvSpPr>
          <p:nvPr/>
        </p:nvSpPr>
        <p:spPr>
          <a:xfrm>
            <a:off x="2817751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14" action="ppaction://hlinksldjump"/>
            <a:extLst>
              <a:ext uri="{FF2B5EF4-FFF2-40B4-BE49-F238E27FC236}">
                <a16:creationId xmlns:a16="http://schemas.microsoft.com/office/drawing/2014/main" id="{B61E0D7E-B1D4-0C08-37F5-ED155BD95F27}"/>
              </a:ext>
            </a:extLst>
          </p:cNvPr>
          <p:cNvSpPr txBox="1"/>
          <p:nvPr/>
        </p:nvSpPr>
        <p:spPr>
          <a:xfrm>
            <a:off x="3886388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15" action="ppaction://hlinksldjump"/>
            <a:extLst>
              <a:ext uri="{FF2B5EF4-FFF2-40B4-BE49-F238E27FC236}">
                <a16:creationId xmlns:a16="http://schemas.microsoft.com/office/drawing/2014/main" id="{37DCC60F-16C6-5D15-2361-F72A977899C6}"/>
              </a:ext>
            </a:extLst>
          </p:cNvPr>
          <p:cNvSpPr>
            <a:spLocks noChangeAspect="1"/>
          </p:cNvSpPr>
          <p:nvPr/>
        </p:nvSpPr>
        <p:spPr>
          <a:xfrm>
            <a:off x="259067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15" action="ppaction://hlinksldjump"/>
            <a:extLst>
              <a:ext uri="{FF2B5EF4-FFF2-40B4-BE49-F238E27FC236}">
                <a16:creationId xmlns:a16="http://schemas.microsoft.com/office/drawing/2014/main" id="{D3D7B8F3-EFDA-70CA-F884-178657986156}"/>
              </a:ext>
            </a:extLst>
          </p:cNvPr>
          <p:cNvSpPr txBox="1"/>
          <p:nvPr/>
        </p:nvSpPr>
        <p:spPr>
          <a:xfrm>
            <a:off x="3627669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16" action="ppaction://hlinksldjump"/>
            <a:extLst>
              <a:ext uri="{FF2B5EF4-FFF2-40B4-BE49-F238E27FC236}">
                <a16:creationId xmlns:a16="http://schemas.microsoft.com/office/drawing/2014/main" id="{761549B1-491E-6467-4212-328DDFF69BB0}"/>
              </a:ext>
            </a:extLst>
          </p:cNvPr>
          <p:cNvSpPr>
            <a:spLocks noChangeAspect="1"/>
          </p:cNvSpPr>
          <p:nvPr/>
        </p:nvSpPr>
        <p:spPr>
          <a:xfrm>
            <a:off x="236358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16" action="ppaction://hlinksldjump"/>
            <a:extLst>
              <a:ext uri="{FF2B5EF4-FFF2-40B4-BE49-F238E27FC236}">
                <a16:creationId xmlns:a16="http://schemas.microsoft.com/office/drawing/2014/main" id="{E220F71C-E627-CE64-46F5-87397B7D4665}"/>
              </a:ext>
            </a:extLst>
          </p:cNvPr>
          <p:cNvSpPr txBox="1"/>
          <p:nvPr/>
        </p:nvSpPr>
        <p:spPr>
          <a:xfrm>
            <a:off x="34035587"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17" action="ppaction://hlinksldjump"/>
            <a:extLst>
              <a:ext uri="{FF2B5EF4-FFF2-40B4-BE49-F238E27FC236}">
                <a16:creationId xmlns:a16="http://schemas.microsoft.com/office/drawing/2014/main" id="{35127467-DDFE-9C13-D299-6E3312164593}"/>
              </a:ext>
            </a:extLst>
          </p:cNvPr>
          <p:cNvSpPr>
            <a:spLocks noChangeAspect="1"/>
          </p:cNvSpPr>
          <p:nvPr/>
        </p:nvSpPr>
        <p:spPr>
          <a:xfrm>
            <a:off x="2136507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7" action="ppaction://hlinksldjump"/>
            <a:extLst>
              <a:ext uri="{FF2B5EF4-FFF2-40B4-BE49-F238E27FC236}">
                <a16:creationId xmlns:a16="http://schemas.microsoft.com/office/drawing/2014/main" id="{C56922D4-A0DD-1753-8DF8-A75CEF72A1DA}"/>
              </a:ext>
            </a:extLst>
          </p:cNvPr>
          <p:cNvSpPr txBox="1"/>
          <p:nvPr/>
        </p:nvSpPr>
        <p:spPr>
          <a:xfrm>
            <a:off x="3193451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3" name="Freeform: Shape 12">
            <a:hlinkClick r:id="rId18" action="ppaction://hlinksldjump"/>
            <a:extLst>
              <a:ext uri="{FF2B5EF4-FFF2-40B4-BE49-F238E27FC236}">
                <a16:creationId xmlns:a16="http://schemas.microsoft.com/office/drawing/2014/main" id="{9AA6FA42-4913-E2A5-9B4F-FFF92BD90C8C}"/>
              </a:ext>
            </a:extLst>
          </p:cNvPr>
          <p:cNvSpPr/>
          <p:nvPr/>
        </p:nvSpPr>
        <p:spPr>
          <a:xfrm>
            <a:off x="190942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8" action="ppaction://hlinksldjump"/>
            <a:extLst>
              <a:ext uri="{FF2B5EF4-FFF2-40B4-BE49-F238E27FC236}">
                <a16:creationId xmlns:a16="http://schemas.microsoft.com/office/drawing/2014/main" id="{B4F35772-EFAC-29A6-0B8F-A77759BC10CB}"/>
              </a:ext>
            </a:extLst>
          </p:cNvPr>
          <p:cNvSpPr txBox="1"/>
          <p:nvPr/>
        </p:nvSpPr>
        <p:spPr>
          <a:xfrm>
            <a:off x="2958559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5" name="Freeform: Shape 14">
            <a:hlinkClick r:id="rId19" action="ppaction://hlinksldjump"/>
            <a:extLst>
              <a:ext uri="{FF2B5EF4-FFF2-40B4-BE49-F238E27FC236}">
                <a16:creationId xmlns:a16="http://schemas.microsoft.com/office/drawing/2014/main" id="{4B42252F-5F95-4DB1-410A-F10A147BFBFF}"/>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9" action="ppaction://hlinksldjump"/>
            <a:extLst>
              <a:ext uri="{FF2B5EF4-FFF2-40B4-BE49-F238E27FC236}">
                <a16:creationId xmlns:a16="http://schemas.microsoft.com/office/drawing/2014/main" id="{8B531D73-DEBD-C1FF-56F4-5C4B52572A40}"/>
              </a:ext>
            </a:extLst>
          </p:cNvPr>
          <p:cNvSpPr txBox="1"/>
          <p:nvPr/>
        </p:nvSpPr>
        <p:spPr>
          <a:xfrm>
            <a:off x="25605887" y="2789010"/>
            <a:ext cx="12641580"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2</a:t>
            </a:r>
          </a:p>
          <a:p>
            <a:pPr algn="ctr"/>
            <a:r>
              <a:rPr lang="en-US" sz="15000" i="1" dirty="0">
                <a:solidFill>
                  <a:schemeClr val="bg1"/>
                </a:solidFill>
                <a:latin typeface="Montserrat Black" panose="00000A00000000000000" pitchFamily="2" charset="0"/>
              </a:rPr>
              <a:t>Application</a:t>
            </a:r>
          </a:p>
        </p:txBody>
      </p:sp>
      <p:sp>
        <p:nvSpPr>
          <p:cNvPr id="17" name="Freeform: Shape 16">
            <a:hlinkClick r:id="rId20" action="ppaction://hlinksldjump"/>
            <a:extLst>
              <a:ext uri="{FF2B5EF4-FFF2-40B4-BE49-F238E27FC236}">
                <a16:creationId xmlns:a16="http://schemas.microsoft.com/office/drawing/2014/main" id="{750490E3-8C29-A7E3-FC6B-9CC2173889B3}"/>
              </a:ext>
            </a:extLst>
          </p:cNvPr>
          <p:cNvSpPr>
            <a:spLocks noChangeAspect="1"/>
          </p:cNvSpPr>
          <p:nvPr/>
        </p:nvSpPr>
        <p:spPr>
          <a:xfrm>
            <a:off x="-133752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20" action="ppaction://hlinksldjump"/>
            <a:extLst>
              <a:ext uri="{FF2B5EF4-FFF2-40B4-BE49-F238E27FC236}">
                <a16:creationId xmlns:a16="http://schemas.microsoft.com/office/drawing/2014/main" id="{DECF39A1-D697-C5C2-1A3F-318A29E9EC05}"/>
              </a:ext>
            </a:extLst>
          </p:cNvPr>
          <p:cNvSpPr txBox="1"/>
          <p:nvPr/>
        </p:nvSpPr>
        <p:spPr>
          <a:xfrm>
            <a:off x="-299797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9" name="Freeform: Shape 18">
            <a:extLst>
              <a:ext uri="{FF2B5EF4-FFF2-40B4-BE49-F238E27FC236}">
                <a16:creationId xmlns:a16="http://schemas.microsoft.com/office/drawing/2014/main" id="{CAA492EE-3BB9-75F7-6391-A7B413FA012B}"/>
              </a:ext>
            </a:extLst>
          </p:cNvPr>
          <p:cNvSpPr/>
          <p:nvPr/>
        </p:nvSpPr>
        <p:spPr>
          <a:xfrm>
            <a:off x="-1564604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extLst>
              <a:ext uri="{FF2B5EF4-FFF2-40B4-BE49-F238E27FC236}">
                <a16:creationId xmlns:a16="http://schemas.microsoft.com/office/drawing/2014/main" id="{1B81F472-F2FD-AA06-729F-7DAFEC614445}"/>
              </a:ext>
            </a:extLst>
          </p:cNvPr>
          <p:cNvSpPr txBox="1"/>
          <p:nvPr/>
        </p:nvSpPr>
        <p:spPr>
          <a:xfrm>
            <a:off x="-509195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descr="A screenshot of a phone  AI-generated content may be incorrect."/>
          <p:cNvSpPr/>
          <p:nvPr/>
        </p:nvSpPr>
        <p:spPr>
          <a:xfrm>
            <a:off x="14497619" y="2901347"/>
            <a:ext cx="3104581" cy="6699854"/>
          </a:xfrm>
          <a:custGeom>
            <a:avLst/>
            <a:gdLst/>
            <a:ahLst/>
            <a:cxnLst/>
            <a:rect l="l" t="t" r="r" b="b"/>
            <a:pathLst>
              <a:path w="3774948" h="8146542">
                <a:moveTo>
                  <a:pt x="0" y="0"/>
                </a:moveTo>
                <a:lnTo>
                  <a:pt x="3774948" y="0"/>
                </a:lnTo>
                <a:lnTo>
                  <a:pt x="3774948" y="8146542"/>
                </a:lnTo>
                <a:lnTo>
                  <a:pt x="0" y="8146542"/>
                </a:lnTo>
                <a:lnTo>
                  <a:pt x="0" y="0"/>
                </a:lnTo>
                <a:close/>
              </a:path>
            </a:pathLst>
          </a:custGeom>
          <a:blipFill>
            <a:blip r:embed="rId2"/>
            <a:stretch>
              <a:fillRect t="-1286" r="-194"/>
            </a:stretch>
          </a:blipFill>
        </p:spPr>
        <p:txBody>
          <a:bodyPr/>
          <a:lstStyle/>
          <a:p>
            <a:endParaRPr lang="en-US"/>
          </a:p>
        </p:txBody>
      </p:sp>
      <p:sp>
        <p:nvSpPr>
          <p:cNvPr id="15" name="TextBox 15"/>
          <p:cNvSpPr txBox="1"/>
          <p:nvPr/>
        </p:nvSpPr>
        <p:spPr>
          <a:xfrm>
            <a:off x="1463038" y="1987540"/>
            <a:ext cx="8562914"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Third Screen</a:t>
            </a:r>
          </a:p>
        </p:txBody>
      </p:sp>
      <p:sp>
        <p:nvSpPr>
          <p:cNvPr id="16" name="TextBox 16"/>
          <p:cNvSpPr txBox="1"/>
          <p:nvPr/>
        </p:nvSpPr>
        <p:spPr>
          <a:xfrm>
            <a:off x="777240" y="731520"/>
            <a:ext cx="10118868" cy="1195199"/>
          </a:xfrm>
          <a:prstGeom prst="rect">
            <a:avLst/>
          </a:prstGeom>
        </p:spPr>
        <p:txBody>
          <a:bodyPr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Mobile Application</a:t>
            </a:r>
          </a:p>
        </p:txBody>
      </p:sp>
      <p:sp>
        <p:nvSpPr>
          <p:cNvPr id="22" name="Freeform 12">
            <a:extLst>
              <a:ext uri="{FF2B5EF4-FFF2-40B4-BE49-F238E27FC236}">
                <a16:creationId xmlns:a16="http://schemas.microsoft.com/office/drawing/2014/main" id="{BDEEF8F5-A021-E0DB-35AD-E1D6B37C43D6}"/>
              </a:ext>
            </a:extLst>
          </p:cNvPr>
          <p:cNvSpPr/>
          <p:nvPr/>
        </p:nvSpPr>
        <p:spPr>
          <a:xfrm>
            <a:off x="2148838" y="3504448"/>
            <a:ext cx="1005873" cy="1031753"/>
          </a:xfrm>
          <a:custGeom>
            <a:avLst/>
            <a:gdLst/>
            <a:ahLst/>
            <a:cxnLst/>
            <a:rect l="l" t="t" r="r" b="b"/>
            <a:pathLst>
              <a:path w="1005873" h="1031753">
                <a:moveTo>
                  <a:pt x="0" y="0"/>
                </a:moveTo>
                <a:lnTo>
                  <a:pt x="1005873" y="0"/>
                </a:lnTo>
                <a:lnTo>
                  <a:pt x="1005873" y="1031753"/>
                </a:lnTo>
                <a:lnTo>
                  <a:pt x="0" y="10317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3" name="TextBox 13">
            <a:extLst>
              <a:ext uri="{FF2B5EF4-FFF2-40B4-BE49-F238E27FC236}">
                <a16:creationId xmlns:a16="http://schemas.microsoft.com/office/drawing/2014/main" id="{49D1D84A-1ACD-D6BD-9486-1550AEF1F66F}"/>
              </a:ext>
            </a:extLst>
          </p:cNvPr>
          <p:cNvSpPr txBox="1"/>
          <p:nvPr/>
        </p:nvSpPr>
        <p:spPr>
          <a:xfrm>
            <a:off x="3293455" y="3667669"/>
            <a:ext cx="3749478" cy="707886"/>
          </a:xfrm>
          <a:prstGeom prst="rect">
            <a:avLst/>
          </a:prstGeom>
        </p:spPr>
        <p:txBody>
          <a:bodyPr lIns="91440" tIns="45720" rIns="91440" bIns="45720" rtlCol="0" anchor="t">
            <a:spAutoFit/>
          </a:bodyPr>
          <a:lstStyle/>
          <a:p>
            <a:pPr algn="l"/>
            <a:r>
              <a:rPr lang="en-US" sz="4000" b="1" dirty="0">
                <a:solidFill>
                  <a:srgbClr val="000000"/>
                </a:solidFill>
                <a:latin typeface="Aptos"/>
                <a:ea typeface="Aptos"/>
                <a:cs typeface="Aptos"/>
                <a:sym typeface="Aptos"/>
              </a:rPr>
              <a:t>Functionality:</a:t>
            </a:r>
          </a:p>
        </p:txBody>
      </p:sp>
      <p:sp>
        <p:nvSpPr>
          <p:cNvPr id="24" name="Freeform 14">
            <a:extLst>
              <a:ext uri="{FF2B5EF4-FFF2-40B4-BE49-F238E27FC236}">
                <a16:creationId xmlns:a16="http://schemas.microsoft.com/office/drawing/2014/main" id="{3A9DDD99-FD22-4A28-4343-80E7064669AA}"/>
              </a:ext>
            </a:extLst>
          </p:cNvPr>
          <p:cNvSpPr>
            <a:spLocks/>
          </p:cNvSpPr>
          <p:nvPr/>
        </p:nvSpPr>
        <p:spPr>
          <a:xfrm>
            <a:off x="3323977" y="4951999"/>
            <a:ext cx="731520" cy="731520"/>
          </a:xfrm>
          <a:custGeom>
            <a:avLst/>
            <a:gdLst/>
            <a:ahLst/>
            <a:cxnLst/>
            <a:rect l="l" t="t" r="r" b="b"/>
            <a:pathLst>
              <a:path w="669030" h="749423">
                <a:moveTo>
                  <a:pt x="0" y="0"/>
                </a:moveTo>
                <a:lnTo>
                  <a:pt x="669030" y="0"/>
                </a:lnTo>
                <a:lnTo>
                  <a:pt x="669030" y="749423"/>
                </a:lnTo>
                <a:lnTo>
                  <a:pt x="0" y="7494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25" name="Freeform 18">
            <a:extLst>
              <a:ext uri="{FF2B5EF4-FFF2-40B4-BE49-F238E27FC236}">
                <a16:creationId xmlns:a16="http://schemas.microsoft.com/office/drawing/2014/main" id="{1F21394A-AE7D-ABD2-A393-51DB28087AD6}"/>
              </a:ext>
            </a:extLst>
          </p:cNvPr>
          <p:cNvSpPr/>
          <p:nvPr/>
        </p:nvSpPr>
        <p:spPr>
          <a:xfrm>
            <a:off x="3293455" y="6257892"/>
            <a:ext cx="730074" cy="731520"/>
          </a:xfrm>
          <a:custGeom>
            <a:avLst/>
            <a:gdLst/>
            <a:ahLst/>
            <a:cxnLst/>
            <a:rect l="l" t="t" r="r" b="b"/>
            <a:pathLst>
              <a:path w="730074" h="788881">
                <a:moveTo>
                  <a:pt x="0" y="0"/>
                </a:moveTo>
                <a:lnTo>
                  <a:pt x="730073" y="0"/>
                </a:lnTo>
                <a:lnTo>
                  <a:pt x="730073" y="788881"/>
                </a:lnTo>
                <a:lnTo>
                  <a:pt x="0" y="78888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lIns="91440" tIns="45720" rIns="91440" bIns="45720"/>
          <a:lstStyle/>
          <a:p>
            <a:endParaRPr lang="en-US"/>
          </a:p>
        </p:txBody>
      </p:sp>
      <p:sp>
        <p:nvSpPr>
          <p:cNvPr id="26" name="Freeform 19">
            <a:extLst>
              <a:ext uri="{FF2B5EF4-FFF2-40B4-BE49-F238E27FC236}">
                <a16:creationId xmlns:a16="http://schemas.microsoft.com/office/drawing/2014/main" id="{A4B9CD8C-FB6D-BC6C-6EDE-75D63E9A6EA2}"/>
              </a:ext>
            </a:extLst>
          </p:cNvPr>
          <p:cNvSpPr/>
          <p:nvPr/>
        </p:nvSpPr>
        <p:spPr>
          <a:xfrm>
            <a:off x="3293455" y="7563785"/>
            <a:ext cx="730074" cy="731520"/>
          </a:xfrm>
          <a:custGeom>
            <a:avLst/>
            <a:gdLst/>
            <a:ahLst/>
            <a:cxnLst/>
            <a:rect l="l" t="t" r="r" b="b"/>
            <a:pathLst>
              <a:path w="730074" h="773681">
                <a:moveTo>
                  <a:pt x="0" y="0"/>
                </a:moveTo>
                <a:lnTo>
                  <a:pt x="730074" y="0"/>
                </a:lnTo>
                <a:lnTo>
                  <a:pt x="730074" y="773681"/>
                </a:lnTo>
                <a:lnTo>
                  <a:pt x="0" y="7736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dirty="0"/>
          </a:p>
        </p:txBody>
      </p:sp>
      <p:sp>
        <p:nvSpPr>
          <p:cNvPr id="27" name="TextBox 26">
            <a:extLst>
              <a:ext uri="{FF2B5EF4-FFF2-40B4-BE49-F238E27FC236}">
                <a16:creationId xmlns:a16="http://schemas.microsoft.com/office/drawing/2014/main" id="{24F500B2-D793-6831-5A50-2B9C8B6B690F}"/>
              </a:ext>
            </a:extLst>
          </p:cNvPr>
          <p:cNvSpPr txBox="1"/>
          <p:nvPr/>
        </p:nvSpPr>
        <p:spPr>
          <a:xfrm>
            <a:off x="4300173" y="5025372"/>
            <a:ext cx="7233482"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Shows all items added to the cart</a:t>
            </a:r>
          </a:p>
        </p:txBody>
      </p:sp>
      <p:sp>
        <p:nvSpPr>
          <p:cNvPr id="28" name="TextBox 27">
            <a:extLst>
              <a:ext uri="{FF2B5EF4-FFF2-40B4-BE49-F238E27FC236}">
                <a16:creationId xmlns:a16="http://schemas.microsoft.com/office/drawing/2014/main" id="{FE9CD530-6123-D67D-0558-2251F80591B8}"/>
              </a:ext>
            </a:extLst>
          </p:cNvPr>
          <p:cNvSpPr txBox="1"/>
          <p:nvPr/>
        </p:nvSpPr>
        <p:spPr>
          <a:xfrm>
            <a:off x="4300173" y="6331265"/>
            <a:ext cx="8419677"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Calculates total price and total item count</a:t>
            </a:r>
          </a:p>
        </p:txBody>
      </p:sp>
      <p:sp>
        <p:nvSpPr>
          <p:cNvPr id="29" name="TextBox 28">
            <a:extLst>
              <a:ext uri="{FF2B5EF4-FFF2-40B4-BE49-F238E27FC236}">
                <a16:creationId xmlns:a16="http://schemas.microsoft.com/office/drawing/2014/main" id="{1F70AB20-F913-1FD3-062B-E6D031B7239A}"/>
              </a:ext>
            </a:extLst>
          </p:cNvPr>
          <p:cNvSpPr txBox="1"/>
          <p:nvPr/>
        </p:nvSpPr>
        <p:spPr>
          <a:xfrm>
            <a:off x="4300173" y="7637158"/>
            <a:ext cx="6456896"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Allows removing items from the cart</a:t>
            </a:r>
          </a:p>
        </p:txBody>
      </p:sp>
      <p:sp>
        <p:nvSpPr>
          <p:cNvPr id="30" name="Freeform 12">
            <a:extLst>
              <a:ext uri="{FF2B5EF4-FFF2-40B4-BE49-F238E27FC236}">
                <a16:creationId xmlns:a16="http://schemas.microsoft.com/office/drawing/2014/main" id="{0DBA3FF4-8011-41D0-B5EC-FF900A1B78B6}"/>
              </a:ext>
            </a:extLst>
          </p:cNvPr>
          <p:cNvSpPr/>
          <p:nvPr/>
        </p:nvSpPr>
        <p:spPr>
          <a:xfrm>
            <a:off x="3293455" y="8869679"/>
            <a:ext cx="730074" cy="731520"/>
          </a:xfrm>
          <a:custGeom>
            <a:avLst/>
            <a:gdLst/>
            <a:ahLst/>
            <a:cxnLst/>
            <a:rect l="l" t="t" r="r" b="b"/>
            <a:pathLst>
              <a:path w="730074" h="831347">
                <a:moveTo>
                  <a:pt x="0" y="0"/>
                </a:moveTo>
                <a:lnTo>
                  <a:pt x="730074" y="0"/>
                </a:lnTo>
                <a:lnTo>
                  <a:pt x="730074" y="831347"/>
                </a:lnTo>
                <a:lnTo>
                  <a:pt x="0" y="8313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lIns="91440" tIns="45720" rIns="91440" bIns="45720"/>
          <a:lstStyle/>
          <a:p>
            <a:endParaRPr lang="en-US"/>
          </a:p>
        </p:txBody>
      </p:sp>
      <p:sp>
        <p:nvSpPr>
          <p:cNvPr id="31" name="TextBox 30">
            <a:extLst>
              <a:ext uri="{FF2B5EF4-FFF2-40B4-BE49-F238E27FC236}">
                <a16:creationId xmlns:a16="http://schemas.microsoft.com/office/drawing/2014/main" id="{5B29DED5-1810-5FBD-0213-2886E6A1ADB8}"/>
              </a:ext>
            </a:extLst>
          </p:cNvPr>
          <p:cNvSpPr txBox="1"/>
          <p:nvPr/>
        </p:nvSpPr>
        <p:spPr>
          <a:xfrm>
            <a:off x="4300172" y="8943052"/>
            <a:ext cx="7595099"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Button to navigate cart to its parking spot</a:t>
            </a:r>
          </a:p>
        </p:txBody>
      </p:sp>
      <p:sp>
        <p:nvSpPr>
          <p:cNvPr id="36" name="Freeform 29">
            <a:hlinkClick r:id="rId13" action="ppaction://hlinksldjump"/>
            <a:extLst>
              <a:ext uri="{FF2B5EF4-FFF2-40B4-BE49-F238E27FC236}">
                <a16:creationId xmlns:a16="http://schemas.microsoft.com/office/drawing/2014/main" id="{FD3D5184-0D32-73D3-8D35-D8678A2E1DEB}"/>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lIns="91440" tIns="45720" rIns="91440" bIns="45720"/>
          <a:lstStyle/>
          <a:p>
            <a:endParaRPr lang="en-US"/>
          </a:p>
        </p:txBody>
      </p:sp>
      <p:sp>
        <p:nvSpPr>
          <p:cNvPr id="21" name="Freeform: Shape 20">
            <a:hlinkClick r:id="rId16" action="ppaction://hlinksldjump"/>
            <a:extLst>
              <a:ext uri="{FF2B5EF4-FFF2-40B4-BE49-F238E27FC236}">
                <a16:creationId xmlns:a16="http://schemas.microsoft.com/office/drawing/2014/main" id="{5E23BBAF-A10E-AB16-BFA4-CD9E745AC17B}"/>
              </a:ext>
            </a:extLst>
          </p:cNvPr>
          <p:cNvSpPr>
            <a:spLocks noChangeAspect="1"/>
          </p:cNvSpPr>
          <p:nvPr/>
        </p:nvSpPr>
        <p:spPr>
          <a:xfrm>
            <a:off x="2817751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2" name="TextBox 31">
            <a:hlinkClick r:id="rId16" action="ppaction://hlinksldjump"/>
            <a:extLst>
              <a:ext uri="{FF2B5EF4-FFF2-40B4-BE49-F238E27FC236}">
                <a16:creationId xmlns:a16="http://schemas.microsoft.com/office/drawing/2014/main" id="{78B02FA1-E10B-031F-8142-4C9988DE5C0C}"/>
              </a:ext>
            </a:extLst>
          </p:cNvPr>
          <p:cNvSpPr txBox="1"/>
          <p:nvPr/>
        </p:nvSpPr>
        <p:spPr>
          <a:xfrm>
            <a:off x="3886388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33" name="Freeform: Shape 32">
            <a:hlinkClick r:id="rId17" action="ppaction://hlinksldjump"/>
            <a:extLst>
              <a:ext uri="{FF2B5EF4-FFF2-40B4-BE49-F238E27FC236}">
                <a16:creationId xmlns:a16="http://schemas.microsoft.com/office/drawing/2014/main" id="{D9703DF4-AE32-2342-5443-A13F8C9CD06D}"/>
              </a:ext>
            </a:extLst>
          </p:cNvPr>
          <p:cNvSpPr>
            <a:spLocks noChangeAspect="1"/>
          </p:cNvSpPr>
          <p:nvPr/>
        </p:nvSpPr>
        <p:spPr>
          <a:xfrm>
            <a:off x="259067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4" name="TextBox 33">
            <a:hlinkClick r:id="rId17" action="ppaction://hlinksldjump"/>
            <a:extLst>
              <a:ext uri="{FF2B5EF4-FFF2-40B4-BE49-F238E27FC236}">
                <a16:creationId xmlns:a16="http://schemas.microsoft.com/office/drawing/2014/main" id="{F041AE50-E9FC-2117-595C-9AFDBB1BB14C}"/>
              </a:ext>
            </a:extLst>
          </p:cNvPr>
          <p:cNvSpPr txBox="1"/>
          <p:nvPr/>
        </p:nvSpPr>
        <p:spPr>
          <a:xfrm>
            <a:off x="3627669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35" name="Freeform: Shape 34">
            <a:hlinkClick r:id="rId18" action="ppaction://hlinksldjump"/>
            <a:extLst>
              <a:ext uri="{FF2B5EF4-FFF2-40B4-BE49-F238E27FC236}">
                <a16:creationId xmlns:a16="http://schemas.microsoft.com/office/drawing/2014/main" id="{7C65A5F1-F5EB-6F3D-D7B8-75B67D579A5C}"/>
              </a:ext>
            </a:extLst>
          </p:cNvPr>
          <p:cNvSpPr>
            <a:spLocks noChangeAspect="1"/>
          </p:cNvSpPr>
          <p:nvPr/>
        </p:nvSpPr>
        <p:spPr>
          <a:xfrm>
            <a:off x="236358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3" name="TextBox 52">
            <a:hlinkClick r:id="rId18" action="ppaction://hlinksldjump"/>
            <a:extLst>
              <a:ext uri="{FF2B5EF4-FFF2-40B4-BE49-F238E27FC236}">
                <a16:creationId xmlns:a16="http://schemas.microsoft.com/office/drawing/2014/main" id="{B1424D7F-7C77-D108-A0CB-AF12B686AC93}"/>
              </a:ext>
            </a:extLst>
          </p:cNvPr>
          <p:cNvSpPr txBox="1"/>
          <p:nvPr/>
        </p:nvSpPr>
        <p:spPr>
          <a:xfrm>
            <a:off x="34035587"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54" name="Freeform: Shape 53">
            <a:hlinkClick r:id="rId19" action="ppaction://hlinksldjump"/>
            <a:extLst>
              <a:ext uri="{FF2B5EF4-FFF2-40B4-BE49-F238E27FC236}">
                <a16:creationId xmlns:a16="http://schemas.microsoft.com/office/drawing/2014/main" id="{B3909EBE-4F0F-A91C-F0FC-D65A2CE8105C}"/>
              </a:ext>
            </a:extLst>
          </p:cNvPr>
          <p:cNvSpPr>
            <a:spLocks noChangeAspect="1"/>
          </p:cNvSpPr>
          <p:nvPr/>
        </p:nvSpPr>
        <p:spPr>
          <a:xfrm>
            <a:off x="2136507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5" name="TextBox 54">
            <a:hlinkClick r:id="rId19" action="ppaction://hlinksldjump"/>
            <a:extLst>
              <a:ext uri="{FF2B5EF4-FFF2-40B4-BE49-F238E27FC236}">
                <a16:creationId xmlns:a16="http://schemas.microsoft.com/office/drawing/2014/main" id="{86590860-AECE-F870-EF49-6A223682CE31}"/>
              </a:ext>
            </a:extLst>
          </p:cNvPr>
          <p:cNvSpPr txBox="1"/>
          <p:nvPr/>
        </p:nvSpPr>
        <p:spPr>
          <a:xfrm>
            <a:off x="3193451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56" name="Freeform: Shape 55">
            <a:hlinkClick r:id="rId20" action="ppaction://hlinksldjump"/>
            <a:extLst>
              <a:ext uri="{FF2B5EF4-FFF2-40B4-BE49-F238E27FC236}">
                <a16:creationId xmlns:a16="http://schemas.microsoft.com/office/drawing/2014/main" id="{5FB12B97-7CE4-0B00-4106-D5A2A3EAF794}"/>
              </a:ext>
            </a:extLst>
          </p:cNvPr>
          <p:cNvSpPr/>
          <p:nvPr/>
        </p:nvSpPr>
        <p:spPr>
          <a:xfrm>
            <a:off x="190942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7" name="TextBox 56">
            <a:hlinkClick r:id="rId20" action="ppaction://hlinksldjump"/>
            <a:extLst>
              <a:ext uri="{FF2B5EF4-FFF2-40B4-BE49-F238E27FC236}">
                <a16:creationId xmlns:a16="http://schemas.microsoft.com/office/drawing/2014/main" id="{1683BF19-ED0D-B904-05BB-CCF76278935B}"/>
              </a:ext>
            </a:extLst>
          </p:cNvPr>
          <p:cNvSpPr txBox="1"/>
          <p:nvPr/>
        </p:nvSpPr>
        <p:spPr>
          <a:xfrm>
            <a:off x="2958559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58" name="Freeform: Shape 57">
            <a:hlinkClick r:id="rId21" action="ppaction://hlinksldjump"/>
            <a:extLst>
              <a:ext uri="{FF2B5EF4-FFF2-40B4-BE49-F238E27FC236}">
                <a16:creationId xmlns:a16="http://schemas.microsoft.com/office/drawing/2014/main" id="{972384A7-DA6C-C575-9974-208D69833270}"/>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9" name="TextBox 58">
            <a:hlinkClick r:id="rId21" action="ppaction://hlinksldjump"/>
            <a:extLst>
              <a:ext uri="{FF2B5EF4-FFF2-40B4-BE49-F238E27FC236}">
                <a16:creationId xmlns:a16="http://schemas.microsoft.com/office/drawing/2014/main" id="{07D26BE4-49EA-56EF-8CE7-7F3713A72DFB}"/>
              </a:ext>
            </a:extLst>
          </p:cNvPr>
          <p:cNvSpPr txBox="1"/>
          <p:nvPr/>
        </p:nvSpPr>
        <p:spPr>
          <a:xfrm>
            <a:off x="25605887" y="2789010"/>
            <a:ext cx="12641580"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2</a:t>
            </a:r>
          </a:p>
          <a:p>
            <a:pPr algn="ctr"/>
            <a:r>
              <a:rPr lang="en-US" sz="15000" i="1" dirty="0">
                <a:solidFill>
                  <a:schemeClr val="bg1"/>
                </a:solidFill>
                <a:latin typeface="Montserrat Black" panose="00000A00000000000000" pitchFamily="2" charset="0"/>
              </a:rPr>
              <a:t>Application</a:t>
            </a:r>
          </a:p>
        </p:txBody>
      </p:sp>
      <p:sp>
        <p:nvSpPr>
          <p:cNvPr id="60" name="Freeform: Shape 59">
            <a:hlinkClick r:id="rId22" action="ppaction://hlinksldjump"/>
            <a:extLst>
              <a:ext uri="{FF2B5EF4-FFF2-40B4-BE49-F238E27FC236}">
                <a16:creationId xmlns:a16="http://schemas.microsoft.com/office/drawing/2014/main" id="{418D546A-0066-84E0-9608-48A723EF7B4D}"/>
              </a:ext>
            </a:extLst>
          </p:cNvPr>
          <p:cNvSpPr>
            <a:spLocks noChangeAspect="1"/>
          </p:cNvSpPr>
          <p:nvPr/>
        </p:nvSpPr>
        <p:spPr>
          <a:xfrm>
            <a:off x="-133752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1" name="TextBox 60">
            <a:hlinkClick r:id="rId22" action="ppaction://hlinksldjump"/>
            <a:extLst>
              <a:ext uri="{FF2B5EF4-FFF2-40B4-BE49-F238E27FC236}">
                <a16:creationId xmlns:a16="http://schemas.microsoft.com/office/drawing/2014/main" id="{A6239370-1DD8-9E77-0AC8-69637E7DD0A8}"/>
              </a:ext>
            </a:extLst>
          </p:cNvPr>
          <p:cNvSpPr txBox="1"/>
          <p:nvPr/>
        </p:nvSpPr>
        <p:spPr>
          <a:xfrm>
            <a:off x="-299797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62" name="Freeform: Shape 61">
            <a:extLst>
              <a:ext uri="{FF2B5EF4-FFF2-40B4-BE49-F238E27FC236}">
                <a16:creationId xmlns:a16="http://schemas.microsoft.com/office/drawing/2014/main" id="{602767CA-8698-1840-BB13-0395A7BBD202}"/>
              </a:ext>
            </a:extLst>
          </p:cNvPr>
          <p:cNvSpPr/>
          <p:nvPr/>
        </p:nvSpPr>
        <p:spPr>
          <a:xfrm>
            <a:off x="-1564604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3" name="TextBox 62">
            <a:extLst>
              <a:ext uri="{FF2B5EF4-FFF2-40B4-BE49-F238E27FC236}">
                <a16:creationId xmlns:a16="http://schemas.microsoft.com/office/drawing/2014/main" id="{7AAFECFE-278C-7A4D-D7A0-6227E5FCAEDD}"/>
              </a:ext>
            </a:extLst>
          </p:cNvPr>
          <p:cNvSpPr txBox="1"/>
          <p:nvPr/>
        </p:nvSpPr>
        <p:spPr>
          <a:xfrm>
            <a:off x="-509195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13" name="TextBox 13"/>
          <p:cNvSpPr txBox="1"/>
          <p:nvPr/>
        </p:nvSpPr>
        <p:spPr>
          <a:xfrm>
            <a:off x="1463038" y="1987540"/>
            <a:ext cx="8562914"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Conclusion</a:t>
            </a:r>
          </a:p>
        </p:txBody>
      </p:sp>
      <p:sp>
        <p:nvSpPr>
          <p:cNvPr id="14" name="TextBox 14"/>
          <p:cNvSpPr txBox="1"/>
          <p:nvPr/>
        </p:nvSpPr>
        <p:spPr>
          <a:xfrm>
            <a:off x="777240" y="731520"/>
            <a:ext cx="10118868" cy="1195199"/>
          </a:xfrm>
          <a:prstGeom prst="rect">
            <a:avLst/>
          </a:prstGeom>
        </p:spPr>
        <p:txBody>
          <a:bodyPr lIns="91440" tIns="45720" rIns="91440" bIns="45720" rtlCol="0" anchor="t">
            <a:spAutoFit/>
          </a:bodyPr>
          <a:lstStyle/>
          <a:p>
            <a:pPr algn="l"/>
            <a:r>
              <a:rPr lang="en-US" sz="7200" b="1">
                <a:solidFill>
                  <a:srgbClr val="0094FF"/>
                </a:solidFill>
                <a:latin typeface="Montserrat Bold"/>
                <a:ea typeface="Montserrat Bold"/>
                <a:cs typeface="Montserrat Bold"/>
                <a:sym typeface="Montserrat Bold"/>
              </a:rPr>
              <a:t>Mobile Application</a:t>
            </a:r>
          </a:p>
        </p:txBody>
      </p:sp>
      <p:sp>
        <p:nvSpPr>
          <p:cNvPr id="31" name="Freeform 12">
            <a:extLst>
              <a:ext uri="{FF2B5EF4-FFF2-40B4-BE49-F238E27FC236}">
                <a16:creationId xmlns:a16="http://schemas.microsoft.com/office/drawing/2014/main" id="{DCBDDB91-DA9F-6D4E-70E2-D1DC8E3F3BE4}"/>
              </a:ext>
            </a:extLst>
          </p:cNvPr>
          <p:cNvSpPr/>
          <p:nvPr/>
        </p:nvSpPr>
        <p:spPr>
          <a:xfrm>
            <a:off x="2148838" y="3504448"/>
            <a:ext cx="1005873" cy="1031753"/>
          </a:xfrm>
          <a:custGeom>
            <a:avLst/>
            <a:gdLst/>
            <a:ahLst/>
            <a:cxnLst/>
            <a:rect l="l" t="t" r="r" b="b"/>
            <a:pathLst>
              <a:path w="1005873" h="1031753">
                <a:moveTo>
                  <a:pt x="0" y="0"/>
                </a:moveTo>
                <a:lnTo>
                  <a:pt x="1005873" y="0"/>
                </a:lnTo>
                <a:lnTo>
                  <a:pt x="1005873" y="1031753"/>
                </a:lnTo>
                <a:lnTo>
                  <a:pt x="0" y="10317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32" name="TextBox 13">
            <a:extLst>
              <a:ext uri="{FF2B5EF4-FFF2-40B4-BE49-F238E27FC236}">
                <a16:creationId xmlns:a16="http://schemas.microsoft.com/office/drawing/2014/main" id="{44C6EAA7-B333-2C75-AB3C-BCE44E685C19}"/>
              </a:ext>
            </a:extLst>
          </p:cNvPr>
          <p:cNvSpPr txBox="1"/>
          <p:nvPr/>
        </p:nvSpPr>
        <p:spPr>
          <a:xfrm>
            <a:off x="3293454" y="3667669"/>
            <a:ext cx="4555145" cy="707886"/>
          </a:xfrm>
          <a:prstGeom prst="rect">
            <a:avLst/>
          </a:prstGeom>
        </p:spPr>
        <p:txBody>
          <a:bodyPr wrap="square" lIns="91440" tIns="45720" rIns="91440" bIns="45720" rtlCol="0" anchor="t">
            <a:spAutoFit/>
          </a:bodyPr>
          <a:lstStyle/>
          <a:p>
            <a:r>
              <a:rPr lang="en-US" sz="4000" b="1" dirty="0">
                <a:solidFill>
                  <a:srgbClr val="000000"/>
                </a:solidFill>
                <a:latin typeface="Aptos"/>
                <a:ea typeface="Aptos"/>
                <a:cs typeface="Aptos"/>
                <a:sym typeface="Aptos"/>
              </a:rPr>
              <a:t>This app provides:</a:t>
            </a:r>
          </a:p>
        </p:txBody>
      </p:sp>
      <p:sp>
        <p:nvSpPr>
          <p:cNvPr id="33" name="Freeform 14">
            <a:extLst>
              <a:ext uri="{FF2B5EF4-FFF2-40B4-BE49-F238E27FC236}">
                <a16:creationId xmlns:a16="http://schemas.microsoft.com/office/drawing/2014/main" id="{81A4B2CE-83EE-CE1A-56AB-9CE3C9E932A0}"/>
              </a:ext>
            </a:extLst>
          </p:cNvPr>
          <p:cNvSpPr>
            <a:spLocks/>
          </p:cNvSpPr>
          <p:nvPr/>
        </p:nvSpPr>
        <p:spPr>
          <a:xfrm>
            <a:off x="3323977" y="4951999"/>
            <a:ext cx="731520" cy="731520"/>
          </a:xfrm>
          <a:custGeom>
            <a:avLst/>
            <a:gdLst/>
            <a:ahLst/>
            <a:cxnLst/>
            <a:rect l="l" t="t" r="r" b="b"/>
            <a:pathLst>
              <a:path w="669030" h="749423">
                <a:moveTo>
                  <a:pt x="0" y="0"/>
                </a:moveTo>
                <a:lnTo>
                  <a:pt x="669030" y="0"/>
                </a:lnTo>
                <a:lnTo>
                  <a:pt x="669030" y="749423"/>
                </a:lnTo>
                <a:lnTo>
                  <a:pt x="0" y="7494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lIns="91440" tIns="45720" rIns="91440" bIns="45720"/>
          <a:lstStyle/>
          <a:p>
            <a:endParaRPr lang="en-US"/>
          </a:p>
        </p:txBody>
      </p:sp>
      <p:sp>
        <p:nvSpPr>
          <p:cNvPr id="34" name="Freeform 18">
            <a:extLst>
              <a:ext uri="{FF2B5EF4-FFF2-40B4-BE49-F238E27FC236}">
                <a16:creationId xmlns:a16="http://schemas.microsoft.com/office/drawing/2014/main" id="{0F3A03AD-F668-968D-FAD1-B7C75C5907C9}"/>
              </a:ext>
            </a:extLst>
          </p:cNvPr>
          <p:cNvSpPr/>
          <p:nvPr/>
        </p:nvSpPr>
        <p:spPr>
          <a:xfrm>
            <a:off x="3293455" y="6257892"/>
            <a:ext cx="730074" cy="731520"/>
          </a:xfrm>
          <a:custGeom>
            <a:avLst/>
            <a:gdLst/>
            <a:ahLst/>
            <a:cxnLst/>
            <a:rect l="l" t="t" r="r" b="b"/>
            <a:pathLst>
              <a:path w="730074" h="788881">
                <a:moveTo>
                  <a:pt x="0" y="0"/>
                </a:moveTo>
                <a:lnTo>
                  <a:pt x="730073" y="0"/>
                </a:lnTo>
                <a:lnTo>
                  <a:pt x="730073" y="788881"/>
                </a:lnTo>
                <a:lnTo>
                  <a:pt x="0" y="7888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a:p>
        </p:txBody>
      </p:sp>
      <p:sp>
        <p:nvSpPr>
          <p:cNvPr id="35" name="Freeform 19">
            <a:extLst>
              <a:ext uri="{FF2B5EF4-FFF2-40B4-BE49-F238E27FC236}">
                <a16:creationId xmlns:a16="http://schemas.microsoft.com/office/drawing/2014/main" id="{08A10517-8AEC-7F43-146F-29805224A236}"/>
              </a:ext>
            </a:extLst>
          </p:cNvPr>
          <p:cNvSpPr/>
          <p:nvPr/>
        </p:nvSpPr>
        <p:spPr>
          <a:xfrm>
            <a:off x="3293455" y="7563785"/>
            <a:ext cx="730074" cy="731520"/>
          </a:xfrm>
          <a:custGeom>
            <a:avLst/>
            <a:gdLst/>
            <a:ahLst/>
            <a:cxnLst/>
            <a:rect l="l" t="t" r="r" b="b"/>
            <a:pathLst>
              <a:path w="730074" h="773681">
                <a:moveTo>
                  <a:pt x="0" y="0"/>
                </a:moveTo>
                <a:lnTo>
                  <a:pt x="730074" y="0"/>
                </a:lnTo>
                <a:lnTo>
                  <a:pt x="730074" y="773681"/>
                </a:lnTo>
                <a:lnTo>
                  <a:pt x="0" y="77368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lIns="91440" tIns="45720" rIns="91440" bIns="45720"/>
          <a:lstStyle/>
          <a:p>
            <a:endParaRPr lang="en-US" dirty="0"/>
          </a:p>
        </p:txBody>
      </p:sp>
      <p:sp>
        <p:nvSpPr>
          <p:cNvPr id="36" name="TextBox 35">
            <a:extLst>
              <a:ext uri="{FF2B5EF4-FFF2-40B4-BE49-F238E27FC236}">
                <a16:creationId xmlns:a16="http://schemas.microsoft.com/office/drawing/2014/main" id="{83F7A0C5-5CC1-A6FE-473D-45DE31F3B683}"/>
              </a:ext>
            </a:extLst>
          </p:cNvPr>
          <p:cNvSpPr txBox="1"/>
          <p:nvPr/>
        </p:nvSpPr>
        <p:spPr>
          <a:xfrm>
            <a:off x="4300173" y="5025372"/>
            <a:ext cx="7233482"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A modern retail experience</a:t>
            </a:r>
          </a:p>
        </p:txBody>
      </p:sp>
      <p:sp>
        <p:nvSpPr>
          <p:cNvPr id="37" name="TextBox 36">
            <a:extLst>
              <a:ext uri="{FF2B5EF4-FFF2-40B4-BE49-F238E27FC236}">
                <a16:creationId xmlns:a16="http://schemas.microsoft.com/office/drawing/2014/main" id="{28C4F7FB-DD16-0DAD-DDB6-AA3A71965C11}"/>
              </a:ext>
            </a:extLst>
          </p:cNvPr>
          <p:cNvSpPr txBox="1"/>
          <p:nvPr/>
        </p:nvSpPr>
        <p:spPr>
          <a:xfrm>
            <a:off x="4300173" y="6331265"/>
            <a:ext cx="8419677"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Reduced checkout lines</a:t>
            </a:r>
          </a:p>
        </p:txBody>
      </p:sp>
      <p:sp>
        <p:nvSpPr>
          <p:cNvPr id="38" name="TextBox 37">
            <a:extLst>
              <a:ext uri="{FF2B5EF4-FFF2-40B4-BE49-F238E27FC236}">
                <a16:creationId xmlns:a16="http://schemas.microsoft.com/office/drawing/2014/main" id="{F9F4399F-39A9-A541-7B17-6956DC8C91F8}"/>
              </a:ext>
            </a:extLst>
          </p:cNvPr>
          <p:cNvSpPr txBox="1"/>
          <p:nvPr/>
        </p:nvSpPr>
        <p:spPr>
          <a:xfrm>
            <a:off x="4300173" y="7637158"/>
            <a:ext cx="6456896"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Enhanced user interaction</a:t>
            </a:r>
          </a:p>
        </p:txBody>
      </p:sp>
      <p:sp>
        <p:nvSpPr>
          <p:cNvPr id="2" name="Freeform: Shape 1">
            <a:hlinkClick r:id="rId13" action="ppaction://hlinksldjump"/>
            <a:extLst>
              <a:ext uri="{FF2B5EF4-FFF2-40B4-BE49-F238E27FC236}">
                <a16:creationId xmlns:a16="http://schemas.microsoft.com/office/drawing/2014/main" id="{2EEB5FDF-CAF5-BFF5-4298-836867956A13}"/>
              </a:ext>
            </a:extLst>
          </p:cNvPr>
          <p:cNvSpPr>
            <a:spLocks noChangeAspect="1"/>
          </p:cNvSpPr>
          <p:nvPr/>
        </p:nvSpPr>
        <p:spPr>
          <a:xfrm>
            <a:off x="2817751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13" action="ppaction://hlinksldjump"/>
            <a:extLst>
              <a:ext uri="{FF2B5EF4-FFF2-40B4-BE49-F238E27FC236}">
                <a16:creationId xmlns:a16="http://schemas.microsoft.com/office/drawing/2014/main" id="{A14D2647-4093-2A79-92BE-DE6FEAEFAEE9}"/>
              </a:ext>
            </a:extLst>
          </p:cNvPr>
          <p:cNvSpPr txBox="1"/>
          <p:nvPr/>
        </p:nvSpPr>
        <p:spPr>
          <a:xfrm>
            <a:off x="3886388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14" action="ppaction://hlinksldjump"/>
            <a:extLst>
              <a:ext uri="{FF2B5EF4-FFF2-40B4-BE49-F238E27FC236}">
                <a16:creationId xmlns:a16="http://schemas.microsoft.com/office/drawing/2014/main" id="{82DF3FEB-955B-87FA-A3F9-ADB91ACA23B7}"/>
              </a:ext>
            </a:extLst>
          </p:cNvPr>
          <p:cNvSpPr>
            <a:spLocks noChangeAspect="1"/>
          </p:cNvSpPr>
          <p:nvPr/>
        </p:nvSpPr>
        <p:spPr>
          <a:xfrm>
            <a:off x="259067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14" action="ppaction://hlinksldjump"/>
            <a:extLst>
              <a:ext uri="{FF2B5EF4-FFF2-40B4-BE49-F238E27FC236}">
                <a16:creationId xmlns:a16="http://schemas.microsoft.com/office/drawing/2014/main" id="{ABA04418-52BE-0EA3-9BF9-B8BC412FA6E8}"/>
              </a:ext>
            </a:extLst>
          </p:cNvPr>
          <p:cNvSpPr txBox="1"/>
          <p:nvPr/>
        </p:nvSpPr>
        <p:spPr>
          <a:xfrm>
            <a:off x="3627669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15" action="ppaction://hlinksldjump"/>
            <a:extLst>
              <a:ext uri="{FF2B5EF4-FFF2-40B4-BE49-F238E27FC236}">
                <a16:creationId xmlns:a16="http://schemas.microsoft.com/office/drawing/2014/main" id="{40BA142B-EE3A-74D1-7518-15D2432757A7}"/>
              </a:ext>
            </a:extLst>
          </p:cNvPr>
          <p:cNvSpPr>
            <a:spLocks noChangeAspect="1"/>
          </p:cNvSpPr>
          <p:nvPr/>
        </p:nvSpPr>
        <p:spPr>
          <a:xfrm>
            <a:off x="236358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15" action="ppaction://hlinksldjump"/>
            <a:extLst>
              <a:ext uri="{FF2B5EF4-FFF2-40B4-BE49-F238E27FC236}">
                <a16:creationId xmlns:a16="http://schemas.microsoft.com/office/drawing/2014/main" id="{DAE62EB4-2ACF-5AB3-ADCF-441D4D0D74DA}"/>
              </a:ext>
            </a:extLst>
          </p:cNvPr>
          <p:cNvSpPr txBox="1"/>
          <p:nvPr/>
        </p:nvSpPr>
        <p:spPr>
          <a:xfrm>
            <a:off x="34035587"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16" action="ppaction://hlinksldjump"/>
            <a:extLst>
              <a:ext uri="{FF2B5EF4-FFF2-40B4-BE49-F238E27FC236}">
                <a16:creationId xmlns:a16="http://schemas.microsoft.com/office/drawing/2014/main" id="{01D2B9F9-F144-5897-7988-CD040E054BF7}"/>
              </a:ext>
            </a:extLst>
          </p:cNvPr>
          <p:cNvSpPr>
            <a:spLocks noChangeAspect="1"/>
          </p:cNvSpPr>
          <p:nvPr/>
        </p:nvSpPr>
        <p:spPr>
          <a:xfrm>
            <a:off x="2136507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6" action="ppaction://hlinksldjump"/>
            <a:extLst>
              <a:ext uri="{FF2B5EF4-FFF2-40B4-BE49-F238E27FC236}">
                <a16:creationId xmlns:a16="http://schemas.microsoft.com/office/drawing/2014/main" id="{0517E7A2-D883-8471-75D7-4EAAEF6EB1BE}"/>
              </a:ext>
            </a:extLst>
          </p:cNvPr>
          <p:cNvSpPr txBox="1"/>
          <p:nvPr/>
        </p:nvSpPr>
        <p:spPr>
          <a:xfrm>
            <a:off x="3193451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17" action="ppaction://hlinksldjump"/>
            <a:extLst>
              <a:ext uri="{FF2B5EF4-FFF2-40B4-BE49-F238E27FC236}">
                <a16:creationId xmlns:a16="http://schemas.microsoft.com/office/drawing/2014/main" id="{B16A7DBB-D7F7-98BF-35E2-5A73138981AC}"/>
              </a:ext>
            </a:extLst>
          </p:cNvPr>
          <p:cNvSpPr/>
          <p:nvPr/>
        </p:nvSpPr>
        <p:spPr>
          <a:xfrm>
            <a:off x="190942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7" action="ppaction://hlinksldjump"/>
            <a:extLst>
              <a:ext uri="{FF2B5EF4-FFF2-40B4-BE49-F238E27FC236}">
                <a16:creationId xmlns:a16="http://schemas.microsoft.com/office/drawing/2014/main" id="{A0115625-433F-356E-5B67-8A82332CB158}"/>
              </a:ext>
            </a:extLst>
          </p:cNvPr>
          <p:cNvSpPr txBox="1"/>
          <p:nvPr/>
        </p:nvSpPr>
        <p:spPr>
          <a:xfrm>
            <a:off x="2958559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5" name="Freeform: Shape 14">
            <a:hlinkClick r:id="rId18" action="ppaction://hlinksldjump"/>
            <a:extLst>
              <a:ext uri="{FF2B5EF4-FFF2-40B4-BE49-F238E27FC236}">
                <a16:creationId xmlns:a16="http://schemas.microsoft.com/office/drawing/2014/main" id="{CC67A30D-F144-BDD9-FCFF-9F9D622969A3}"/>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8" action="ppaction://hlinksldjump"/>
            <a:extLst>
              <a:ext uri="{FF2B5EF4-FFF2-40B4-BE49-F238E27FC236}">
                <a16:creationId xmlns:a16="http://schemas.microsoft.com/office/drawing/2014/main" id="{72334A33-2776-3E73-F608-D0CC3BF7B8E7}"/>
              </a:ext>
            </a:extLst>
          </p:cNvPr>
          <p:cNvSpPr txBox="1"/>
          <p:nvPr/>
        </p:nvSpPr>
        <p:spPr>
          <a:xfrm>
            <a:off x="25605887" y="2789010"/>
            <a:ext cx="12641580"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2</a:t>
            </a:r>
          </a:p>
          <a:p>
            <a:pPr algn="ctr"/>
            <a:r>
              <a:rPr lang="en-US" sz="15000" i="1" dirty="0">
                <a:solidFill>
                  <a:schemeClr val="bg1"/>
                </a:solidFill>
                <a:latin typeface="Montserrat Black" panose="00000A00000000000000" pitchFamily="2" charset="0"/>
              </a:rPr>
              <a:t>Application</a:t>
            </a:r>
          </a:p>
        </p:txBody>
      </p:sp>
      <p:sp>
        <p:nvSpPr>
          <p:cNvPr id="17" name="Freeform: Shape 16">
            <a:hlinkClick r:id="rId19" action="ppaction://hlinksldjump"/>
            <a:extLst>
              <a:ext uri="{FF2B5EF4-FFF2-40B4-BE49-F238E27FC236}">
                <a16:creationId xmlns:a16="http://schemas.microsoft.com/office/drawing/2014/main" id="{7F1DC88F-A830-1BC6-9EFB-6D7E6AFE8D34}"/>
              </a:ext>
            </a:extLst>
          </p:cNvPr>
          <p:cNvSpPr>
            <a:spLocks noChangeAspect="1"/>
          </p:cNvSpPr>
          <p:nvPr/>
        </p:nvSpPr>
        <p:spPr>
          <a:xfrm>
            <a:off x="-133752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9" action="ppaction://hlinksldjump"/>
            <a:extLst>
              <a:ext uri="{FF2B5EF4-FFF2-40B4-BE49-F238E27FC236}">
                <a16:creationId xmlns:a16="http://schemas.microsoft.com/office/drawing/2014/main" id="{FC9399CC-160B-DE87-6E70-345F3FC43486}"/>
              </a:ext>
            </a:extLst>
          </p:cNvPr>
          <p:cNvSpPr txBox="1"/>
          <p:nvPr/>
        </p:nvSpPr>
        <p:spPr>
          <a:xfrm>
            <a:off x="-299797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9" name="Freeform: Shape 18">
            <a:extLst>
              <a:ext uri="{FF2B5EF4-FFF2-40B4-BE49-F238E27FC236}">
                <a16:creationId xmlns:a16="http://schemas.microsoft.com/office/drawing/2014/main" id="{3140C113-0171-B86B-A083-F85BC2D14BBE}"/>
              </a:ext>
            </a:extLst>
          </p:cNvPr>
          <p:cNvSpPr/>
          <p:nvPr/>
        </p:nvSpPr>
        <p:spPr>
          <a:xfrm>
            <a:off x="-1564604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extLst>
              <a:ext uri="{FF2B5EF4-FFF2-40B4-BE49-F238E27FC236}">
                <a16:creationId xmlns:a16="http://schemas.microsoft.com/office/drawing/2014/main" id="{8ECCBA04-BF74-ABA3-4D04-80F4AFF2D236}"/>
              </a:ext>
            </a:extLst>
          </p:cNvPr>
          <p:cNvSpPr txBox="1"/>
          <p:nvPr/>
        </p:nvSpPr>
        <p:spPr>
          <a:xfrm>
            <a:off x="-509195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D61EA-AE66-04F1-C82A-737D0D4E5531}"/>
            </a:ext>
          </a:extLst>
        </p:cNvPr>
        <p:cNvGrpSpPr/>
        <p:nvPr/>
      </p:nvGrpSpPr>
      <p:grpSpPr>
        <a:xfrm>
          <a:off x="0" y="0"/>
          <a:ext cx="0" cy="0"/>
          <a:chOff x="0" y="0"/>
          <a:chExt cx="0" cy="0"/>
        </a:xfrm>
      </p:grpSpPr>
      <p:sp>
        <p:nvSpPr>
          <p:cNvPr id="4" name="Freeform: Shape 3">
            <a:hlinkClick r:id="rId2" action="ppaction://hlinksldjump"/>
            <a:extLst>
              <a:ext uri="{FF2B5EF4-FFF2-40B4-BE49-F238E27FC236}">
                <a16:creationId xmlns:a16="http://schemas.microsoft.com/office/drawing/2014/main" id="{9FF227C1-1D16-34E4-3508-D5C0D6F62F39}"/>
              </a:ext>
            </a:extLst>
          </p:cNvPr>
          <p:cNvSpPr>
            <a:spLocks noChangeAspect="1"/>
          </p:cNvSpPr>
          <p:nvPr/>
        </p:nvSpPr>
        <p:spPr>
          <a:xfrm>
            <a:off x="564642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2" action="ppaction://hlinksldjump"/>
            <a:extLst>
              <a:ext uri="{FF2B5EF4-FFF2-40B4-BE49-F238E27FC236}">
                <a16:creationId xmlns:a16="http://schemas.microsoft.com/office/drawing/2014/main" id="{DC4BD3AE-72B6-7DEC-6B43-B5ED80A759E4}"/>
              </a:ext>
            </a:extLst>
          </p:cNvPr>
          <p:cNvSpPr txBox="1"/>
          <p:nvPr/>
        </p:nvSpPr>
        <p:spPr>
          <a:xfrm>
            <a:off x="1633279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1036" name="Freeform: Shape 1035">
            <a:hlinkClick r:id="rId3" action="ppaction://hlinksldjump"/>
            <a:extLst>
              <a:ext uri="{FF2B5EF4-FFF2-40B4-BE49-F238E27FC236}">
                <a16:creationId xmlns:a16="http://schemas.microsoft.com/office/drawing/2014/main" id="{74CCCFB9-833A-FBC4-611E-996C37540BC0}"/>
              </a:ext>
            </a:extLst>
          </p:cNvPr>
          <p:cNvSpPr>
            <a:spLocks noChangeAspect="1"/>
          </p:cNvSpPr>
          <p:nvPr/>
        </p:nvSpPr>
        <p:spPr>
          <a:xfrm>
            <a:off x="337560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8" name="TextBox 27">
            <a:hlinkClick r:id="rId3" action="ppaction://hlinksldjump"/>
            <a:extLst>
              <a:ext uri="{FF2B5EF4-FFF2-40B4-BE49-F238E27FC236}">
                <a16:creationId xmlns:a16="http://schemas.microsoft.com/office/drawing/2014/main" id="{AB71DCF2-B5E1-F9B8-C056-B213F95C142B}"/>
              </a:ext>
            </a:extLst>
          </p:cNvPr>
          <p:cNvSpPr txBox="1"/>
          <p:nvPr/>
        </p:nvSpPr>
        <p:spPr>
          <a:xfrm>
            <a:off x="13745596"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34" name="Freeform: Shape 1033">
            <a:hlinkClick r:id="rId4" action="ppaction://hlinksldjump"/>
            <a:extLst>
              <a:ext uri="{FF2B5EF4-FFF2-40B4-BE49-F238E27FC236}">
                <a16:creationId xmlns:a16="http://schemas.microsoft.com/office/drawing/2014/main" id="{ACDC2A0F-4141-3AB8-0750-112E8C40D31E}"/>
              </a:ext>
            </a:extLst>
          </p:cNvPr>
          <p:cNvSpPr>
            <a:spLocks noChangeAspect="1"/>
          </p:cNvSpPr>
          <p:nvPr/>
        </p:nvSpPr>
        <p:spPr>
          <a:xfrm>
            <a:off x="110478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4" action="ppaction://hlinksldjump"/>
            <a:extLst>
              <a:ext uri="{FF2B5EF4-FFF2-40B4-BE49-F238E27FC236}">
                <a16:creationId xmlns:a16="http://schemas.microsoft.com/office/drawing/2014/main" id="{3397F538-BFAD-E00C-F9AC-6D1E22315498}"/>
              </a:ext>
            </a:extLst>
          </p:cNvPr>
          <p:cNvSpPr txBox="1"/>
          <p:nvPr/>
        </p:nvSpPr>
        <p:spPr>
          <a:xfrm>
            <a:off x="1150448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31" name="Freeform: Shape 1030">
            <a:hlinkClick r:id="rId5" action="ppaction://hlinksldjump"/>
            <a:extLst>
              <a:ext uri="{FF2B5EF4-FFF2-40B4-BE49-F238E27FC236}">
                <a16:creationId xmlns:a16="http://schemas.microsoft.com/office/drawing/2014/main" id="{B053DD98-BC39-436A-FB23-67048C63BBB1}"/>
              </a:ext>
            </a:extLst>
          </p:cNvPr>
          <p:cNvSpPr>
            <a:spLocks noChangeAspect="1"/>
          </p:cNvSpPr>
          <p:nvPr/>
        </p:nvSpPr>
        <p:spPr>
          <a:xfrm>
            <a:off x="-116602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2" name="TextBox 41">
            <a:hlinkClick r:id="rId5" action="ppaction://hlinksldjump"/>
            <a:extLst>
              <a:ext uri="{FF2B5EF4-FFF2-40B4-BE49-F238E27FC236}">
                <a16:creationId xmlns:a16="http://schemas.microsoft.com/office/drawing/2014/main" id="{F0D8F218-7BBD-61AE-0880-A23D7B2769B4}"/>
              </a:ext>
            </a:extLst>
          </p:cNvPr>
          <p:cNvSpPr txBox="1"/>
          <p:nvPr/>
        </p:nvSpPr>
        <p:spPr>
          <a:xfrm>
            <a:off x="9403412"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027" name="Freeform: Shape 1026">
            <a:hlinkClick r:id="rId6" action="ppaction://hlinksldjump"/>
            <a:extLst>
              <a:ext uri="{FF2B5EF4-FFF2-40B4-BE49-F238E27FC236}">
                <a16:creationId xmlns:a16="http://schemas.microsoft.com/office/drawing/2014/main" id="{DA363B7E-B001-9B25-07B3-371E58B56AA9}"/>
              </a:ext>
            </a:extLst>
          </p:cNvPr>
          <p:cNvSpPr/>
          <p:nvPr/>
        </p:nvSpPr>
        <p:spPr>
          <a:xfrm>
            <a:off x="-343683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6" action="ppaction://hlinksldjump"/>
            <a:extLst>
              <a:ext uri="{FF2B5EF4-FFF2-40B4-BE49-F238E27FC236}">
                <a16:creationId xmlns:a16="http://schemas.microsoft.com/office/drawing/2014/main" id="{EF166BF8-B4D8-49AF-3A1D-126843A5C74B}"/>
              </a:ext>
            </a:extLst>
          </p:cNvPr>
          <p:cNvSpPr txBox="1"/>
          <p:nvPr/>
        </p:nvSpPr>
        <p:spPr>
          <a:xfrm>
            <a:off x="7054500"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024" name="Freeform: Shape 1023">
            <a:hlinkClick r:id="rId7" action="ppaction://hlinksldjump"/>
            <a:extLst>
              <a:ext uri="{FF2B5EF4-FFF2-40B4-BE49-F238E27FC236}">
                <a16:creationId xmlns:a16="http://schemas.microsoft.com/office/drawing/2014/main" id="{8CE244DD-3B84-C225-4208-0D0B0A5A083B}"/>
              </a:ext>
            </a:extLst>
          </p:cNvPr>
          <p:cNvSpPr>
            <a:spLocks noChangeAspect="1"/>
          </p:cNvSpPr>
          <p:nvPr/>
        </p:nvSpPr>
        <p:spPr>
          <a:xfrm>
            <a:off x="-570765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4" name="TextBox 43">
            <a:hlinkClick r:id="rId7" action="ppaction://hlinksldjump"/>
            <a:extLst>
              <a:ext uri="{FF2B5EF4-FFF2-40B4-BE49-F238E27FC236}">
                <a16:creationId xmlns:a16="http://schemas.microsoft.com/office/drawing/2014/main" id="{ED08790F-CBF9-DDF2-F4AB-DD38B73EC436}"/>
              </a:ext>
            </a:extLst>
          </p:cNvPr>
          <p:cNvSpPr txBox="1"/>
          <p:nvPr/>
        </p:nvSpPr>
        <p:spPr>
          <a:xfrm>
            <a:off x="4576817"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62" name="Freeform: Shape 61">
            <a:hlinkClick r:id="rId8" action="ppaction://hlinksldjump"/>
            <a:extLst>
              <a:ext uri="{FF2B5EF4-FFF2-40B4-BE49-F238E27FC236}">
                <a16:creationId xmlns:a16="http://schemas.microsoft.com/office/drawing/2014/main" id="{311CC246-E014-007E-94EC-DD4D0145F77B}"/>
              </a:ext>
            </a:extLst>
          </p:cNvPr>
          <p:cNvSpPr>
            <a:spLocks noChangeAspect="1"/>
          </p:cNvSpPr>
          <p:nvPr/>
        </p:nvSpPr>
        <p:spPr>
          <a:xfrm>
            <a:off x="-797846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hlinkClick r:id="rId8" action="ppaction://hlinksldjump"/>
            <a:extLst>
              <a:ext uri="{FF2B5EF4-FFF2-40B4-BE49-F238E27FC236}">
                <a16:creationId xmlns:a16="http://schemas.microsoft.com/office/drawing/2014/main" id="{63216DB8-F352-3AA2-7CFC-1AD4787D7B87}"/>
              </a:ext>
            </a:extLst>
          </p:cNvPr>
          <p:cNvSpPr txBox="1"/>
          <p:nvPr/>
        </p:nvSpPr>
        <p:spPr>
          <a:xfrm>
            <a:off x="239878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59" name="Freeform: Shape 58">
            <a:extLst>
              <a:ext uri="{FF2B5EF4-FFF2-40B4-BE49-F238E27FC236}">
                <a16:creationId xmlns:a16="http://schemas.microsoft.com/office/drawing/2014/main" id="{BB566969-D1BA-3A71-AF31-975F3B327C03}"/>
              </a:ext>
            </a:extLst>
          </p:cNvPr>
          <p:cNvSpPr/>
          <p:nvPr/>
        </p:nvSpPr>
        <p:spPr>
          <a:xfrm>
            <a:off x="-10249281"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extLst>
              <a:ext uri="{FF2B5EF4-FFF2-40B4-BE49-F238E27FC236}">
                <a16:creationId xmlns:a16="http://schemas.microsoft.com/office/drawing/2014/main" id="{6CF635FB-100A-E0B9-FA9C-1B20EE43C58C}"/>
              </a:ext>
            </a:extLst>
          </p:cNvPr>
          <p:cNvSpPr txBox="1"/>
          <p:nvPr/>
        </p:nvSpPr>
        <p:spPr>
          <a:xfrm>
            <a:off x="30480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24076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7">
            <a:extLst>
              <a:ext uri="{FF2B5EF4-FFF2-40B4-BE49-F238E27FC236}">
                <a16:creationId xmlns:a16="http://schemas.microsoft.com/office/drawing/2014/main" id="{BAC1BD2E-FD9D-2D4B-3186-920C00DC7E88}"/>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Ros</a:t>
            </a:r>
          </a:p>
        </p:txBody>
      </p:sp>
      <p:sp>
        <p:nvSpPr>
          <p:cNvPr id="20" name="Freeform 29">
            <a:hlinkClick r:id="rId2" action="ppaction://hlinksldjump"/>
            <a:extLst>
              <a:ext uri="{FF2B5EF4-FFF2-40B4-BE49-F238E27FC236}">
                <a16:creationId xmlns:a16="http://schemas.microsoft.com/office/drawing/2014/main" id="{BB3B0F52-FD9A-A190-CE4F-19DE81D7A0AE}"/>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Freeform: Shape 1">
            <a:hlinkClick r:id="rId5" action="ppaction://hlinksldjump"/>
            <a:extLst>
              <a:ext uri="{FF2B5EF4-FFF2-40B4-BE49-F238E27FC236}">
                <a16:creationId xmlns:a16="http://schemas.microsoft.com/office/drawing/2014/main" id="{FDFBF0C4-8FB8-8BF2-EEE8-C64B80B590DB}"/>
              </a:ext>
            </a:extLst>
          </p:cNvPr>
          <p:cNvSpPr>
            <a:spLocks noChangeAspect="1"/>
          </p:cNvSpPr>
          <p:nvPr/>
        </p:nvSpPr>
        <p:spPr>
          <a:xfrm>
            <a:off x="2630297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5" action="ppaction://hlinksldjump"/>
            <a:extLst>
              <a:ext uri="{FF2B5EF4-FFF2-40B4-BE49-F238E27FC236}">
                <a16:creationId xmlns:a16="http://schemas.microsoft.com/office/drawing/2014/main" id="{D23FFCE9-0EE1-3FFC-4555-1F07E6B03782}"/>
              </a:ext>
            </a:extLst>
          </p:cNvPr>
          <p:cNvSpPr txBox="1"/>
          <p:nvPr/>
        </p:nvSpPr>
        <p:spPr>
          <a:xfrm>
            <a:off x="36989347"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6" action="ppaction://hlinksldjump"/>
            <a:extLst>
              <a:ext uri="{FF2B5EF4-FFF2-40B4-BE49-F238E27FC236}">
                <a16:creationId xmlns:a16="http://schemas.microsoft.com/office/drawing/2014/main" id="{6627CD50-B049-77D9-5CC8-D790BF9E27B5}"/>
              </a:ext>
            </a:extLst>
          </p:cNvPr>
          <p:cNvSpPr>
            <a:spLocks noChangeAspect="1"/>
          </p:cNvSpPr>
          <p:nvPr/>
        </p:nvSpPr>
        <p:spPr>
          <a:xfrm>
            <a:off x="240321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6" action="ppaction://hlinksldjump"/>
            <a:extLst>
              <a:ext uri="{FF2B5EF4-FFF2-40B4-BE49-F238E27FC236}">
                <a16:creationId xmlns:a16="http://schemas.microsoft.com/office/drawing/2014/main" id="{FBC1F195-3E48-0209-7D1A-66D304ED5E1F}"/>
              </a:ext>
            </a:extLst>
          </p:cNvPr>
          <p:cNvSpPr txBox="1"/>
          <p:nvPr/>
        </p:nvSpPr>
        <p:spPr>
          <a:xfrm>
            <a:off x="34402152"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3" name="Freeform: Shape 12">
            <a:hlinkClick r:id="rId7" action="ppaction://hlinksldjump"/>
            <a:extLst>
              <a:ext uri="{FF2B5EF4-FFF2-40B4-BE49-F238E27FC236}">
                <a16:creationId xmlns:a16="http://schemas.microsoft.com/office/drawing/2014/main" id="{409D8ABD-A291-6087-7DCA-D375A7B7140F}"/>
              </a:ext>
            </a:extLst>
          </p:cNvPr>
          <p:cNvSpPr>
            <a:spLocks noChangeAspect="1"/>
          </p:cNvSpPr>
          <p:nvPr/>
        </p:nvSpPr>
        <p:spPr>
          <a:xfrm>
            <a:off x="2176134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7" action="ppaction://hlinksldjump"/>
            <a:extLst>
              <a:ext uri="{FF2B5EF4-FFF2-40B4-BE49-F238E27FC236}">
                <a16:creationId xmlns:a16="http://schemas.microsoft.com/office/drawing/2014/main" id="{8275144A-C843-7E23-5DB2-19E93301AD6D}"/>
              </a:ext>
            </a:extLst>
          </p:cNvPr>
          <p:cNvSpPr txBox="1"/>
          <p:nvPr/>
        </p:nvSpPr>
        <p:spPr>
          <a:xfrm>
            <a:off x="32161045"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6" name="Freeform: Shape 15">
            <a:hlinkClick r:id="rId8" action="ppaction://hlinksldjump"/>
            <a:extLst>
              <a:ext uri="{FF2B5EF4-FFF2-40B4-BE49-F238E27FC236}">
                <a16:creationId xmlns:a16="http://schemas.microsoft.com/office/drawing/2014/main" id="{F29302CF-8F59-6A8D-0470-41B8586ED445}"/>
              </a:ext>
            </a:extLst>
          </p:cNvPr>
          <p:cNvSpPr>
            <a:spLocks noChangeAspect="1"/>
          </p:cNvSpPr>
          <p:nvPr/>
        </p:nvSpPr>
        <p:spPr>
          <a:xfrm>
            <a:off x="1949053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8" action="ppaction://hlinksldjump"/>
            <a:extLst>
              <a:ext uri="{FF2B5EF4-FFF2-40B4-BE49-F238E27FC236}">
                <a16:creationId xmlns:a16="http://schemas.microsoft.com/office/drawing/2014/main" id="{45E0BB4E-F539-9EFD-FCA2-613E6D09EA20}"/>
              </a:ext>
            </a:extLst>
          </p:cNvPr>
          <p:cNvSpPr txBox="1"/>
          <p:nvPr/>
        </p:nvSpPr>
        <p:spPr>
          <a:xfrm>
            <a:off x="30059968"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8" name="Freeform: Shape 17">
            <a:hlinkClick r:id="rId9" action="ppaction://hlinksldjump"/>
            <a:extLst>
              <a:ext uri="{FF2B5EF4-FFF2-40B4-BE49-F238E27FC236}">
                <a16:creationId xmlns:a16="http://schemas.microsoft.com/office/drawing/2014/main" id="{33F529CD-B331-2D8D-9F74-EF1F55AB976B}"/>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hlinkClick r:id="rId9" action="ppaction://hlinksldjump"/>
            <a:extLst>
              <a:ext uri="{FF2B5EF4-FFF2-40B4-BE49-F238E27FC236}">
                <a16:creationId xmlns:a16="http://schemas.microsoft.com/office/drawing/2014/main" id="{093BA01E-4C87-68F6-FB76-0C5F89719A1E}"/>
              </a:ext>
            </a:extLst>
          </p:cNvPr>
          <p:cNvSpPr txBox="1"/>
          <p:nvPr/>
        </p:nvSpPr>
        <p:spPr>
          <a:xfrm>
            <a:off x="24619099" y="1634847"/>
            <a:ext cx="13443300"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3</a:t>
            </a:r>
          </a:p>
          <a:p>
            <a:pPr algn="ctr"/>
            <a:r>
              <a:rPr lang="en-US" sz="15000" i="1" dirty="0">
                <a:solidFill>
                  <a:schemeClr val="bg1"/>
                </a:solidFill>
                <a:latin typeface="Montserrat Black" panose="00000A00000000000000" pitchFamily="2" charset="0"/>
              </a:rPr>
              <a:t>Ros &amp;</a:t>
            </a:r>
          </a:p>
          <a:p>
            <a:pPr algn="ctr"/>
            <a:r>
              <a:rPr lang="en-US" sz="15000" i="1" dirty="0">
                <a:solidFill>
                  <a:schemeClr val="bg1"/>
                </a:solidFill>
                <a:latin typeface="Montserrat Black" panose="00000A00000000000000" pitchFamily="2" charset="0"/>
              </a:rPr>
              <a:t>Kinematics</a:t>
            </a:r>
          </a:p>
        </p:txBody>
      </p:sp>
      <p:sp>
        <p:nvSpPr>
          <p:cNvPr id="38" name="Freeform: Shape 37">
            <a:hlinkClick r:id="rId10" action="ppaction://hlinksldjump"/>
            <a:extLst>
              <a:ext uri="{FF2B5EF4-FFF2-40B4-BE49-F238E27FC236}">
                <a16:creationId xmlns:a16="http://schemas.microsoft.com/office/drawing/2014/main" id="{2FE18366-76D2-2FEE-3521-6EAA3B47A90A}"/>
              </a:ext>
            </a:extLst>
          </p:cNvPr>
          <p:cNvSpPr>
            <a:spLocks noChangeAspect="1"/>
          </p:cNvSpPr>
          <p:nvPr/>
        </p:nvSpPr>
        <p:spPr>
          <a:xfrm>
            <a:off x="-1389877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9" name="TextBox 38">
            <a:hlinkClick r:id="rId10" action="ppaction://hlinksldjump"/>
            <a:extLst>
              <a:ext uri="{FF2B5EF4-FFF2-40B4-BE49-F238E27FC236}">
                <a16:creationId xmlns:a16="http://schemas.microsoft.com/office/drawing/2014/main" id="{063E70D4-6BFB-93C3-A323-1407942883F5}"/>
              </a:ext>
            </a:extLst>
          </p:cNvPr>
          <p:cNvSpPr txBox="1"/>
          <p:nvPr/>
        </p:nvSpPr>
        <p:spPr>
          <a:xfrm>
            <a:off x="-3614302"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40" name="Freeform: Shape 39">
            <a:hlinkClick r:id="rId11" action="ppaction://hlinksldjump"/>
            <a:extLst>
              <a:ext uri="{FF2B5EF4-FFF2-40B4-BE49-F238E27FC236}">
                <a16:creationId xmlns:a16="http://schemas.microsoft.com/office/drawing/2014/main" id="{F6B8111C-4F7C-77DF-064B-940EA9FE123E}"/>
              </a:ext>
            </a:extLst>
          </p:cNvPr>
          <p:cNvSpPr>
            <a:spLocks noChangeAspect="1"/>
          </p:cNvSpPr>
          <p:nvPr/>
        </p:nvSpPr>
        <p:spPr>
          <a:xfrm>
            <a:off x="-1616958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11" action="ppaction://hlinksldjump"/>
            <a:extLst>
              <a:ext uri="{FF2B5EF4-FFF2-40B4-BE49-F238E27FC236}">
                <a16:creationId xmlns:a16="http://schemas.microsoft.com/office/drawing/2014/main" id="{76BBA582-78CF-F7C4-3419-C5A49EF71F3B}"/>
              </a:ext>
            </a:extLst>
          </p:cNvPr>
          <p:cNvSpPr txBox="1"/>
          <p:nvPr/>
        </p:nvSpPr>
        <p:spPr>
          <a:xfrm>
            <a:off x="-579233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42" name="Freeform: Shape 41">
            <a:extLst>
              <a:ext uri="{FF2B5EF4-FFF2-40B4-BE49-F238E27FC236}">
                <a16:creationId xmlns:a16="http://schemas.microsoft.com/office/drawing/2014/main" id="{7A0B160C-160D-79BA-1C40-0CB5AE7C2B76}"/>
              </a:ext>
            </a:extLst>
          </p:cNvPr>
          <p:cNvSpPr/>
          <p:nvPr/>
        </p:nvSpPr>
        <p:spPr>
          <a:xfrm>
            <a:off x="-1844040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extLst>
              <a:ext uri="{FF2B5EF4-FFF2-40B4-BE49-F238E27FC236}">
                <a16:creationId xmlns:a16="http://schemas.microsoft.com/office/drawing/2014/main" id="{4A294717-E8CD-B88E-45F7-9AF7591682D5}"/>
              </a:ext>
            </a:extLst>
          </p:cNvPr>
          <p:cNvSpPr txBox="1"/>
          <p:nvPr/>
        </p:nvSpPr>
        <p:spPr>
          <a:xfrm>
            <a:off x="-788631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pic>
        <p:nvPicPr>
          <p:cNvPr id="48" name="Picture 47">
            <a:extLst>
              <a:ext uri="{FF2B5EF4-FFF2-40B4-BE49-F238E27FC236}">
                <a16:creationId xmlns:a16="http://schemas.microsoft.com/office/drawing/2014/main" id="{5FC9E4E5-94C3-9BB6-9220-12A4A9365F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3346" y="2612519"/>
            <a:ext cx="13261309" cy="69886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463040" y="2663816"/>
            <a:ext cx="3947160" cy="507831"/>
          </a:xfrm>
          <a:prstGeom prst="rect">
            <a:avLst/>
          </a:prstGeom>
        </p:spPr>
        <p:txBody>
          <a:bodyPr wrap="square" lIns="91440" tIns="45720" rIns="91440" bIns="45720" rtlCol="0" anchor="t">
            <a:spAutoFit/>
          </a:bodyPr>
          <a:lstStyle/>
          <a:p>
            <a:pPr algn="ctr"/>
            <a:r>
              <a:rPr lang="en-US" sz="2700" i="1" dirty="0">
                <a:solidFill>
                  <a:srgbClr val="000000"/>
                </a:solidFill>
                <a:latin typeface="Century Gothic Paneuropean Italics"/>
                <a:ea typeface="Century Gothic Paneuropean Italics"/>
                <a:cs typeface="Century Gothic Paneuropean Italics"/>
                <a:sym typeface="Century Gothic Paneuropean Italics"/>
              </a:rPr>
              <a:t>Paula Ayman Mikhael</a:t>
            </a:r>
          </a:p>
        </p:txBody>
      </p:sp>
      <p:sp>
        <p:nvSpPr>
          <p:cNvPr id="6" name="TextBox 6"/>
          <p:cNvSpPr txBox="1"/>
          <p:nvPr/>
        </p:nvSpPr>
        <p:spPr>
          <a:xfrm>
            <a:off x="777240" y="731520"/>
            <a:ext cx="5362514" cy="1195199"/>
          </a:xfrm>
          <a:prstGeom prst="rect">
            <a:avLst/>
          </a:prstGeom>
        </p:spPr>
        <p:txBody>
          <a:bodyPr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OUR TEAM</a:t>
            </a:r>
          </a:p>
        </p:txBody>
      </p:sp>
      <p:sp>
        <p:nvSpPr>
          <p:cNvPr id="7" name="TextBox 7"/>
          <p:cNvSpPr txBox="1"/>
          <p:nvPr/>
        </p:nvSpPr>
        <p:spPr>
          <a:xfrm>
            <a:off x="7320239" y="2663816"/>
            <a:ext cx="3574271" cy="507831"/>
          </a:xfrm>
          <a:prstGeom prst="rect">
            <a:avLst/>
          </a:prstGeom>
        </p:spPr>
        <p:txBody>
          <a:bodyPr wrap="square" lIns="91440" tIns="45720" rIns="91440" bIns="45720" rtlCol="0" anchor="t">
            <a:spAutoFit/>
          </a:bodyPr>
          <a:lstStyle/>
          <a:p>
            <a:pPr algn="ctr"/>
            <a:r>
              <a:rPr lang="en-US" sz="2700" i="1" dirty="0">
                <a:solidFill>
                  <a:srgbClr val="000000"/>
                </a:solidFill>
                <a:latin typeface="Century Gothic Paneuropean Italics"/>
                <a:ea typeface="Century Gothic Paneuropean Italics"/>
                <a:cs typeface="Century Gothic Paneuropean Italics"/>
                <a:sym typeface="Century Gothic Paneuropean Italics"/>
              </a:rPr>
              <a:t>Paula Emad </a:t>
            </a:r>
            <a:r>
              <a:rPr lang="en-US" sz="2700" i="1" dirty="0" err="1">
                <a:solidFill>
                  <a:srgbClr val="000000"/>
                </a:solidFill>
                <a:latin typeface="Century Gothic Paneuropean Italics"/>
                <a:ea typeface="Century Gothic Paneuropean Italics"/>
                <a:cs typeface="Century Gothic Paneuropean Italics"/>
                <a:sym typeface="Century Gothic Paneuropean Italics"/>
              </a:rPr>
              <a:t>Shohdy</a:t>
            </a:r>
            <a:endParaRPr lang="en-US" sz="2700" i="1" dirty="0">
              <a:solidFill>
                <a:srgbClr val="000000"/>
              </a:solidFill>
              <a:latin typeface="Century Gothic Paneuropean Italics"/>
              <a:ea typeface="Century Gothic Paneuropean Italics"/>
              <a:cs typeface="Century Gothic Paneuropean Italics"/>
              <a:sym typeface="Century Gothic Paneuropean Italics"/>
            </a:endParaRPr>
          </a:p>
        </p:txBody>
      </p:sp>
      <p:sp>
        <p:nvSpPr>
          <p:cNvPr id="8" name="TextBox 8"/>
          <p:cNvSpPr txBox="1"/>
          <p:nvPr/>
        </p:nvSpPr>
        <p:spPr>
          <a:xfrm>
            <a:off x="12804549" y="2663816"/>
            <a:ext cx="4188051" cy="507831"/>
          </a:xfrm>
          <a:prstGeom prst="rect">
            <a:avLst/>
          </a:prstGeom>
        </p:spPr>
        <p:txBody>
          <a:bodyPr wrap="square" lIns="91440" tIns="45720" rIns="91440" bIns="45720" rtlCol="0" anchor="t">
            <a:spAutoFit/>
          </a:bodyPr>
          <a:lstStyle/>
          <a:p>
            <a:pPr algn="ctr"/>
            <a:r>
              <a:rPr lang="en-US" sz="2700" i="1" dirty="0">
                <a:solidFill>
                  <a:srgbClr val="000000"/>
                </a:solidFill>
                <a:latin typeface="Century Gothic Paneuropean Italics"/>
                <a:ea typeface="Century Gothic Paneuropean Italics"/>
                <a:cs typeface="Century Gothic Paneuropean Italics"/>
                <a:sym typeface="Century Gothic Paneuropean Italics"/>
              </a:rPr>
              <a:t>Michael Samy Habashy</a:t>
            </a:r>
          </a:p>
        </p:txBody>
      </p:sp>
      <p:sp>
        <p:nvSpPr>
          <p:cNvPr id="9" name="TextBox 9"/>
          <p:cNvSpPr txBox="1"/>
          <p:nvPr/>
        </p:nvSpPr>
        <p:spPr>
          <a:xfrm>
            <a:off x="1463040" y="4163745"/>
            <a:ext cx="4857875" cy="507831"/>
          </a:xfrm>
          <a:prstGeom prst="rect">
            <a:avLst/>
          </a:prstGeom>
        </p:spPr>
        <p:txBody>
          <a:bodyPr wrap="square" lIns="91440" tIns="45720" rIns="91440" bIns="45720" rtlCol="0" anchor="t">
            <a:spAutoFit/>
          </a:bodyPr>
          <a:lstStyle/>
          <a:p>
            <a:pPr algn="ctr"/>
            <a:r>
              <a:rPr lang="en-US" sz="2700" i="1" dirty="0">
                <a:solidFill>
                  <a:srgbClr val="000000"/>
                </a:solidFill>
                <a:latin typeface="Century Gothic Paneuropean Italics"/>
                <a:ea typeface="Century Gothic Paneuropean Italics"/>
                <a:cs typeface="Century Gothic Paneuropean Italics"/>
                <a:sym typeface="Century Gothic Paneuropean Italics"/>
              </a:rPr>
              <a:t>Muhammad Usama Aowad</a:t>
            </a:r>
          </a:p>
        </p:txBody>
      </p:sp>
      <p:sp>
        <p:nvSpPr>
          <p:cNvPr id="10" name="TextBox 10"/>
          <p:cNvSpPr txBox="1"/>
          <p:nvPr/>
        </p:nvSpPr>
        <p:spPr>
          <a:xfrm>
            <a:off x="7213930" y="4163745"/>
            <a:ext cx="5138091" cy="507831"/>
          </a:xfrm>
          <a:prstGeom prst="rect">
            <a:avLst/>
          </a:prstGeom>
        </p:spPr>
        <p:txBody>
          <a:bodyPr wrap="square" lIns="91440" tIns="45720" rIns="91440" bIns="45720" rtlCol="0" anchor="t">
            <a:spAutoFit/>
          </a:bodyPr>
          <a:lstStyle/>
          <a:p>
            <a:pPr algn="ctr"/>
            <a:r>
              <a:rPr lang="en-US" sz="2700" i="1" dirty="0">
                <a:solidFill>
                  <a:srgbClr val="000000"/>
                </a:solidFill>
                <a:latin typeface="Century Gothic Paneuropean Italics"/>
                <a:ea typeface="Century Gothic Paneuropean Italics"/>
                <a:cs typeface="Century Gothic Paneuropean Italics"/>
                <a:sym typeface="Century Gothic Paneuropean Italics"/>
              </a:rPr>
              <a:t>Mohamed Osama Mohamed</a:t>
            </a:r>
          </a:p>
        </p:txBody>
      </p:sp>
      <p:sp>
        <p:nvSpPr>
          <p:cNvPr id="11" name="TextBox 11"/>
          <p:cNvSpPr txBox="1"/>
          <p:nvPr/>
        </p:nvSpPr>
        <p:spPr>
          <a:xfrm>
            <a:off x="13245035" y="4163745"/>
            <a:ext cx="3747565" cy="507831"/>
          </a:xfrm>
          <a:prstGeom prst="rect">
            <a:avLst/>
          </a:prstGeom>
        </p:spPr>
        <p:txBody>
          <a:bodyPr wrap="square" lIns="91440" tIns="45720" rIns="91440" bIns="45720" rtlCol="0" anchor="t">
            <a:spAutoFit/>
          </a:bodyPr>
          <a:lstStyle/>
          <a:p>
            <a:pPr algn="ctr"/>
            <a:r>
              <a:rPr lang="en-US" sz="2700" i="1" dirty="0">
                <a:solidFill>
                  <a:srgbClr val="000000"/>
                </a:solidFill>
                <a:latin typeface="Century Gothic Paneuropean Italics"/>
                <a:ea typeface="Century Gothic Paneuropean Italics"/>
                <a:cs typeface="Century Gothic Paneuropean Italics"/>
                <a:sym typeface="Century Gothic Paneuropean Italics"/>
              </a:rPr>
              <a:t>Youssef Osman Fadel</a:t>
            </a:r>
          </a:p>
        </p:txBody>
      </p:sp>
      <p:sp>
        <p:nvSpPr>
          <p:cNvPr id="12" name="TextBox 12"/>
          <p:cNvSpPr txBox="1"/>
          <p:nvPr/>
        </p:nvSpPr>
        <p:spPr>
          <a:xfrm>
            <a:off x="7335725" y="5663674"/>
            <a:ext cx="3616550" cy="507831"/>
          </a:xfrm>
          <a:prstGeom prst="rect">
            <a:avLst/>
          </a:prstGeom>
        </p:spPr>
        <p:txBody>
          <a:bodyPr wrap="square" lIns="91440" tIns="45720" rIns="91440" bIns="45720" rtlCol="0" anchor="t">
            <a:spAutoFit/>
          </a:bodyPr>
          <a:lstStyle/>
          <a:p>
            <a:pPr algn="ctr"/>
            <a:r>
              <a:rPr lang="en-US" sz="2700" i="1" dirty="0" err="1">
                <a:solidFill>
                  <a:srgbClr val="000000"/>
                </a:solidFill>
                <a:latin typeface="Century Gothic Paneuropean Italics"/>
                <a:ea typeface="Century Gothic Paneuropean Italics"/>
                <a:cs typeface="Century Gothic Paneuropean Italics"/>
                <a:sym typeface="Century Gothic Paneuropean Italics"/>
              </a:rPr>
              <a:t>Ebram</a:t>
            </a:r>
            <a:r>
              <a:rPr lang="en-US" sz="2700" i="1" dirty="0">
                <a:solidFill>
                  <a:srgbClr val="000000"/>
                </a:solidFill>
                <a:latin typeface="Century Gothic Paneuropean Italics"/>
                <a:ea typeface="Century Gothic Paneuropean Italics"/>
                <a:cs typeface="Century Gothic Paneuropean Italics"/>
                <a:sym typeface="Century Gothic Paneuropean Italics"/>
              </a:rPr>
              <a:t> Maher Girgis</a:t>
            </a:r>
          </a:p>
        </p:txBody>
      </p:sp>
      <p:sp>
        <p:nvSpPr>
          <p:cNvPr id="13" name="TextBox 13"/>
          <p:cNvSpPr txBox="1"/>
          <p:nvPr/>
        </p:nvSpPr>
        <p:spPr>
          <a:xfrm>
            <a:off x="12151934" y="8123425"/>
            <a:ext cx="2935666" cy="507831"/>
          </a:xfrm>
          <a:prstGeom prst="rect">
            <a:avLst/>
          </a:prstGeom>
        </p:spPr>
        <p:txBody>
          <a:bodyPr wrap="square" lIns="91440" tIns="45720" rIns="91440" bIns="45720" rtlCol="0" anchor="t">
            <a:spAutoFit/>
          </a:bodyPr>
          <a:lstStyle/>
          <a:p>
            <a:pPr algn="l"/>
            <a:r>
              <a:rPr lang="en-US" sz="2700" b="1" dirty="0">
                <a:solidFill>
                  <a:srgbClr val="000000"/>
                </a:solidFill>
                <a:latin typeface="Montserrat Bold"/>
                <a:ea typeface="Montserrat Bold"/>
                <a:cs typeface="Montserrat Bold"/>
                <a:sym typeface="Montserrat Bold"/>
              </a:rPr>
              <a:t>Supervised by:</a:t>
            </a:r>
          </a:p>
        </p:txBody>
      </p:sp>
      <p:sp>
        <p:nvSpPr>
          <p:cNvPr id="14" name="TextBox 14"/>
          <p:cNvSpPr txBox="1"/>
          <p:nvPr/>
        </p:nvSpPr>
        <p:spPr>
          <a:xfrm>
            <a:off x="12723434" y="8677424"/>
            <a:ext cx="4269166" cy="923330"/>
          </a:xfrm>
          <a:prstGeom prst="rect">
            <a:avLst/>
          </a:prstGeom>
        </p:spPr>
        <p:txBody>
          <a:bodyPr wrap="square" lIns="91440" tIns="45720" rIns="91440" bIns="45720" rtlCol="0" anchor="t">
            <a:spAutoFit/>
          </a:bodyPr>
          <a:lstStyle/>
          <a:p>
            <a:pPr algn="l"/>
            <a:r>
              <a:rPr lang="en-US" sz="2700" b="1" i="1" dirty="0">
                <a:solidFill>
                  <a:srgbClr val="000000"/>
                </a:solidFill>
                <a:latin typeface="Century Gothic Paneuropean Bold Italics"/>
                <a:ea typeface="Century Gothic Paneuropean Bold Italics"/>
                <a:cs typeface="Century Gothic Paneuropean Bold Italics"/>
                <a:sym typeface="Century Gothic Paneuropean Bold Italics"/>
              </a:rPr>
              <a:t>Dr.</a:t>
            </a:r>
            <a:r>
              <a:rPr lang="en-US" sz="2700" dirty="0">
                <a:solidFill>
                  <a:srgbClr val="000000"/>
                </a:solidFill>
                <a:latin typeface="Century Gothic Paneuropean"/>
                <a:ea typeface="Century Gothic Paneuropean"/>
                <a:cs typeface="Century Gothic Paneuropean"/>
                <a:sym typeface="Century Gothic Paneuropean"/>
              </a:rPr>
              <a:t> Maher Abd El Rasoul</a:t>
            </a:r>
          </a:p>
          <a:p>
            <a:pPr algn="l"/>
            <a:r>
              <a:rPr lang="en-US" sz="2700" b="1" i="1" dirty="0">
                <a:solidFill>
                  <a:srgbClr val="000000"/>
                </a:solidFill>
                <a:latin typeface="Century Gothic Paneuropean Bold Italics"/>
                <a:ea typeface="Century Gothic Paneuropean Bold Italics"/>
                <a:cs typeface="Century Gothic Paneuropean Bold Italics"/>
                <a:sym typeface="Century Gothic Paneuropean Bold Italics"/>
              </a:rPr>
              <a:t>Dr.</a:t>
            </a:r>
            <a:r>
              <a:rPr lang="en-US" sz="2700" dirty="0">
                <a:solidFill>
                  <a:srgbClr val="000000"/>
                </a:solidFill>
                <a:latin typeface="Century Gothic Paneuropean"/>
                <a:ea typeface="Century Gothic Paneuropean"/>
                <a:cs typeface="Century Gothic Paneuropean"/>
                <a:sym typeface="Century Gothic Paneuropean"/>
              </a:rPr>
              <a:t> Mohamed Rehan</a:t>
            </a:r>
          </a:p>
        </p:txBody>
      </p:sp>
      <p:sp>
        <p:nvSpPr>
          <p:cNvPr id="2" name="Freeform: Shape 1">
            <a:hlinkClick r:id="rId2" action="ppaction://hlinksldjump"/>
            <a:extLst>
              <a:ext uri="{FF2B5EF4-FFF2-40B4-BE49-F238E27FC236}">
                <a16:creationId xmlns:a16="http://schemas.microsoft.com/office/drawing/2014/main" id="{D95AE5B1-CED1-3E47-27D3-9483825BC2E8}"/>
              </a:ext>
            </a:extLst>
          </p:cNvPr>
          <p:cNvSpPr>
            <a:spLocks noChangeAspect="1"/>
          </p:cNvSpPr>
          <p:nvPr/>
        </p:nvSpPr>
        <p:spPr>
          <a:xfrm>
            <a:off x="-139379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2" action="ppaction://hlinksldjump"/>
            <a:extLst>
              <a:ext uri="{FF2B5EF4-FFF2-40B4-BE49-F238E27FC236}">
                <a16:creationId xmlns:a16="http://schemas.microsoft.com/office/drawing/2014/main" id="{DA310359-D53B-4A85-F5DF-3A2C9CC7CEC7}"/>
              </a:ext>
            </a:extLst>
          </p:cNvPr>
          <p:cNvSpPr txBox="1"/>
          <p:nvPr/>
        </p:nvSpPr>
        <p:spPr>
          <a:xfrm>
            <a:off x="-3251537"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3" action="ppaction://hlinksldjump"/>
            <a:extLst>
              <a:ext uri="{FF2B5EF4-FFF2-40B4-BE49-F238E27FC236}">
                <a16:creationId xmlns:a16="http://schemas.microsoft.com/office/drawing/2014/main" id="{F288864A-BBCB-587D-AF85-C36575F39FFC}"/>
              </a:ext>
            </a:extLst>
          </p:cNvPr>
          <p:cNvSpPr>
            <a:spLocks noChangeAspect="1"/>
          </p:cNvSpPr>
          <p:nvPr/>
        </p:nvSpPr>
        <p:spPr>
          <a:xfrm>
            <a:off x="-2069746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3" action="ppaction://hlinksldjump"/>
            <a:extLst>
              <a:ext uri="{FF2B5EF4-FFF2-40B4-BE49-F238E27FC236}">
                <a16:creationId xmlns:a16="http://schemas.microsoft.com/office/drawing/2014/main" id="{A47DAE8A-1BDB-6362-029A-FD0F3B31B457}"/>
              </a:ext>
            </a:extLst>
          </p:cNvPr>
          <p:cNvSpPr txBox="1"/>
          <p:nvPr/>
        </p:nvSpPr>
        <p:spPr>
          <a:xfrm>
            <a:off x="-10327468"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6" name="Freeform: Shape 15">
            <a:hlinkClick r:id="rId4" action="ppaction://hlinksldjump"/>
            <a:extLst>
              <a:ext uri="{FF2B5EF4-FFF2-40B4-BE49-F238E27FC236}">
                <a16:creationId xmlns:a16="http://schemas.microsoft.com/office/drawing/2014/main" id="{85B2D0AD-8FA7-04DD-FFC2-291613498C16}"/>
              </a:ext>
            </a:extLst>
          </p:cNvPr>
          <p:cNvSpPr>
            <a:spLocks noChangeAspect="1"/>
          </p:cNvSpPr>
          <p:nvPr/>
        </p:nvSpPr>
        <p:spPr>
          <a:xfrm>
            <a:off x="-2638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4" action="ppaction://hlinksldjump"/>
            <a:extLst>
              <a:ext uri="{FF2B5EF4-FFF2-40B4-BE49-F238E27FC236}">
                <a16:creationId xmlns:a16="http://schemas.microsoft.com/office/drawing/2014/main" id="{456067F1-9053-72A1-AB64-AD8187AD1014}"/>
              </a:ext>
            </a:extLst>
          </p:cNvPr>
          <p:cNvSpPr txBox="1"/>
          <p:nvPr/>
        </p:nvSpPr>
        <p:spPr>
          <a:xfrm>
            <a:off x="-15982540"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8" name="Freeform: Shape 17">
            <a:hlinkClick r:id="rId5" action="ppaction://hlinksldjump"/>
            <a:extLst>
              <a:ext uri="{FF2B5EF4-FFF2-40B4-BE49-F238E27FC236}">
                <a16:creationId xmlns:a16="http://schemas.microsoft.com/office/drawing/2014/main" id="{83CB393F-741E-84EF-FEF4-717D8E5FF1DB}"/>
              </a:ext>
            </a:extLst>
          </p:cNvPr>
          <p:cNvSpPr>
            <a:spLocks noChangeAspect="1"/>
          </p:cNvSpPr>
          <p:nvPr/>
        </p:nvSpPr>
        <p:spPr>
          <a:xfrm>
            <a:off x="-3138383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5" action="ppaction://hlinksldjump"/>
            <a:extLst>
              <a:ext uri="{FF2B5EF4-FFF2-40B4-BE49-F238E27FC236}">
                <a16:creationId xmlns:a16="http://schemas.microsoft.com/office/drawing/2014/main" id="{3B0FCF19-DA8E-5F1E-99AE-CC5DA1EECA58}"/>
              </a:ext>
            </a:extLst>
          </p:cNvPr>
          <p:cNvSpPr txBox="1"/>
          <p:nvPr/>
        </p:nvSpPr>
        <p:spPr>
          <a:xfrm>
            <a:off x="-2081439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20" name="Freeform: Shape 19">
            <a:hlinkClick r:id="rId6" action="ppaction://hlinksldjump"/>
            <a:extLst>
              <a:ext uri="{FF2B5EF4-FFF2-40B4-BE49-F238E27FC236}">
                <a16:creationId xmlns:a16="http://schemas.microsoft.com/office/drawing/2014/main" id="{D0EEDE36-3634-144D-08BF-5FFC5FC11311}"/>
              </a:ext>
            </a:extLst>
          </p:cNvPr>
          <p:cNvSpPr/>
          <p:nvPr/>
        </p:nvSpPr>
        <p:spPr>
          <a:xfrm>
            <a:off x="-3556002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hlinkClick r:id="rId6" action="ppaction://hlinksldjump"/>
            <a:extLst>
              <a:ext uri="{FF2B5EF4-FFF2-40B4-BE49-F238E27FC236}">
                <a16:creationId xmlns:a16="http://schemas.microsoft.com/office/drawing/2014/main" id="{4495E3B0-BC8E-E74B-5654-AC0EDBB9B96E}"/>
              </a:ext>
            </a:extLst>
          </p:cNvPr>
          <p:cNvSpPr txBox="1"/>
          <p:nvPr/>
        </p:nvSpPr>
        <p:spPr>
          <a:xfrm>
            <a:off x="-25068684"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22" name="Freeform: Shape 21">
            <a:hlinkClick r:id="rId7" action="ppaction://hlinksldjump"/>
            <a:extLst>
              <a:ext uri="{FF2B5EF4-FFF2-40B4-BE49-F238E27FC236}">
                <a16:creationId xmlns:a16="http://schemas.microsoft.com/office/drawing/2014/main" id="{FF6A7093-921C-E04D-E2C7-06F5937E323C}"/>
              </a:ext>
            </a:extLst>
          </p:cNvPr>
          <p:cNvSpPr>
            <a:spLocks noChangeAspect="1"/>
          </p:cNvSpPr>
          <p:nvPr/>
        </p:nvSpPr>
        <p:spPr>
          <a:xfrm>
            <a:off x="-394044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3" name="TextBox 22">
            <a:hlinkClick r:id="rId7" action="ppaction://hlinksldjump"/>
            <a:extLst>
              <a:ext uri="{FF2B5EF4-FFF2-40B4-BE49-F238E27FC236}">
                <a16:creationId xmlns:a16="http://schemas.microsoft.com/office/drawing/2014/main" id="{159EC4F4-0A3D-AE29-B68E-0C04B2CA606A}"/>
              </a:ext>
            </a:extLst>
          </p:cNvPr>
          <p:cNvSpPr txBox="1"/>
          <p:nvPr/>
        </p:nvSpPr>
        <p:spPr>
          <a:xfrm>
            <a:off x="-29119985"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24" name="Freeform: Shape 23">
            <a:hlinkClick r:id="rId8" action="ppaction://hlinksldjump"/>
            <a:extLst>
              <a:ext uri="{FF2B5EF4-FFF2-40B4-BE49-F238E27FC236}">
                <a16:creationId xmlns:a16="http://schemas.microsoft.com/office/drawing/2014/main" id="{58F3758F-8672-3AE4-8231-7379D63C073C}"/>
              </a:ext>
            </a:extLst>
          </p:cNvPr>
          <p:cNvSpPr>
            <a:spLocks noChangeAspect="1"/>
          </p:cNvSpPr>
          <p:nvPr/>
        </p:nvSpPr>
        <p:spPr>
          <a:xfrm>
            <a:off x="-425029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5" name="TextBox 24">
            <a:hlinkClick r:id="rId8" action="ppaction://hlinksldjump"/>
            <a:extLst>
              <a:ext uri="{FF2B5EF4-FFF2-40B4-BE49-F238E27FC236}">
                <a16:creationId xmlns:a16="http://schemas.microsoft.com/office/drawing/2014/main" id="{794007D2-3C05-F105-8FAB-06BB85120402}"/>
              </a:ext>
            </a:extLst>
          </p:cNvPr>
          <p:cNvSpPr txBox="1"/>
          <p:nvPr/>
        </p:nvSpPr>
        <p:spPr>
          <a:xfrm>
            <a:off x="-3212566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6" name="Freeform: Shape 25">
            <a:extLst>
              <a:ext uri="{FF2B5EF4-FFF2-40B4-BE49-F238E27FC236}">
                <a16:creationId xmlns:a16="http://schemas.microsoft.com/office/drawing/2014/main" id="{AC76CBF2-8F71-98FD-F4BD-90F9EA0295DD}"/>
              </a:ext>
            </a:extLst>
          </p:cNvPr>
          <p:cNvSpPr/>
          <p:nvPr/>
        </p:nvSpPr>
        <p:spPr>
          <a:xfrm>
            <a:off x="-45403077"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7" name="TextBox 26">
            <a:extLst>
              <a:ext uri="{FF2B5EF4-FFF2-40B4-BE49-F238E27FC236}">
                <a16:creationId xmlns:a16="http://schemas.microsoft.com/office/drawing/2014/main" id="{E24D973F-FAAE-2D75-7C61-BD69AAB78A6F}"/>
              </a:ext>
            </a:extLst>
          </p:cNvPr>
          <p:cNvSpPr txBox="1"/>
          <p:nvPr/>
        </p:nvSpPr>
        <p:spPr>
          <a:xfrm>
            <a:off x="-34848995"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A8149-8689-7358-238C-11D03D681AFE}"/>
            </a:ext>
          </a:extLst>
        </p:cNvPr>
        <p:cNvGrpSpPr/>
        <p:nvPr/>
      </p:nvGrpSpPr>
      <p:grpSpPr>
        <a:xfrm>
          <a:off x="0" y="0"/>
          <a:ext cx="0" cy="0"/>
          <a:chOff x="0" y="0"/>
          <a:chExt cx="0" cy="0"/>
        </a:xfrm>
      </p:grpSpPr>
      <p:sp>
        <p:nvSpPr>
          <p:cNvPr id="15" name="TextBox 47">
            <a:extLst>
              <a:ext uri="{FF2B5EF4-FFF2-40B4-BE49-F238E27FC236}">
                <a16:creationId xmlns:a16="http://schemas.microsoft.com/office/drawing/2014/main" id="{4272AC0A-7C37-FDC7-C50E-74BEA6E120FC}"/>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Ros</a:t>
            </a:r>
          </a:p>
        </p:txBody>
      </p:sp>
      <p:sp>
        <p:nvSpPr>
          <p:cNvPr id="20" name="Freeform 29">
            <a:hlinkClick r:id="rId2" action="ppaction://hlinksldjump"/>
            <a:extLst>
              <a:ext uri="{FF2B5EF4-FFF2-40B4-BE49-F238E27FC236}">
                <a16:creationId xmlns:a16="http://schemas.microsoft.com/office/drawing/2014/main" id="{B6376C9B-8951-AE80-073F-148E91A311D8}"/>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Freeform: Shape 1">
            <a:hlinkClick r:id="rId5" action="ppaction://hlinksldjump"/>
            <a:extLst>
              <a:ext uri="{FF2B5EF4-FFF2-40B4-BE49-F238E27FC236}">
                <a16:creationId xmlns:a16="http://schemas.microsoft.com/office/drawing/2014/main" id="{E1ADF7FC-F74D-86B3-9EFA-AFC31E5E2C56}"/>
              </a:ext>
            </a:extLst>
          </p:cNvPr>
          <p:cNvSpPr>
            <a:spLocks noChangeAspect="1"/>
          </p:cNvSpPr>
          <p:nvPr/>
        </p:nvSpPr>
        <p:spPr>
          <a:xfrm>
            <a:off x="2630297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5" action="ppaction://hlinksldjump"/>
            <a:extLst>
              <a:ext uri="{FF2B5EF4-FFF2-40B4-BE49-F238E27FC236}">
                <a16:creationId xmlns:a16="http://schemas.microsoft.com/office/drawing/2014/main" id="{80992A24-9505-4125-896F-FE1E7265AD1E}"/>
              </a:ext>
            </a:extLst>
          </p:cNvPr>
          <p:cNvSpPr txBox="1"/>
          <p:nvPr/>
        </p:nvSpPr>
        <p:spPr>
          <a:xfrm>
            <a:off x="36989347"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6" action="ppaction://hlinksldjump"/>
            <a:extLst>
              <a:ext uri="{FF2B5EF4-FFF2-40B4-BE49-F238E27FC236}">
                <a16:creationId xmlns:a16="http://schemas.microsoft.com/office/drawing/2014/main" id="{23381753-02EC-A223-A8C5-52C3646CD36F}"/>
              </a:ext>
            </a:extLst>
          </p:cNvPr>
          <p:cNvSpPr>
            <a:spLocks noChangeAspect="1"/>
          </p:cNvSpPr>
          <p:nvPr/>
        </p:nvSpPr>
        <p:spPr>
          <a:xfrm>
            <a:off x="240321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6" action="ppaction://hlinksldjump"/>
            <a:extLst>
              <a:ext uri="{FF2B5EF4-FFF2-40B4-BE49-F238E27FC236}">
                <a16:creationId xmlns:a16="http://schemas.microsoft.com/office/drawing/2014/main" id="{396E68B3-DB28-743D-CB6B-B797568F9918}"/>
              </a:ext>
            </a:extLst>
          </p:cNvPr>
          <p:cNvSpPr txBox="1"/>
          <p:nvPr/>
        </p:nvSpPr>
        <p:spPr>
          <a:xfrm>
            <a:off x="34402152"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3" name="Freeform: Shape 12">
            <a:hlinkClick r:id="rId7" action="ppaction://hlinksldjump"/>
            <a:extLst>
              <a:ext uri="{FF2B5EF4-FFF2-40B4-BE49-F238E27FC236}">
                <a16:creationId xmlns:a16="http://schemas.microsoft.com/office/drawing/2014/main" id="{3300D170-0C23-0774-0A21-DB142574EAC7}"/>
              </a:ext>
            </a:extLst>
          </p:cNvPr>
          <p:cNvSpPr>
            <a:spLocks noChangeAspect="1"/>
          </p:cNvSpPr>
          <p:nvPr/>
        </p:nvSpPr>
        <p:spPr>
          <a:xfrm>
            <a:off x="2176134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7" action="ppaction://hlinksldjump"/>
            <a:extLst>
              <a:ext uri="{FF2B5EF4-FFF2-40B4-BE49-F238E27FC236}">
                <a16:creationId xmlns:a16="http://schemas.microsoft.com/office/drawing/2014/main" id="{8E57D9E4-CF8B-A25C-EF4C-4326AE578C78}"/>
              </a:ext>
            </a:extLst>
          </p:cNvPr>
          <p:cNvSpPr txBox="1"/>
          <p:nvPr/>
        </p:nvSpPr>
        <p:spPr>
          <a:xfrm>
            <a:off x="32161045"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6" name="Freeform: Shape 15">
            <a:hlinkClick r:id="rId8" action="ppaction://hlinksldjump"/>
            <a:extLst>
              <a:ext uri="{FF2B5EF4-FFF2-40B4-BE49-F238E27FC236}">
                <a16:creationId xmlns:a16="http://schemas.microsoft.com/office/drawing/2014/main" id="{59FEF3D9-8E3B-31FA-7851-F43BB54B3ADD}"/>
              </a:ext>
            </a:extLst>
          </p:cNvPr>
          <p:cNvSpPr>
            <a:spLocks noChangeAspect="1"/>
          </p:cNvSpPr>
          <p:nvPr/>
        </p:nvSpPr>
        <p:spPr>
          <a:xfrm>
            <a:off x="1949053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8" action="ppaction://hlinksldjump"/>
            <a:extLst>
              <a:ext uri="{FF2B5EF4-FFF2-40B4-BE49-F238E27FC236}">
                <a16:creationId xmlns:a16="http://schemas.microsoft.com/office/drawing/2014/main" id="{3FA6FF00-B844-B1A5-5054-8F66BE7DECA0}"/>
              </a:ext>
            </a:extLst>
          </p:cNvPr>
          <p:cNvSpPr txBox="1"/>
          <p:nvPr/>
        </p:nvSpPr>
        <p:spPr>
          <a:xfrm>
            <a:off x="30059968"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8" name="Freeform: Shape 17">
            <a:hlinkClick r:id="rId9" action="ppaction://hlinksldjump"/>
            <a:extLst>
              <a:ext uri="{FF2B5EF4-FFF2-40B4-BE49-F238E27FC236}">
                <a16:creationId xmlns:a16="http://schemas.microsoft.com/office/drawing/2014/main" id="{B2823BA7-DAD3-6AE1-67CA-8536E37C8CED}"/>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hlinkClick r:id="rId9" action="ppaction://hlinksldjump"/>
            <a:extLst>
              <a:ext uri="{FF2B5EF4-FFF2-40B4-BE49-F238E27FC236}">
                <a16:creationId xmlns:a16="http://schemas.microsoft.com/office/drawing/2014/main" id="{8122E33D-608A-1BD6-FD29-67D5F9B09F35}"/>
              </a:ext>
            </a:extLst>
          </p:cNvPr>
          <p:cNvSpPr txBox="1"/>
          <p:nvPr/>
        </p:nvSpPr>
        <p:spPr>
          <a:xfrm>
            <a:off x="24619099" y="1634847"/>
            <a:ext cx="13443300"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3</a:t>
            </a:r>
          </a:p>
          <a:p>
            <a:pPr algn="ctr"/>
            <a:r>
              <a:rPr lang="en-US" sz="15000" i="1" dirty="0">
                <a:solidFill>
                  <a:schemeClr val="bg1"/>
                </a:solidFill>
                <a:latin typeface="Montserrat Black" panose="00000A00000000000000" pitchFamily="2" charset="0"/>
              </a:rPr>
              <a:t>Ros &amp;</a:t>
            </a:r>
          </a:p>
          <a:p>
            <a:pPr algn="ctr"/>
            <a:r>
              <a:rPr lang="en-US" sz="15000" i="1" dirty="0">
                <a:solidFill>
                  <a:schemeClr val="bg1"/>
                </a:solidFill>
                <a:latin typeface="Montserrat Black" panose="00000A00000000000000" pitchFamily="2" charset="0"/>
              </a:rPr>
              <a:t>Kinematics</a:t>
            </a:r>
          </a:p>
        </p:txBody>
      </p:sp>
      <p:sp>
        <p:nvSpPr>
          <p:cNvPr id="38" name="Freeform: Shape 37">
            <a:hlinkClick r:id="rId10" action="ppaction://hlinksldjump"/>
            <a:extLst>
              <a:ext uri="{FF2B5EF4-FFF2-40B4-BE49-F238E27FC236}">
                <a16:creationId xmlns:a16="http://schemas.microsoft.com/office/drawing/2014/main" id="{6E86AE9C-15E9-AC63-C8D4-D1A3967FB672}"/>
              </a:ext>
            </a:extLst>
          </p:cNvPr>
          <p:cNvSpPr>
            <a:spLocks noChangeAspect="1"/>
          </p:cNvSpPr>
          <p:nvPr/>
        </p:nvSpPr>
        <p:spPr>
          <a:xfrm>
            <a:off x="-1389877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9" name="TextBox 38">
            <a:hlinkClick r:id="rId10" action="ppaction://hlinksldjump"/>
            <a:extLst>
              <a:ext uri="{FF2B5EF4-FFF2-40B4-BE49-F238E27FC236}">
                <a16:creationId xmlns:a16="http://schemas.microsoft.com/office/drawing/2014/main" id="{A302023B-C9A7-D1E1-C98F-1C46AD8132A2}"/>
              </a:ext>
            </a:extLst>
          </p:cNvPr>
          <p:cNvSpPr txBox="1"/>
          <p:nvPr/>
        </p:nvSpPr>
        <p:spPr>
          <a:xfrm>
            <a:off x="-3614302"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40" name="Freeform: Shape 39">
            <a:hlinkClick r:id="rId11" action="ppaction://hlinksldjump"/>
            <a:extLst>
              <a:ext uri="{FF2B5EF4-FFF2-40B4-BE49-F238E27FC236}">
                <a16:creationId xmlns:a16="http://schemas.microsoft.com/office/drawing/2014/main" id="{AA1A4D21-7A1F-AF17-8248-9C2D5A6B8B5B}"/>
              </a:ext>
            </a:extLst>
          </p:cNvPr>
          <p:cNvSpPr>
            <a:spLocks noChangeAspect="1"/>
          </p:cNvSpPr>
          <p:nvPr/>
        </p:nvSpPr>
        <p:spPr>
          <a:xfrm>
            <a:off x="-1616958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11" action="ppaction://hlinksldjump"/>
            <a:extLst>
              <a:ext uri="{FF2B5EF4-FFF2-40B4-BE49-F238E27FC236}">
                <a16:creationId xmlns:a16="http://schemas.microsoft.com/office/drawing/2014/main" id="{D8572416-1C80-3F10-7536-F790EC87877B}"/>
              </a:ext>
            </a:extLst>
          </p:cNvPr>
          <p:cNvSpPr txBox="1"/>
          <p:nvPr/>
        </p:nvSpPr>
        <p:spPr>
          <a:xfrm>
            <a:off x="-579233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42" name="Freeform: Shape 41">
            <a:extLst>
              <a:ext uri="{FF2B5EF4-FFF2-40B4-BE49-F238E27FC236}">
                <a16:creationId xmlns:a16="http://schemas.microsoft.com/office/drawing/2014/main" id="{BEA9F382-22C7-6838-F5A0-1AA2D2C9AE2F}"/>
              </a:ext>
            </a:extLst>
          </p:cNvPr>
          <p:cNvSpPr/>
          <p:nvPr/>
        </p:nvSpPr>
        <p:spPr>
          <a:xfrm>
            <a:off x="-1844040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extLst>
              <a:ext uri="{FF2B5EF4-FFF2-40B4-BE49-F238E27FC236}">
                <a16:creationId xmlns:a16="http://schemas.microsoft.com/office/drawing/2014/main" id="{5200D1E2-0D7C-CD0E-8E8F-D4C283E86AA8}"/>
              </a:ext>
            </a:extLst>
          </p:cNvPr>
          <p:cNvSpPr txBox="1"/>
          <p:nvPr/>
        </p:nvSpPr>
        <p:spPr>
          <a:xfrm>
            <a:off x="-788631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pic>
        <p:nvPicPr>
          <p:cNvPr id="22" name="Picture 21">
            <a:extLst>
              <a:ext uri="{FF2B5EF4-FFF2-40B4-BE49-F238E27FC236}">
                <a16:creationId xmlns:a16="http://schemas.microsoft.com/office/drawing/2014/main" id="{2E5D9BD0-D2A4-FE4D-9336-93EABABF22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21333" y="2612519"/>
            <a:ext cx="14845334" cy="6988681"/>
          </a:xfrm>
          <a:prstGeom prst="rect">
            <a:avLst/>
          </a:prstGeom>
        </p:spPr>
      </p:pic>
    </p:spTree>
    <p:extLst>
      <p:ext uri="{BB962C8B-B14F-4D97-AF65-F5344CB8AC3E}">
        <p14:creationId xmlns:p14="http://schemas.microsoft.com/office/powerpoint/2010/main" val="391394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9A45C-2D29-E7CA-11DB-081F79BAA718}"/>
            </a:ext>
          </a:extLst>
        </p:cNvPr>
        <p:cNvGrpSpPr/>
        <p:nvPr/>
      </p:nvGrpSpPr>
      <p:grpSpPr>
        <a:xfrm>
          <a:off x="0" y="0"/>
          <a:ext cx="0" cy="0"/>
          <a:chOff x="0" y="0"/>
          <a:chExt cx="0" cy="0"/>
        </a:xfrm>
      </p:grpSpPr>
      <p:sp>
        <p:nvSpPr>
          <p:cNvPr id="6" name="Freeform 7">
            <a:extLst>
              <a:ext uri="{FF2B5EF4-FFF2-40B4-BE49-F238E27FC236}">
                <a16:creationId xmlns:a16="http://schemas.microsoft.com/office/drawing/2014/main" id="{F729945E-EB98-4229-E930-AFFBFF44F8A6}"/>
              </a:ext>
            </a:extLst>
          </p:cNvPr>
          <p:cNvSpPr/>
          <p:nvPr/>
        </p:nvSpPr>
        <p:spPr>
          <a:xfrm>
            <a:off x="11077215" y="4231617"/>
            <a:ext cx="4979367" cy="3750485"/>
          </a:xfrm>
          <a:custGeom>
            <a:avLst/>
            <a:gdLst/>
            <a:ahLst/>
            <a:cxnLst/>
            <a:rect l="l" t="t" r="r" b="b"/>
            <a:pathLst>
              <a:path w="6260645" h="4715550">
                <a:moveTo>
                  <a:pt x="0" y="0"/>
                </a:moveTo>
                <a:lnTo>
                  <a:pt x="6260645" y="0"/>
                </a:lnTo>
                <a:lnTo>
                  <a:pt x="6260645" y="4715550"/>
                </a:lnTo>
                <a:lnTo>
                  <a:pt x="0" y="4715550"/>
                </a:lnTo>
                <a:lnTo>
                  <a:pt x="0" y="0"/>
                </a:lnTo>
                <a:close/>
              </a:path>
            </a:pathLst>
          </a:custGeom>
          <a:blipFill>
            <a:blip r:embed="rId2"/>
            <a:stretch>
              <a:fillRect/>
            </a:stretch>
          </a:blipFill>
        </p:spPr>
        <p:txBody>
          <a:bodyPr lIns="91440" tIns="45720" rIns="91440" bIns="45720"/>
          <a:lstStyle/>
          <a:p>
            <a:endParaRPr lang="en-US" dirty="0"/>
          </a:p>
        </p:txBody>
      </p:sp>
      <p:sp>
        <p:nvSpPr>
          <p:cNvPr id="7" name="TextBox 7">
            <a:extLst>
              <a:ext uri="{FF2B5EF4-FFF2-40B4-BE49-F238E27FC236}">
                <a16:creationId xmlns:a16="http://schemas.microsoft.com/office/drawing/2014/main" id="{21DABB59-CC85-9D7C-CD4C-713CDCF9C3FF}"/>
              </a:ext>
            </a:extLst>
          </p:cNvPr>
          <p:cNvSpPr txBox="1"/>
          <p:nvPr/>
        </p:nvSpPr>
        <p:spPr>
          <a:xfrm>
            <a:off x="2086758" y="2631800"/>
            <a:ext cx="6264473" cy="1287981"/>
          </a:xfrm>
          <a:prstGeom prst="rect">
            <a:avLst/>
          </a:prstGeom>
        </p:spPr>
        <p:txBody>
          <a:bodyPr wrap="square" lIns="91440" tIns="45720" rIns="91440" bIns="45720" rtlCol="0" anchor="t">
            <a:spAutoFit/>
          </a:bodyPr>
          <a:lstStyle/>
          <a:p>
            <a:pPr algn="ctr">
              <a:lnSpc>
                <a:spcPts val="3220"/>
              </a:lnSpc>
            </a:pPr>
            <a:r>
              <a:rPr lang="en-US" sz="2300" b="1" dirty="0">
                <a:solidFill>
                  <a:srgbClr val="000000"/>
                </a:solidFill>
                <a:latin typeface="Arial Bold"/>
                <a:ea typeface="Arial Bold"/>
                <a:cs typeface="Arial Bold"/>
                <a:sym typeface="Arial Bold"/>
              </a:rPr>
              <a:t>As ROS is sending command velocity data in</a:t>
            </a:r>
          </a:p>
          <a:p>
            <a:pPr algn="ctr">
              <a:lnSpc>
                <a:spcPts val="3220"/>
              </a:lnSpc>
            </a:pPr>
            <a:r>
              <a:rPr lang="en-US" sz="2300" b="1" dirty="0">
                <a:solidFill>
                  <a:srgbClr val="000000"/>
                </a:solidFill>
                <a:latin typeface="Arial Bold"/>
                <a:ea typeface="Arial Bold"/>
                <a:cs typeface="Arial Bold"/>
                <a:sym typeface="Arial Bold"/>
              </a:rPr>
              <a:t> (V , W)[unicycle model]</a:t>
            </a:r>
          </a:p>
        </p:txBody>
      </p:sp>
      <p:sp>
        <p:nvSpPr>
          <p:cNvPr id="8" name="TextBox 8">
            <a:extLst>
              <a:ext uri="{FF2B5EF4-FFF2-40B4-BE49-F238E27FC236}">
                <a16:creationId xmlns:a16="http://schemas.microsoft.com/office/drawing/2014/main" id="{B3912DB4-9F4A-A52E-1E3C-D8CBA276F1B9}"/>
              </a:ext>
            </a:extLst>
          </p:cNvPr>
          <p:cNvSpPr txBox="1"/>
          <p:nvPr/>
        </p:nvSpPr>
        <p:spPr>
          <a:xfrm>
            <a:off x="10134699" y="2631800"/>
            <a:ext cx="6864400" cy="1698350"/>
          </a:xfrm>
          <a:prstGeom prst="rect">
            <a:avLst/>
          </a:prstGeom>
        </p:spPr>
        <p:txBody>
          <a:bodyPr wrap="square" lIns="91440" tIns="45720" rIns="91440" bIns="45720" rtlCol="0" anchor="t">
            <a:spAutoFit/>
          </a:bodyPr>
          <a:lstStyle/>
          <a:p>
            <a:pPr algn="ctr">
              <a:lnSpc>
                <a:spcPts val="3220"/>
              </a:lnSpc>
            </a:pPr>
            <a:r>
              <a:rPr lang="en-US" sz="2300" b="1" dirty="0">
                <a:solidFill>
                  <a:srgbClr val="000000"/>
                </a:solidFill>
                <a:latin typeface="Arial Bold"/>
                <a:ea typeface="Arial Bold"/>
                <a:cs typeface="Arial Bold"/>
                <a:sym typeface="Arial Bold"/>
              </a:rPr>
              <a:t>But in real robot we need speed command for left</a:t>
            </a:r>
          </a:p>
          <a:p>
            <a:pPr algn="ctr">
              <a:lnSpc>
                <a:spcPts val="3220"/>
              </a:lnSpc>
            </a:pPr>
            <a:r>
              <a:rPr lang="en-US" sz="2300" b="1" dirty="0">
                <a:solidFill>
                  <a:srgbClr val="000000"/>
                </a:solidFill>
                <a:latin typeface="Arial Bold"/>
                <a:ea typeface="Arial Bold"/>
                <a:cs typeface="Arial Bold"/>
                <a:sym typeface="Arial Bold"/>
              </a:rPr>
              <a:t> and right wheel</a:t>
            </a:r>
          </a:p>
          <a:p>
            <a:pPr algn="ctr">
              <a:lnSpc>
                <a:spcPts val="3220"/>
              </a:lnSpc>
            </a:pPr>
            <a:r>
              <a:rPr lang="en-US" sz="2300" b="1" dirty="0">
                <a:solidFill>
                  <a:srgbClr val="000000"/>
                </a:solidFill>
                <a:latin typeface="Arial Bold"/>
                <a:ea typeface="Arial Bold"/>
                <a:cs typeface="Arial Bold"/>
                <a:sym typeface="Arial Bold"/>
              </a:rPr>
              <a:t>(VL,VR)</a:t>
            </a:r>
          </a:p>
        </p:txBody>
      </p:sp>
      <p:sp>
        <p:nvSpPr>
          <p:cNvPr id="9" name="TextBox 9">
            <a:extLst>
              <a:ext uri="{FF2B5EF4-FFF2-40B4-BE49-F238E27FC236}">
                <a16:creationId xmlns:a16="http://schemas.microsoft.com/office/drawing/2014/main" id="{E50B1140-3113-B5A7-316B-0E071DAA2771}"/>
              </a:ext>
            </a:extLst>
          </p:cNvPr>
          <p:cNvSpPr txBox="1"/>
          <p:nvPr/>
        </p:nvSpPr>
        <p:spPr>
          <a:xfrm>
            <a:off x="6417469" y="8231350"/>
            <a:ext cx="5453062" cy="1287981"/>
          </a:xfrm>
          <a:prstGeom prst="rect">
            <a:avLst/>
          </a:prstGeom>
        </p:spPr>
        <p:txBody>
          <a:bodyPr wrap="square" lIns="91440" tIns="45720" rIns="91440" bIns="45720" rtlCol="0" anchor="t">
            <a:spAutoFit/>
          </a:bodyPr>
          <a:lstStyle/>
          <a:p>
            <a:pPr algn="ctr">
              <a:lnSpc>
                <a:spcPts val="3220"/>
              </a:lnSpc>
            </a:pPr>
            <a:r>
              <a:rPr lang="en-US" sz="2300" b="1" dirty="0">
                <a:solidFill>
                  <a:srgbClr val="000000"/>
                </a:solidFill>
                <a:latin typeface="Arial Bold"/>
                <a:ea typeface="Arial Bold"/>
                <a:cs typeface="Arial Bold"/>
                <a:sym typeface="Arial Bold"/>
              </a:rPr>
              <a:t>so we need some equations to convert </a:t>
            </a:r>
          </a:p>
          <a:p>
            <a:pPr algn="ctr">
              <a:lnSpc>
                <a:spcPts val="3220"/>
              </a:lnSpc>
            </a:pPr>
            <a:r>
              <a:rPr lang="en-US" sz="2300" b="1" dirty="0">
                <a:solidFill>
                  <a:srgbClr val="000000"/>
                </a:solidFill>
                <a:latin typeface="Arial Bold"/>
                <a:ea typeface="Arial Bold"/>
                <a:cs typeface="Arial Bold"/>
                <a:sym typeface="Arial Bold"/>
              </a:rPr>
              <a:t>(V, W) to (VL,VR)</a:t>
            </a:r>
          </a:p>
        </p:txBody>
      </p:sp>
      <p:grpSp>
        <p:nvGrpSpPr>
          <p:cNvPr id="19" name="Group 18">
            <a:extLst>
              <a:ext uri="{FF2B5EF4-FFF2-40B4-BE49-F238E27FC236}">
                <a16:creationId xmlns:a16="http://schemas.microsoft.com/office/drawing/2014/main" id="{38589C2E-D114-BDF5-AE2E-7CB17120E80A}"/>
              </a:ext>
            </a:extLst>
          </p:cNvPr>
          <p:cNvGrpSpPr/>
          <p:nvPr/>
        </p:nvGrpSpPr>
        <p:grpSpPr>
          <a:xfrm>
            <a:off x="4126364" y="4232877"/>
            <a:ext cx="2185259" cy="4446926"/>
            <a:chOff x="4194505" y="2170429"/>
            <a:chExt cx="2747564" cy="5591197"/>
          </a:xfrm>
        </p:grpSpPr>
        <p:sp>
          <p:nvSpPr>
            <p:cNvPr id="5" name="Freeform 5">
              <a:extLst>
                <a:ext uri="{FF2B5EF4-FFF2-40B4-BE49-F238E27FC236}">
                  <a16:creationId xmlns:a16="http://schemas.microsoft.com/office/drawing/2014/main" id="{DAB485D9-7244-BABA-71D3-F6EF1D7FAC35}"/>
                </a:ext>
              </a:extLst>
            </p:cNvPr>
            <p:cNvSpPr/>
            <p:nvPr/>
          </p:nvSpPr>
          <p:spPr>
            <a:xfrm>
              <a:off x="4194505" y="2170429"/>
              <a:ext cx="2747564" cy="5591197"/>
            </a:xfrm>
            <a:custGeom>
              <a:avLst/>
              <a:gdLst/>
              <a:ahLst/>
              <a:cxnLst/>
              <a:rect l="l" t="t" r="r" b="b"/>
              <a:pathLst>
                <a:path w="2747564" h="5591197">
                  <a:moveTo>
                    <a:pt x="0" y="0"/>
                  </a:moveTo>
                  <a:lnTo>
                    <a:pt x="2747564" y="0"/>
                  </a:lnTo>
                  <a:lnTo>
                    <a:pt x="2747564" y="5591197"/>
                  </a:lnTo>
                  <a:lnTo>
                    <a:pt x="0" y="5591197"/>
                  </a:lnTo>
                  <a:lnTo>
                    <a:pt x="0" y="0"/>
                  </a:lnTo>
                  <a:close/>
                </a:path>
              </a:pathLst>
            </a:custGeom>
            <a:blipFill>
              <a:blip r:embed="rId3"/>
              <a:stretch>
                <a:fillRect/>
              </a:stretch>
            </a:blipFill>
          </p:spPr>
          <p:txBody>
            <a:bodyPr lIns="91440" tIns="45720" rIns="91440" bIns="45720"/>
            <a:lstStyle/>
            <a:p>
              <a:endParaRPr lang="en-US"/>
            </a:p>
          </p:txBody>
        </p:sp>
        <p:sp>
          <p:nvSpPr>
            <p:cNvPr id="11" name="AutoShape 11">
              <a:extLst>
                <a:ext uri="{FF2B5EF4-FFF2-40B4-BE49-F238E27FC236}">
                  <a16:creationId xmlns:a16="http://schemas.microsoft.com/office/drawing/2014/main" id="{C452D76A-D6AE-A7D5-ACE1-149FCAB3B5AB}"/>
                </a:ext>
              </a:extLst>
            </p:cNvPr>
            <p:cNvSpPr/>
            <p:nvPr/>
          </p:nvSpPr>
          <p:spPr>
            <a:xfrm>
              <a:off x="5897880" y="2826871"/>
              <a:ext cx="519589" cy="0"/>
            </a:xfrm>
            <a:prstGeom prst="line">
              <a:avLst/>
            </a:prstGeom>
            <a:ln w="38100" cap="flat">
              <a:solidFill>
                <a:srgbClr val="FFB63A"/>
              </a:solidFill>
              <a:prstDash val="solid"/>
              <a:headEnd type="arrow" w="med" len="sm"/>
              <a:tailEnd type="none" w="sm" len="sm"/>
            </a:ln>
          </p:spPr>
          <p:txBody>
            <a:bodyPr lIns="91440" tIns="45720" rIns="91440" bIns="45720"/>
            <a:lstStyle/>
            <a:p>
              <a:endParaRPr lang="en-US"/>
            </a:p>
          </p:txBody>
        </p:sp>
        <p:sp>
          <p:nvSpPr>
            <p:cNvPr id="12" name="AutoShape 12">
              <a:extLst>
                <a:ext uri="{FF2B5EF4-FFF2-40B4-BE49-F238E27FC236}">
                  <a16:creationId xmlns:a16="http://schemas.microsoft.com/office/drawing/2014/main" id="{7997FB6F-0799-5A17-D09D-7ECA34F41AE5}"/>
                </a:ext>
              </a:extLst>
            </p:cNvPr>
            <p:cNvSpPr/>
            <p:nvPr/>
          </p:nvSpPr>
          <p:spPr>
            <a:xfrm>
              <a:off x="5897880" y="7523501"/>
              <a:ext cx="519589" cy="0"/>
            </a:xfrm>
            <a:prstGeom prst="line">
              <a:avLst/>
            </a:prstGeom>
            <a:ln w="38100" cap="flat">
              <a:solidFill>
                <a:srgbClr val="FFB63A"/>
              </a:solidFill>
              <a:prstDash val="solid"/>
              <a:headEnd type="arrow" w="med" len="sm"/>
              <a:tailEnd type="none" w="sm" len="sm"/>
            </a:ln>
          </p:spPr>
          <p:txBody>
            <a:bodyPr lIns="91440" tIns="45720" rIns="91440" bIns="45720"/>
            <a:lstStyle/>
            <a:p>
              <a:endParaRPr lang="en-US"/>
            </a:p>
          </p:txBody>
        </p:sp>
      </p:grpSp>
      <p:sp>
        <p:nvSpPr>
          <p:cNvPr id="15" name="TextBox 47">
            <a:extLst>
              <a:ext uri="{FF2B5EF4-FFF2-40B4-BE49-F238E27FC236}">
                <a16:creationId xmlns:a16="http://schemas.microsoft.com/office/drawing/2014/main" id="{7A805EBA-86B0-70B7-15EA-AE4EE3B310E6}"/>
              </a:ext>
            </a:extLst>
          </p:cNvPr>
          <p:cNvSpPr txBox="1"/>
          <p:nvPr/>
        </p:nvSpPr>
        <p:spPr>
          <a:xfrm>
            <a:off x="777240" y="731520"/>
            <a:ext cx="10500360" cy="1195199"/>
          </a:xfrm>
          <a:prstGeom prst="rect">
            <a:avLst/>
          </a:prstGeom>
        </p:spPr>
        <p:txBody>
          <a:bodyPr wrap="square" lIns="91440" tIns="45720" rIns="91440" bIns="45720" rtlCol="0" anchor="t">
            <a:spAutoFit/>
          </a:bodyPr>
          <a:lstStyle/>
          <a:p>
            <a:r>
              <a:rPr lang="en-US" sz="7200" b="1" dirty="0">
                <a:solidFill>
                  <a:srgbClr val="0094FF"/>
                </a:solidFill>
                <a:latin typeface="Montserrat Bold"/>
                <a:ea typeface="Montserrat Bold"/>
                <a:cs typeface="Montserrat Bold"/>
                <a:sym typeface="Montserrat Bold"/>
              </a:rPr>
              <a:t>Kinematics</a:t>
            </a:r>
          </a:p>
        </p:txBody>
      </p:sp>
      <p:sp>
        <p:nvSpPr>
          <p:cNvPr id="20" name="Freeform 29">
            <a:hlinkClick r:id="rId4" action="ppaction://hlinksldjump"/>
            <a:extLst>
              <a:ext uri="{FF2B5EF4-FFF2-40B4-BE49-F238E27FC236}">
                <a16:creationId xmlns:a16="http://schemas.microsoft.com/office/drawing/2014/main" id="{33D01078-B30A-EE16-3BBA-FF072DD549CF}"/>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2" name="Freeform: Shape 1">
            <a:hlinkClick r:id="rId7" action="ppaction://hlinksldjump"/>
            <a:extLst>
              <a:ext uri="{FF2B5EF4-FFF2-40B4-BE49-F238E27FC236}">
                <a16:creationId xmlns:a16="http://schemas.microsoft.com/office/drawing/2014/main" id="{34457BDA-AF98-97FB-1E61-09C03F30EFD7}"/>
              </a:ext>
            </a:extLst>
          </p:cNvPr>
          <p:cNvSpPr>
            <a:spLocks noChangeAspect="1"/>
          </p:cNvSpPr>
          <p:nvPr/>
        </p:nvSpPr>
        <p:spPr>
          <a:xfrm>
            <a:off x="2630297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7" action="ppaction://hlinksldjump"/>
            <a:extLst>
              <a:ext uri="{FF2B5EF4-FFF2-40B4-BE49-F238E27FC236}">
                <a16:creationId xmlns:a16="http://schemas.microsoft.com/office/drawing/2014/main" id="{74BD9323-F010-E22E-75DD-A98D8B011D11}"/>
              </a:ext>
            </a:extLst>
          </p:cNvPr>
          <p:cNvSpPr txBox="1"/>
          <p:nvPr/>
        </p:nvSpPr>
        <p:spPr>
          <a:xfrm>
            <a:off x="36989347"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8" action="ppaction://hlinksldjump"/>
            <a:extLst>
              <a:ext uri="{FF2B5EF4-FFF2-40B4-BE49-F238E27FC236}">
                <a16:creationId xmlns:a16="http://schemas.microsoft.com/office/drawing/2014/main" id="{948076EF-8BCE-0C8F-9676-93D8514F5ED7}"/>
              </a:ext>
            </a:extLst>
          </p:cNvPr>
          <p:cNvSpPr>
            <a:spLocks noChangeAspect="1"/>
          </p:cNvSpPr>
          <p:nvPr/>
        </p:nvSpPr>
        <p:spPr>
          <a:xfrm>
            <a:off x="240321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8" action="ppaction://hlinksldjump"/>
            <a:extLst>
              <a:ext uri="{FF2B5EF4-FFF2-40B4-BE49-F238E27FC236}">
                <a16:creationId xmlns:a16="http://schemas.microsoft.com/office/drawing/2014/main" id="{28A9277B-7B86-B3BD-7A4D-F851703FADF0}"/>
              </a:ext>
            </a:extLst>
          </p:cNvPr>
          <p:cNvSpPr txBox="1"/>
          <p:nvPr/>
        </p:nvSpPr>
        <p:spPr>
          <a:xfrm>
            <a:off x="34402152"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3" name="Freeform: Shape 12">
            <a:hlinkClick r:id="rId9" action="ppaction://hlinksldjump"/>
            <a:extLst>
              <a:ext uri="{FF2B5EF4-FFF2-40B4-BE49-F238E27FC236}">
                <a16:creationId xmlns:a16="http://schemas.microsoft.com/office/drawing/2014/main" id="{CC965D09-34E4-DB47-7E7E-C26616F59834}"/>
              </a:ext>
            </a:extLst>
          </p:cNvPr>
          <p:cNvSpPr>
            <a:spLocks noChangeAspect="1"/>
          </p:cNvSpPr>
          <p:nvPr/>
        </p:nvSpPr>
        <p:spPr>
          <a:xfrm>
            <a:off x="2176134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3BC6A284-D75B-A9EC-93DD-67CAA88CFBEC}"/>
              </a:ext>
            </a:extLst>
          </p:cNvPr>
          <p:cNvSpPr txBox="1"/>
          <p:nvPr/>
        </p:nvSpPr>
        <p:spPr>
          <a:xfrm>
            <a:off x="32161045"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6" name="Freeform: Shape 15">
            <a:hlinkClick r:id="rId10" action="ppaction://hlinksldjump"/>
            <a:extLst>
              <a:ext uri="{FF2B5EF4-FFF2-40B4-BE49-F238E27FC236}">
                <a16:creationId xmlns:a16="http://schemas.microsoft.com/office/drawing/2014/main" id="{B58577FC-70BA-05B6-938A-DF41196676F9}"/>
              </a:ext>
            </a:extLst>
          </p:cNvPr>
          <p:cNvSpPr>
            <a:spLocks noChangeAspect="1"/>
          </p:cNvSpPr>
          <p:nvPr/>
        </p:nvSpPr>
        <p:spPr>
          <a:xfrm>
            <a:off x="1949053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0" action="ppaction://hlinksldjump"/>
            <a:extLst>
              <a:ext uri="{FF2B5EF4-FFF2-40B4-BE49-F238E27FC236}">
                <a16:creationId xmlns:a16="http://schemas.microsoft.com/office/drawing/2014/main" id="{0D221716-D321-41DC-265B-0A74BDFFC66A}"/>
              </a:ext>
            </a:extLst>
          </p:cNvPr>
          <p:cNvSpPr txBox="1"/>
          <p:nvPr/>
        </p:nvSpPr>
        <p:spPr>
          <a:xfrm>
            <a:off x="30059968"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8" name="Freeform: Shape 17">
            <a:hlinkClick r:id="rId11" action="ppaction://hlinksldjump"/>
            <a:extLst>
              <a:ext uri="{FF2B5EF4-FFF2-40B4-BE49-F238E27FC236}">
                <a16:creationId xmlns:a16="http://schemas.microsoft.com/office/drawing/2014/main" id="{963A5D94-3240-EFA3-9FB7-0F1264E8ECAD}"/>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hlinkClick r:id="rId11" action="ppaction://hlinksldjump"/>
            <a:extLst>
              <a:ext uri="{FF2B5EF4-FFF2-40B4-BE49-F238E27FC236}">
                <a16:creationId xmlns:a16="http://schemas.microsoft.com/office/drawing/2014/main" id="{F0F62A6D-3AA3-5BEC-DA48-4FDA5E3FCA00}"/>
              </a:ext>
            </a:extLst>
          </p:cNvPr>
          <p:cNvSpPr txBox="1"/>
          <p:nvPr/>
        </p:nvSpPr>
        <p:spPr>
          <a:xfrm>
            <a:off x="24619099" y="1634847"/>
            <a:ext cx="13443300"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3</a:t>
            </a:r>
          </a:p>
          <a:p>
            <a:pPr algn="ctr"/>
            <a:r>
              <a:rPr lang="en-US" sz="15000" i="1" dirty="0">
                <a:solidFill>
                  <a:schemeClr val="bg1"/>
                </a:solidFill>
                <a:latin typeface="Montserrat Black" panose="00000A00000000000000" pitchFamily="2" charset="0"/>
              </a:rPr>
              <a:t>Ros &amp;</a:t>
            </a:r>
          </a:p>
          <a:p>
            <a:pPr algn="ctr"/>
            <a:r>
              <a:rPr lang="en-US" sz="15000" i="1" dirty="0">
                <a:solidFill>
                  <a:schemeClr val="bg1"/>
                </a:solidFill>
                <a:latin typeface="Montserrat Black" panose="00000A00000000000000" pitchFamily="2" charset="0"/>
              </a:rPr>
              <a:t>Kinematics</a:t>
            </a:r>
          </a:p>
        </p:txBody>
      </p:sp>
      <p:sp>
        <p:nvSpPr>
          <p:cNvPr id="38" name="Freeform: Shape 37">
            <a:hlinkClick r:id="rId12" action="ppaction://hlinksldjump"/>
            <a:extLst>
              <a:ext uri="{FF2B5EF4-FFF2-40B4-BE49-F238E27FC236}">
                <a16:creationId xmlns:a16="http://schemas.microsoft.com/office/drawing/2014/main" id="{6E98A43C-6DB6-6BD9-0419-BEDA1F242BC5}"/>
              </a:ext>
            </a:extLst>
          </p:cNvPr>
          <p:cNvSpPr>
            <a:spLocks noChangeAspect="1"/>
          </p:cNvSpPr>
          <p:nvPr/>
        </p:nvSpPr>
        <p:spPr>
          <a:xfrm>
            <a:off x="-1389877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9" name="TextBox 38">
            <a:hlinkClick r:id="rId12" action="ppaction://hlinksldjump"/>
            <a:extLst>
              <a:ext uri="{FF2B5EF4-FFF2-40B4-BE49-F238E27FC236}">
                <a16:creationId xmlns:a16="http://schemas.microsoft.com/office/drawing/2014/main" id="{B168CB75-4B1A-D511-4B98-6422E6D5304C}"/>
              </a:ext>
            </a:extLst>
          </p:cNvPr>
          <p:cNvSpPr txBox="1"/>
          <p:nvPr/>
        </p:nvSpPr>
        <p:spPr>
          <a:xfrm>
            <a:off x="-3614302"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40" name="Freeform: Shape 39">
            <a:hlinkClick r:id="rId13" action="ppaction://hlinksldjump"/>
            <a:extLst>
              <a:ext uri="{FF2B5EF4-FFF2-40B4-BE49-F238E27FC236}">
                <a16:creationId xmlns:a16="http://schemas.microsoft.com/office/drawing/2014/main" id="{E7414F92-10F6-4BBB-E702-E4C4259429C8}"/>
              </a:ext>
            </a:extLst>
          </p:cNvPr>
          <p:cNvSpPr>
            <a:spLocks noChangeAspect="1"/>
          </p:cNvSpPr>
          <p:nvPr/>
        </p:nvSpPr>
        <p:spPr>
          <a:xfrm>
            <a:off x="-1616958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13" action="ppaction://hlinksldjump"/>
            <a:extLst>
              <a:ext uri="{FF2B5EF4-FFF2-40B4-BE49-F238E27FC236}">
                <a16:creationId xmlns:a16="http://schemas.microsoft.com/office/drawing/2014/main" id="{75CFA134-2678-7408-7D19-E5D424F483E5}"/>
              </a:ext>
            </a:extLst>
          </p:cNvPr>
          <p:cNvSpPr txBox="1"/>
          <p:nvPr/>
        </p:nvSpPr>
        <p:spPr>
          <a:xfrm>
            <a:off x="-579233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42" name="Freeform: Shape 41">
            <a:extLst>
              <a:ext uri="{FF2B5EF4-FFF2-40B4-BE49-F238E27FC236}">
                <a16:creationId xmlns:a16="http://schemas.microsoft.com/office/drawing/2014/main" id="{B44CD3F0-0627-3464-DEAD-CC978DB8790D}"/>
              </a:ext>
            </a:extLst>
          </p:cNvPr>
          <p:cNvSpPr/>
          <p:nvPr/>
        </p:nvSpPr>
        <p:spPr>
          <a:xfrm>
            <a:off x="-1844040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extLst>
              <a:ext uri="{FF2B5EF4-FFF2-40B4-BE49-F238E27FC236}">
                <a16:creationId xmlns:a16="http://schemas.microsoft.com/office/drawing/2014/main" id="{F95D0812-7A99-B8DE-2B56-5AC589967352}"/>
              </a:ext>
            </a:extLst>
          </p:cNvPr>
          <p:cNvSpPr txBox="1"/>
          <p:nvPr/>
        </p:nvSpPr>
        <p:spPr>
          <a:xfrm>
            <a:off x="-788631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1071741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71643" y="2612519"/>
            <a:ext cx="10857885" cy="5551094"/>
          </a:xfrm>
          <a:custGeom>
            <a:avLst/>
            <a:gdLst/>
            <a:ahLst/>
            <a:cxnLst/>
            <a:rect l="l" t="t" r="r" b="b"/>
            <a:pathLst>
              <a:path w="14104031" h="7210686">
                <a:moveTo>
                  <a:pt x="0" y="0"/>
                </a:moveTo>
                <a:lnTo>
                  <a:pt x="14104031" y="0"/>
                </a:lnTo>
                <a:lnTo>
                  <a:pt x="14104031" y="7210686"/>
                </a:lnTo>
                <a:lnTo>
                  <a:pt x="0" y="7210686"/>
                </a:lnTo>
                <a:lnTo>
                  <a:pt x="0" y="0"/>
                </a:lnTo>
                <a:close/>
              </a:path>
            </a:pathLst>
          </a:custGeom>
          <a:blipFill>
            <a:blip r:embed="rId2"/>
            <a:stretch>
              <a:fillRect/>
            </a:stretch>
          </a:blipFill>
        </p:spPr>
        <p:txBody>
          <a:bodyPr lIns="91440" tIns="45720" rIns="91440" bIns="45720"/>
          <a:lstStyle/>
          <a:p>
            <a:endParaRPr lang="en-US"/>
          </a:p>
        </p:txBody>
      </p:sp>
      <p:sp>
        <p:nvSpPr>
          <p:cNvPr id="6" name="Freeform 7"/>
          <p:cNvSpPr/>
          <p:nvPr/>
        </p:nvSpPr>
        <p:spPr>
          <a:xfrm>
            <a:off x="12329529" y="5958495"/>
            <a:ext cx="5272671" cy="3643934"/>
          </a:xfrm>
          <a:custGeom>
            <a:avLst/>
            <a:gdLst/>
            <a:ahLst/>
            <a:cxnLst/>
            <a:rect l="l" t="t" r="r" b="b"/>
            <a:pathLst>
              <a:path w="5272671" h="3643934">
                <a:moveTo>
                  <a:pt x="0" y="0"/>
                </a:moveTo>
                <a:lnTo>
                  <a:pt x="5272671" y="0"/>
                </a:lnTo>
                <a:lnTo>
                  <a:pt x="5272671" y="3643934"/>
                </a:lnTo>
                <a:lnTo>
                  <a:pt x="0" y="3643934"/>
                </a:lnTo>
                <a:lnTo>
                  <a:pt x="0" y="0"/>
                </a:lnTo>
                <a:close/>
              </a:path>
            </a:pathLst>
          </a:custGeom>
          <a:blipFill>
            <a:blip r:embed="rId3"/>
            <a:stretch>
              <a:fillRect l="-4856" b="-37055"/>
            </a:stretch>
          </a:blipFill>
        </p:spPr>
        <p:txBody>
          <a:bodyPr lIns="91440" tIns="45720" rIns="91440" bIns="45720"/>
          <a:lstStyle/>
          <a:p>
            <a:endParaRPr lang="en-US"/>
          </a:p>
        </p:txBody>
      </p:sp>
      <p:sp>
        <p:nvSpPr>
          <p:cNvPr id="8" name="TextBox 47">
            <a:extLst>
              <a:ext uri="{FF2B5EF4-FFF2-40B4-BE49-F238E27FC236}">
                <a16:creationId xmlns:a16="http://schemas.microsoft.com/office/drawing/2014/main" id="{55DAF787-B4DA-D5A6-20D1-11C67BECA264}"/>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Kinematics</a:t>
            </a:r>
          </a:p>
        </p:txBody>
      </p:sp>
      <p:sp>
        <p:nvSpPr>
          <p:cNvPr id="12" name="Freeform 29">
            <a:hlinkClick r:id="rId4" action="ppaction://hlinksldjump"/>
            <a:extLst>
              <a:ext uri="{FF2B5EF4-FFF2-40B4-BE49-F238E27FC236}">
                <a16:creationId xmlns:a16="http://schemas.microsoft.com/office/drawing/2014/main" id="{4BF38450-CD10-8339-FA5A-8347C48070ED}"/>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2" name="Freeform: Shape 1">
            <a:hlinkClick r:id="rId7" action="ppaction://hlinksldjump"/>
            <a:extLst>
              <a:ext uri="{FF2B5EF4-FFF2-40B4-BE49-F238E27FC236}">
                <a16:creationId xmlns:a16="http://schemas.microsoft.com/office/drawing/2014/main" id="{1422B733-C57C-40A1-69AB-5187AB2557E8}"/>
              </a:ext>
            </a:extLst>
          </p:cNvPr>
          <p:cNvSpPr>
            <a:spLocks noChangeAspect="1"/>
          </p:cNvSpPr>
          <p:nvPr/>
        </p:nvSpPr>
        <p:spPr>
          <a:xfrm>
            <a:off x="2630297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7" action="ppaction://hlinksldjump"/>
            <a:extLst>
              <a:ext uri="{FF2B5EF4-FFF2-40B4-BE49-F238E27FC236}">
                <a16:creationId xmlns:a16="http://schemas.microsoft.com/office/drawing/2014/main" id="{280A2C6F-BCA9-45B9-A183-457F0473073A}"/>
              </a:ext>
            </a:extLst>
          </p:cNvPr>
          <p:cNvSpPr txBox="1"/>
          <p:nvPr/>
        </p:nvSpPr>
        <p:spPr>
          <a:xfrm>
            <a:off x="36989347"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8" action="ppaction://hlinksldjump"/>
            <a:extLst>
              <a:ext uri="{FF2B5EF4-FFF2-40B4-BE49-F238E27FC236}">
                <a16:creationId xmlns:a16="http://schemas.microsoft.com/office/drawing/2014/main" id="{813B1233-AD79-A13C-1834-73D177AF7134}"/>
              </a:ext>
            </a:extLst>
          </p:cNvPr>
          <p:cNvSpPr>
            <a:spLocks noChangeAspect="1"/>
          </p:cNvSpPr>
          <p:nvPr/>
        </p:nvSpPr>
        <p:spPr>
          <a:xfrm>
            <a:off x="240321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7" name="TextBox 6">
            <a:hlinkClick r:id="rId8" action="ppaction://hlinksldjump"/>
            <a:extLst>
              <a:ext uri="{FF2B5EF4-FFF2-40B4-BE49-F238E27FC236}">
                <a16:creationId xmlns:a16="http://schemas.microsoft.com/office/drawing/2014/main" id="{8B6F977F-BF73-E703-3134-DCD56F706B65}"/>
              </a:ext>
            </a:extLst>
          </p:cNvPr>
          <p:cNvSpPr txBox="1"/>
          <p:nvPr/>
        </p:nvSpPr>
        <p:spPr>
          <a:xfrm>
            <a:off x="34402152"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9" name="Freeform: Shape 8">
            <a:hlinkClick r:id="rId9" action="ppaction://hlinksldjump"/>
            <a:extLst>
              <a:ext uri="{FF2B5EF4-FFF2-40B4-BE49-F238E27FC236}">
                <a16:creationId xmlns:a16="http://schemas.microsoft.com/office/drawing/2014/main" id="{2076FDC8-867D-87C4-D822-9EFF1DDA98F0}"/>
              </a:ext>
            </a:extLst>
          </p:cNvPr>
          <p:cNvSpPr>
            <a:spLocks noChangeAspect="1"/>
          </p:cNvSpPr>
          <p:nvPr/>
        </p:nvSpPr>
        <p:spPr>
          <a:xfrm>
            <a:off x="2176134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9" action="ppaction://hlinksldjump"/>
            <a:extLst>
              <a:ext uri="{FF2B5EF4-FFF2-40B4-BE49-F238E27FC236}">
                <a16:creationId xmlns:a16="http://schemas.microsoft.com/office/drawing/2014/main" id="{5392CA98-10E2-26B4-0CC3-5170B25E5632}"/>
              </a:ext>
            </a:extLst>
          </p:cNvPr>
          <p:cNvSpPr txBox="1"/>
          <p:nvPr/>
        </p:nvSpPr>
        <p:spPr>
          <a:xfrm>
            <a:off x="32161045"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10" action="ppaction://hlinksldjump"/>
            <a:extLst>
              <a:ext uri="{FF2B5EF4-FFF2-40B4-BE49-F238E27FC236}">
                <a16:creationId xmlns:a16="http://schemas.microsoft.com/office/drawing/2014/main" id="{D8D5D546-BB1C-E390-B983-8856C9D04C8B}"/>
              </a:ext>
            </a:extLst>
          </p:cNvPr>
          <p:cNvSpPr>
            <a:spLocks noChangeAspect="1"/>
          </p:cNvSpPr>
          <p:nvPr/>
        </p:nvSpPr>
        <p:spPr>
          <a:xfrm>
            <a:off x="1949053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9" name="TextBox 28">
            <a:hlinkClick r:id="rId10" action="ppaction://hlinksldjump"/>
            <a:extLst>
              <a:ext uri="{FF2B5EF4-FFF2-40B4-BE49-F238E27FC236}">
                <a16:creationId xmlns:a16="http://schemas.microsoft.com/office/drawing/2014/main" id="{1B7D98C0-EC1B-47BA-E208-8F0BB3FB4D02}"/>
              </a:ext>
            </a:extLst>
          </p:cNvPr>
          <p:cNvSpPr txBox="1"/>
          <p:nvPr/>
        </p:nvSpPr>
        <p:spPr>
          <a:xfrm>
            <a:off x="30059968"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30" name="Freeform: Shape 29">
            <a:hlinkClick r:id="rId11" action="ppaction://hlinksldjump"/>
            <a:extLst>
              <a:ext uri="{FF2B5EF4-FFF2-40B4-BE49-F238E27FC236}">
                <a16:creationId xmlns:a16="http://schemas.microsoft.com/office/drawing/2014/main" id="{1016E46C-C912-D361-0E77-1A4AFCEA3B22}"/>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1" name="TextBox 30">
            <a:hlinkClick r:id="rId11" action="ppaction://hlinksldjump"/>
            <a:extLst>
              <a:ext uri="{FF2B5EF4-FFF2-40B4-BE49-F238E27FC236}">
                <a16:creationId xmlns:a16="http://schemas.microsoft.com/office/drawing/2014/main" id="{43C9458B-01BF-97B0-8210-90AF7026869F}"/>
              </a:ext>
            </a:extLst>
          </p:cNvPr>
          <p:cNvSpPr txBox="1"/>
          <p:nvPr/>
        </p:nvSpPr>
        <p:spPr>
          <a:xfrm>
            <a:off x="24619099" y="1634847"/>
            <a:ext cx="13443300"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3</a:t>
            </a:r>
          </a:p>
          <a:p>
            <a:pPr algn="ctr"/>
            <a:r>
              <a:rPr lang="en-US" sz="15000" i="1" dirty="0">
                <a:solidFill>
                  <a:schemeClr val="bg1"/>
                </a:solidFill>
                <a:latin typeface="Montserrat Black" panose="00000A00000000000000" pitchFamily="2" charset="0"/>
              </a:rPr>
              <a:t>Ros &amp;</a:t>
            </a:r>
          </a:p>
          <a:p>
            <a:pPr algn="ctr"/>
            <a:r>
              <a:rPr lang="en-US" sz="15000" i="1" dirty="0">
                <a:solidFill>
                  <a:schemeClr val="bg1"/>
                </a:solidFill>
                <a:latin typeface="Montserrat Black" panose="00000A00000000000000" pitchFamily="2" charset="0"/>
              </a:rPr>
              <a:t>Kinematics</a:t>
            </a:r>
          </a:p>
        </p:txBody>
      </p:sp>
      <p:sp>
        <p:nvSpPr>
          <p:cNvPr id="32" name="Freeform: Shape 31">
            <a:hlinkClick r:id="rId12" action="ppaction://hlinksldjump"/>
            <a:extLst>
              <a:ext uri="{FF2B5EF4-FFF2-40B4-BE49-F238E27FC236}">
                <a16:creationId xmlns:a16="http://schemas.microsoft.com/office/drawing/2014/main" id="{906794D7-69E9-A8F2-ED68-6B82C5161E97}"/>
              </a:ext>
            </a:extLst>
          </p:cNvPr>
          <p:cNvSpPr>
            <a:spLocks noChangeAspect="1"/>
          </p:cNvSpPr>
          <p:nvPr/>
        </p:nvSpPr>
        <p:spPr>
          <a:xfrm>
            <a:off x="-1389877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3" name="TextBox 32">
            <a:hlinkClick r:id="rId12" action="ppaction://hlinksldjump"/>
            <a:extLst>
              <a:ext uri="{FF2B5EF4-FFF2-40B4-BE49-F238E27FC236}">
                <a16:creationId xmlns:a16="http://schemas.microsoft.com/office/drawing/2014/main" id="{6F35449E-F846-7B88-3C29-E0F40497FDEC}"/>
              </a:ext>
            </a:extLst>
          </p:cNvPr>
          <p:cNvSpPr txBox="1"/>
          <p:nvPr/>
        </p:nvSpPr>
        <p:spPr>
          <a:xfrm>
            <a:off x="-3614302"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34" name="Freeform: Shape 33">
            <a:hlinkClick r:id="rId13" action="ppaction://hlinksldjump"/>
            <a:extLst>
              <a:ext uri="{FF2B5EF4-FFF2-40B4-BE49-F238E27FC236}">
                <a16:creationId xmlns:a16="http://schemas.microsoft.com/office/drawing/2014/main" id="{3B92C509-A27A-0D2B-C0DE-1D6CEF89791A}"/>
              </a:ext>
            </a:extLst>
          </p:cNvPr>
          <p:cNvSpPr>
            <a:spLocks noChangeAspect="1"/>
          </p:cNvSpPr>
          <p:nvPr/>
        </p:nvSpPr>
        <p:spPr>
          <a:xfrm>
            <a:off x="-1616958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5" name="TextBox 34">
            <a:hlinkClick r:id="rId13" action="ppaction://hlinksldjump"/>
            <a:extLst>
              <a:ext uri="{FF2B5EF4-FFF2-40B4-BE49-F238E27FC236}">
                <a16:creationId xmlns:a16="http://schemas.microsoft.com/office/drawing/2014/main" id="{0A554222-9379-FD44-9859-FA380B0B08C1}"/>
              </a:ext>
            </a:extLst>
          </p:cNvPr>
          <p:cNvSpPr txBox="1"/>
          <p:nvPr/>
        </p:nvSpPr>
        <p:spPr>
          <a:xfrm>
            <a:off x="-579233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36" name="Freeform: Shape 35">
            <a:extLst>
              <a:ext uri="{FF2B5EF4-FFF2-40B4-BE49-F238E27FC236}">
                <a16:creationId xmlns:a16="http://schemas.microsoft.com/office/drawing/2014/main" id="{452AD5AC-D808-04C1-B310-3F4CCC95C3E9}"/>
              </a:ext>
            </a:extLst>
          </p:cNvPr>
          <p:cNvSpPr/>
          <p:nvPr/>
        </p:nvSpPr>
        <p:spPr>
          <a:xfrm>
            <a:off x="-1844040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extLst>
              <a:ext uri="{FF2B5EF4-FFF2-40B4-BE49-F238E27FC236}">
                <a16:creationId xmlns:a16="http://schemas.microsoft.com/office/drawing/2014/main" id="{28E2B240-7590-F71F-4034-71401E7387D6}"/>
              </a:ext>
            </a:extLst>
          </p:cNvPr>
          <p:cNvSpPr txBox="1"/>
          <p:nvPr/>
        </p:nvSpPr>
        <p:spPr>
          <a:xfrm>
            <a:off x="-788631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84D2FF6-2578-CE1C-DDB7-06757052946E}"/>
              </a:ext>
            </a:extLst>
          </p:cNvPr>
          <p:cNvGrpSpPr/>
          <p:nvPr/>
        </p:nvGrpSpPr>
        <p:grpSpPr>
          <a:xfrm>
            <a:off x="1551750" y="3816190"/>
            <a:ext cx="15968831" cy="5237743"/>
            <a:chOff x="1470131" y="3816190"/>
            <a:chExt cx="15968831" cy="5237743"/>
          </a:xfrm>
        </p:grpSpPr>
        <p:sp>
          <p:nvSpPr>
            <p:cNvPr id="5" name="Freeform 5"/>
            <p:cNvSpPr/>
            <p:nvPr/>
          </p:nvSpPr>
          <p:spPr>
            <a:xfrm>
              <a:off x="1470131" y="3816191"/>
              <a:ext cx="4337906" cy="5237742"/>
            </a:xfrm>
            <a:custGeom>
              <a:avLst/>
              <a:gdLst/>
              <a:ahLst/>
              <a:cxnLst/>
              <a:rect l="l" t="t" r="r" b="b"/>
              <a:pathLst>
                <a:path w="6170520" h="7450506">
                  <a:moveTo>
                    <a:pt x="0" y="0"/>
                  </a:moveTo>
                  <a:lnTo>
                    <a:pt x="6170521" y="0"/>
                  </a:lnTo>
                  <a:lnTo>
                    <a:pt x="6170521" y="7450505"/>
                  </a:lnTo>
                  <a:lnTo>
                    <a:pt x="0" y="7450505"/>
                  </a:lnTo>
                  <a:lnTo>
                    <a:pt x="0" y="0"/>
                  </a:lnTo>
                  <a:close/>
                </a:path>
              </a:pathLst>
            </a:custGeom>
            <a:blipFill>
              <a:blip r:embed="rId2"/>
              <a:stretch>
                <a:fillRect t="-13372" b="-5569"/>
              </a:stretch>
            </a:blipFill>
          </p:spPr>
          <p:txBody>
            <a:bodyPr lIns="91440" tIns="45720" rIns="91440" bIns="45720"/>
            <a:lstStyle/>
            <a:p>
              <a:endParaRPr lang="en-US"/>
            </a:p>
          </p:txBody>
        </p:sp>
        <p:sp>
          <p:nvSpPr>
            <p:cNvPr id="6" name="Freeform 7"/>
            <p:cNvSpPr/>
            <p:nvPr/>
          </p:nvSpPr>
          <p:spPr>
            <a:xfrm>
              <a:off x="5808037" y="3816191"/>
              <a:ext cx="5897418" cy="5237742"/>
            </a:xfrm>
            <a:custGeom>
              <a:avLst/>
              <a:gdLst/>
              <a:ahLst/>
              <a:cxnLst/>
              <a:rect l="l" t="t" r="r" b="b"/>
              <a:pathLst>
                <a:path w="5002457" h="4442890">
                  <a:moveTo>
                    <a:pt x="0" y="0"/>
                  </a:moveTo>
                  <a:lnTo>
                    <a:pt x="5002457" y="0"/>
                  </a:lnTo>
                  <a:lnTo>
                    <a:pt x="5002457" y="4442890"/>
                  </a:lnTo>
                  <a:lnTo>
                    <a:pt x="0" y="4442890"/>
                  </a:lnTo>
                  <a:lnTo>
                    <a:pt x="0" y="0"/>
                  </a:lnTo>
                  <a:close/>
                </a:path>
              </a:pathLst>
            </a:custGeom>
            <a:blipFill>
              <a:blip r:embed="rId3"/>
              <a:stretch>
                <a:fillRect l="-3292"/>
              </a:stretch>
            </a:blipFill>
          </p:spPr>
          <p:txBody>
            <a:bodyPr lIns="91440" tIns="45720" rIns="91440" bIns="45720"/>
            <a:lstStyle/>
            <a:p>
              <a:endParaRPr lang="en-US"/>
            </a:p>
          </p:txBody>
        </p:sp>
        <p:sp>
          <p:nvSpPr>
            <p:cNvPr id="7" name="Freeform 7"/>
            <p:cNvSpPr/>
            <p:nvPr/>
          </p:nvSpPr>
          <p:spPr>
            <a:xfrm>
              <a:off x="11704782" y="3816190"/>
              <a:ext cx="5734180" cy="5237741"/>
            </a:xfrm>
            <a:custGeom>
              <a:avLst/>
              <a:gdLst/>
              <a:ahLst/>
              <a:cxnLst/>
              <a:rect l="l" t="t" r="r" b="b"/>
              <a:pathLst>
                <a:path w="5648374" h="5159363">
                  <a:moveTo>
                    <a:pt x="0" y="0"/>
                  </a:moveTo>
                  <a:lnTo>
                    <a:pt x="5648374" y="0"/>
                  </a:lnTo>
                  <a:lnTo>
                    <a:pt x="5648374" y="5159363"/>
                  </a:lnTo>
                  <a:lnTo>
                    <a:pt x="0" y="5159363"/>
                  </a:lnTo>
                  <a:lnTo>
                    <a:pt x="0" y="0"/>
                  </a:lnTo>
                  <a:close/>
                </a:path>
              </a:pathLst>
            </a:custGeom>
            <a:blipFill>
              <a:blip r:embed="rId4"/>
              <a:stretch>
                <a:fillRect l="-2999" r="-3666" b="-13211"/>
              </a:stretch>
            </a:blipFill>
          </p:spPr>
          <p:txBody>
            <a:bodyPr lIns="91440" tIns="45720" rIns="91440" bIns="45720"/>
            <a:lstStyle/>
            <a:p>
              <a:endParaRPr lang="en-US"/>
            </a:p>
          </p:txBody>
        </p:sp>
      </p:grpSp>
      <p:sp>
        <p:nvSpPr>
          <p:cNvPr id="10" name="TextBox 10"/>
          <p:cNvSpPr txBox="1"/>
          <p:nvPr/>
        </p:nvSpPr>
        <p:spPr>
          <a:xfrm>
            <a:off x="1475803" y="2621215"/>
            <a:ext cx="16120725" cy="804451"/>
          </a:xfrm>
          <a:prstGeom prst="rect">
            <a:avLst/>
          </a:prstGeom>
        </p:spPr>
        <p:txBody>
          <a:bodyPr wrap="square" lIns="91440" tIns="45720" rIns="91440" bIns="45720" rtlCol="0" anchor="t">
            <a:spAutoFit/>
          </a:bodyPr>
          <a:lstStyle/>
          <a:p>
            <a:pPr>
              <a:lnSpc>
                <a:spcPts val="2940"/>
              </a:lnSpc>
            </a:pPr>
            <a:r>
              <a:rPr lang="en-US" sz="2400" b="1" dirty="0">
                <a:solidFill>
                  <a:srgbClr val="000000"/>
                </a:solidFill>
                <a:latin typeface="Arial" panose="020B0604020202020204" pitchFamily="34" charset="0"/>
                <a:ea typeface="Arial Bold"/>
                <a:cs typeface="Arial" panose="020B0604020202020204" pitchFamily="34" charset="0"/>
                <a:sym typeface="Arial Bold"/>
              </a:rPr>
              <a:t>Inverse kinematics of a differential robot</a:t>
            </a:r>
            <a:endParaRPr lang="en-US" sz="2100" b="1" dirty="0">
              <a:solidFill>
                <a:srgbClr val="000000"/>
              </a:solidFill>
              <a:latin typeface="Arial" panose="020B0604020202020204" pitchFamily="34" charset="0"/>
              <a:ea typeface="Arial Bold"/>
              <a:cs typeface="Arial" panose="020B0604020202020204" pitchFamily="34" charset="0"/>
              <a:sym typeface="Arial Bold"/>
            </a:endParaRPr>
          </a:p>
          <a:p>
            <a:pPr>
              <a:lnSpc>
                <a:spcPts val="2940"/>
              </a:lnSpc>
            </a:pPr>
            <a:r>
              <a:rPr lang="en-US" sz="2100" b="1" dirty="0">
                <a:solidFill>
                  <a:srgbClr val="000000"/>
                </a:solidFill>
                <a:latin typeface="Arial" panose="020B0604020202020204" pitchFamily="34" charset="0"/>
                <a:ea typeface="Arial Bold"/>
                <a:cs typeface="Arial" panose="020B0604020202020204" pitchFamily="34" charset="0"/>
                <a:sym typeface="Arial Bold"/>
              </a:rPr>
              <a:t>odometry:</a:t>
            </a:r>
            <a:r>
              <a:rPr lang="en-US" sz="2100" dirty="0">
                <a:solidFill>
                  <a:srgbClr val="000000"/>
                </a:solidFill>
                <a:latin typeface="Arial" panose="020B0604020202020204" pitchFamily="34" charset="0"/>
                <a:ea typeface="Arial Bold"/>
                <a:cs typeface="Arial" panose="020B0604020202020204" pitchFamily="34" charset="0"/>
                <a:sym typeface="Arial Bold"/>
              </a:rPr>
              <a:t> is </a:t>
            </a:r>
            <a:r>
              <a:rPr lang="en-US" sz="2100" dirty="0" err="1">
                <a:solidFill>
                  <a:srgbClr val="000000"/>
                </a:solidFill>
                <a:latin typeface="Arial" panose="020B0604020202020204" pitchFamily="34" charset="0"/>
                <a:ea typeface="Arial Bold"/>
                <a:cs typeface="Arial" panose="020B0604020202020204" pitchFamily="34" charset="0"/>
                <a:sym typeface="Arial Bold"/>
              </a:rPr>
              <a:t>x,y</a:t>
            </a:r>
            <a:r>
              <a:rPr lang="en-US" sz="2100" dirty="0">
                <a:solidFill>
                  <a:srgbClr val="000000"/>
                </a:solidFill>
                <a:latin typeface="Arial" panose="020B0604020202020204" pitchFamily="34" charset="0"/>
                <a:ea typeface="Arial Bold"/>
                <a:cs typeface="Arial" panose="020B0604020202020204" pitchFamily="34" charset="0"/>
                <a:sym typeface="Arial Bold"/>
              </a:rPr>
              <a:t> and theta position of the robot according to starting location</a:t>
            </a:r>
          </a:p>
        </p:txBody>
      </p:sp>
      <p:sp>
        <p:nvSpPr>
          <p:cNvPr id="11" name="TextBox 47">
            <a:extLst>
              <a:ext uri="{FF2B5EF4-FFF2-40B4-BE49-F238E27FC236}">
                <a16:creationId xmlns:a16="http://schemas.microsoft.com/office/drawing/2014/main" id="{D0EF06AB-150B-92A7-FED7-051E298D0CAE}"/>
              </a:ext>
            </a:extLst>
          </p:cNvPr>
          <p:cNvSpPr txBox="1"/>
          <p:nvPr/>
        </p:nvSpPr>
        <p:spPr>
          <a:xfrm>
            <a:off x="777240" y="731520"/>
            <a:ext cx="10500360" cy="1195199"/>
          </a:xfrm>
          <a:prstGeom prst="rect">
            <a:avLst/>
          </a:prstGeom>
        </p:spPr>
        <p:txBody>
          <a:bodyPr wrap="square" lIns="91440" tIns="45720" rIns="91440" bIns="45720" rtlCol="0" anchor="t">
            <a:spAutoFit/>
          </a:bodyPr>
          <a:lstStyle/>
          <a:p>
            <a:r>
              <a:rPr lang="en-US" sz="7200" b="1" dirty="0">
                <a:solidFill>
                  <a:srgbClr val="0094FF"/>
                </a:solidFill>
                <a:latin typeface="Montserrat Bold"/>
                <a:ea typeface="Montserrat Bold"/>
                <a:cs typeface="Montserrat Bold"/>
                <a:sym typeface="Montserrat Bold"/>
              </a:rPr>
              <a:t>Kinematics</a:t>
            </a:r>
          </a:p>
        </p:txBody>
      </p:sp>
      <p:sp>
        <p:nvSpPr>
          <p:cNvPr id="16" name="Freeform 29">
            <a:hlinkClick r:id="rId5" action="ppaction://hlinksldjump"/>
            <a:extLst>
              <a:ext uri="{FF2B5EF4-FFF2-40B4-BE49-F238E27FC236}">
                <a16:creationId xmlns:a16="http://schemas.microsoft.com/office/drawing/2014/main" id="{0B44C755-30FB-E8A9-2613-2BCACD0EBE4B}"/>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lIns="91440" tIns="45720" rIns="91440" bIns="45720"/>
          <a:lstStyle/>
          <a:p>
            <a:endParaRPr lang="en-US"/>
          </a:p>
        </p:txBody>
      </p:sp>
      <p:sp>
        <p:nvSpPr>
          <p:cNvPr id="2" name="Freeform: Shape 1">
            <a:hlinkClick r:id="rId8" action="ppaction://hlinksldjump"/>
            <a:extLst>
              <a:ext uri="{FF2B5EF4-FFF2-40B4-BE49-F238E27FC236}">
                <a16:creationId xmlns:a16="http://schemas.microsoft.com/office/drawing/2014/main" id="{633B1B2B-2BFD-C672-954D-59F87FF361B8}"/>
              </a:ext>
            </a:extLst>
          </p:cNvPr>
          <p:cNvSpPr>
            <a:spLocks noChangeAspect="1"/>
          </p:cNvSpPr>
          <p:nvPr/>
        </p:nvSpPr>
        <p:spPr>
          <a:xfrm>
            <a:off x="2630297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8" action="ppaction://hlinksldjump"/>
            <a:extLst>
              <a:ext uri="{FF2B5EF4-FFF2-40B4-BE49-F238E27FC236}">
                <a16:creationId xmlns:a16="http://schemas.microsoft.com/office/drawing/2014/main" id="{FA4A5E26-E387-ABBB-61DE-BDED90E7C243}"/>
              </a:ext>
            </a:extLst>
          </p:cNvPr>
          <p:cNvSpPr txBox="1"/>
          <p:nvPr/>
        </p:nvSpPr>
        <p:spPr>
          <a:xfrm>
            <a:off x="36989347"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9" action="ppaction://hlinksldjump"/>
            <a:extLst>
              <a:ext uri="{FF2B5EF4-FFF2-40B4-BE49-F238E27FC236}">
                <a16:creationId xmlns:a16="http://schemas.microsoft.com/office/drawing/2014/main" id="{F7D94A36-F761-8E0A-B663-8C15BAD485BC}"/>
              </a:ext>
            </a:extLst>
          </p:cNvPr>
          <p:cNvSpPr>
            <a:spLocks noChangeAspect="1"/>
          </p:cNvSpPr>
          <p:nvPr/>
        </p:nvSpPr>
        <p:spPr>
          <a:xfrm>
            <a:off x="2403215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9" action="ppaction://hlinksldjump"/>
            <a:extLst>
              <a:ext uri="{FF2B5EF4-FFF2-40B4-BE49-F238E27FC236}">
                <a16:creationId xmlns:a16="http://schemas.microsoft.com/office/drawing/2014/main" id="{E4155D7E-FC56-6992-3B2B-2A5F92042354}"/>
              </a:ext>
            </a:extLst>
          </p:cNvPr>
          <p:cNvSpPr txBox="1"/>
          <p:nvPr/>
        </p:nvSpPr>
        <p:spPr>
          <a:xfrm>
            <a:off x="34402152"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9" name="Freeform: Shape 8">
            <a:hlinkClick r:id="rId10" action="ppaction://hlinksldjump"/>
            <a:extLst>
              <a:ext uri="{FF2B5EF4-FFF2-40B4-BE49-F238E27FC236}">
                <a16:creationId xmlns:a16="http://schemas.microsoft.com/office/drawing/2014/main" id="{B94BCA1E-828A-C146-5C31-76B3BCE66CE3}"/>
              </a:ext>
            </a:extLst>
          </p:cNvPr>
          <p:cNvSpPr>
            <a:spLocks noChangeAspect="1"/>
          </p:cNvSpPr>
          <p:nvPr/>
        </p:nvSpPr>
        <p:spPr>
          <a:xfrm>
            <a:off x="2176134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0" action="ppaction://hlinksldjump"/>
            <a:extLst>
              <a:ext uri="{FF2B5EF4-FFF2-40B4-BE49-F238E27FC236}">
                <a16:creationId xmlns:a16="http://schemas.microsoft.com/office/drawing/2014/main" id="{8005ECE9-4130-DF97-2BD6-500B8345C9A3}"/>
              </a:ext>
            </a:extLst>
          </p:cNvPr>
          <p:cNvSpPr txBox="1"/>
          <p:nvPr/>
        </p:nvSpPr>
        <p:spPr>
          <a:xfrm>
            <a:off x="32161045"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11" action="ppaction://hlinksldjump"/>
            <a:extLst>
              <a:ext uri="{FF2B5EF4-FFF2-40B4-BE49-F238E27FC236}">
                <a16:creationId xmlns:a16="http://schemas.microsoft.com/office/drawing/2014/main" id="{92A2F78E-DE68-F182-3192-C6B2C47D233D}"/>
              </a:ext>
            </a:extLst>
          </p:cNvPr>
          <p:cNvSpPr>
            <a:spLocks noChangeAspect="1"/>
          </p:cNvSpPr>
          <p:nvPr/>
        </p:nvSpPr>
        <p:spPr>
          <a:xfrm>
            <a:off x="1949053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1" action="ppaction://hlinksldjump"/>
            <a:extLst>
              <a:ext uri="{FF2B5EF4-FFF2-40B4-BE49-F238E27FC236}">
                <a16:creationId xmlns:a16="http://schemas.microsoft.com/office/drawing/2014/main" id="{DD45F958-EF31-0FC4-41C7-A3275C6571E7}"/>
              </a:ext>
            </a:extLst>
          </p:cNvPr>
          <p:cNvSpPr txBox="1"/>
          <p:nvPr/>
        </p:nvSpPr>
        <p:spPr>
          <a:xfrm>
            <a:off x="30059968"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33" name="Freeform: Shape 32">
            <a:hlinkClick r:id="rId12" action="ppaction://hlinksldjump"/>
            <a:extLst>
              <a:ext uri="{FF2B5EF4-FFF2-40B4-BE49-F238E27FC236}">
                <a16:creationId xmlns:a16="http://schemas.microsoft.com/office/drawing/2014/main" id="{5802BD94-7032-77F5-9644-B2302A528E17}"/>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4" name="TextBox 33">
            <a:hlinkClick r:id="rId12" action="ppaction://hlinksldjump"/>
            <a:extLst>
              <a:ext uri="{FF2B5EF4-FFF2-40B4-BE49-F238E27FC236}">
                <a16:creationId xmlns:a16="http://schemas.microsoft.com/office/drawing/2014/main" id="{D62DDDD5-4CEA-AA54-71E5-0F2DF0EE4D9E}"/>
              </a:ext>
            </a:extLst>
          </p:cNvPr>
          <p:cNvSpPr txBox="1"/>
          <p:nvPr/>
        </p:nvSpPr>
        <p:spPr>
          <a:xfrm>
            <a:off x="24619099" y="1634847"/>
            <a:ext cx="13443300"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3</a:t>
            </a:r>
          </a:p>
          <a:p>
            <a:pPr algn="ctr"/>
            <a:r>
              <a:rPr lang="en-US" sz="15000" i="1" dirty="0">
                <a:solidFill>
                  <a:schemeClr val="bg1"/>
                </a:solidFill>
                <a:latin typeface="Montserrat Black" panose="00000A00000000000000" pitchFamily="2" charset="0"/>
              </a:rPr>
              <a:t>Ros &amp;</a:t>
            </a:r>
          </a:p>
          <a:p>
            <a:pPr algn="ctr"/>
            <a:r>
              <a:rPr lang="en-US" sz="15000" i="1" dirty="0">
                <a:solidFill>
                  <a:schemeClr val="bg1"/>
                </a:solidFill>
                <a:latin typeface="Montserrat Black" panose="00000A00000000000000" pitchFamily="2" charset="0"/>
              </a:rPr>
              <a:t>Kinematics</a:t>
            </a:r>
          </a:p>
        </p:txBody>
      </p:sp>
      <p:sp>
        <p:nvSpPr>
          <p:cNvPr id="35" name="Freeform: Shape 34">
            <a:hlinkClick r:id="rId13" action="ppaction://hlinksldjump"/>
            <a:extLst>
              <a:ext uri="{FF2B5EF4-FFF2-40B4-BE49-F238E27FC236}">
                <a16:creationId xmlns:a16="http://schemas.microsoft.com/office/drawing/2014/main" id="{66B94212-02E1-AFA8-50A9-8EE51922AF9C}"/>
              </a:ext>
            </a:extLst>
          </p:cNvPr>
          <p:cNvSpPr>
            <a:spLocks noChangeAspect="1"/>
          </p:cNvSpPr>
          <p:nvPr/>
        </p:nvSpPr>
        <p:spPr>
          <a:xfrm>
            <a:off x="-1389877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6" name="TextBox 35">
            <a:hlinkClick r:id="rId13" action="ppaction://hlinksldjump"/>
            <a:extLst>
              <a:ext uri="{FF2B5EF4-FFF2-40B4-BE49-F238E27FC236}">
                <a16:creationId xmlns:a16="http://schemas.microsoft.com/office/drawing/2014/main" id="{78F43F02-28C1-391A-31AA-3635805188E0}"/>
              </a:ext>
            </a:extLst>
          </p:cNvPr>
          <p:cNvSpPr txBox="1"/>
          <p:nvPr/>
        </p:nvSpPr>
        <p:spPr>
          <a:xfrm>
            <a:off x="-3614302"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37" name="Freeform: Shape 36">
            <a:hlinkClick r:id="rId14" action="ppaction://hlinksldjump"/>
            <a:extLst>
              <a:ext uri="{FF2B5EF4-FFF2-40B4-BE49-F238E27FC236}">
                <a16:creationId xmlns:a16="http://schemas.microsoft.com/office/drawing/2014/main" id="{205345B6-52D1-07CD-2E07-8C5032E51BDD}"/>
              </a:ext>
            </a:extLst>
          </p:cNvPr>
          <p:cNvSpPr>
            <a:spLocks noChangeAspect="1"/>
          </p:cNvSpPr>
          <p:nvPr/>
        </p:nvSpPr>
        <p:spPr>
          <a:xfrm>
            <a:off x="-1616958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8" name="TextBox 37">
            <a:hlinkClick r:id="rId14" action="ppaction://hlinksldjump"/>
            <a:extLst>
              <a:ext uri="{FF2B5EF4-FFF2-40B4-BE49-F238E27FC236}">
                <a16:creationId xmlns:a16="http://schemas.microsoft.com/office/drawing/2014/main" id="{EDD06731-2C02-AD7C-9622-3E2EF01C1898}"/>
              </a:ext>
            </a:extLst>
          </p:cNvPr>
          <p:cNvSpPr txBox="1"/>
          <p:nvPr/>
        </p:nvSpPr>
        <p:spPr>
          <a:xfrm>
            <a:off x="-579233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39" name="Freeform: Shape 38">
            <a:extLst>
              <a:ext uri="{FF2B5EF4-FFF2-40B4-BE49-F238E27FC236}">
                <a16:creationId xmlns:a16="http://schemas.microsoft.com/office/drawing/2014/main" id="{9FC8D67B-0623-2C6F-D0E0-11540226AB5E}"/>
              </a:ext>
            </a:extLst>
          </p:cNvPr>
          <p:cNvSpPr/>
          <p:nvPr/>
        </p:nvSpPr>
        <p:spPr>
          <a:xfrm>
            <a:off x="-18440400"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0" name="TextBox 39">
            <a:extLst>
              <a:ext uri="{FF2B5EF4-FFF2-40B4-BE49-F238E27FC236}">
                <a16:creationId xmlns:a16="http://schemas.microsoft.com/office/drawing/2014/main" id="{059CA602-0DA7-A62D-2F65-34B55B977460}"/>
              </a:ext>
            </a:extLst>
          </p:cNvPr>
          <p:cNvSpPr txBox="1"/>
          <p:nvPr/>
        </p:nvSpPr>
        <p:spPr>
          <a:xfrm>
            <a:off x="-7886318"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1031E-E953-05B2-CED9-97C06701D2C9}"/>
            </a:ext>
          </a:extLst>
        </p:cNvPr>
        <p:cNvGrpSpPr/>
        <p:nvPr/>
      </p:nvGrpSpPr>
      <p:grpSpPr>
        <a:xfrm>
          <a:off x="0" y="0"/>
          <a:ext cx="0" cy="0"/>
          <a:chOff x="0" y="0"/>
          <a:chExt cx="0" cy="0"/>
        </a:xfrm>
      </p:grpSpPr>
      <p:sp>
        <p:nvSpPr>
          <p:cNvPr id="4" name="Freeform: Shape 3">
            <a:hlinkClick r:id="rId2" action="ppaction://hlinksldjump"/>
            <a:extLst>
              <a:ext uri="{FF2B5EF4-FFF2-40B4-BE49-F238E27FC236}">
                <a16:creationId xmlns:a16="http://schemas.microsoft.com/office/drawing/2014/main" id="{FC22812F-466F-2085-503D-4C95A2A33F3E}"/>
              </a:ext>
            </a:extLst>
          </p:cNvPr>
          <p:cNvSpPr>
            <a:spLocks noChangeAspect="1"/>
          </p:cNvSpPr>
          <p:nvPr/>
        </p:nvSpPr>
        <p:spPr>
          <a:xfrm>
            <a:off x="564642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2" action="ppaction://hlinksldjump"/>
            <a:extLst>
              <a:ext uri="{FF2B5EF4-FFF2-40B4-BE49-F238E27FC236}">
                <a16:creationId xmlns:a16="http://schemas.microsoft.com/office/drawing/2014/main" id="{7DDD85EE-35D8-1B1C-769A-661FCEC5A9E2}"/>
              </a:ext>
            </a:extLst>
          </p:cNvPr>
          <p:cNvSpPr txBox="1"/>
          <p:nvPr/>
        </p:nvSpPr>
        <p:spPr>
          <a:xfrm>
            <a:off x="1633279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1036" name="Freeform: Shape 1035">
            <a:hlinkClick r:id="rId3" action="ppaction://hlinksldjump"/>
            <a:extLst>
              <a:ext uri="{FF2B5EF4-FFF2-40B4-BE49-F238E27FC236}">
                <a16:creationId xmlns:a16="http://schemas.microsoft.com/office/drawing/2014/main" id="{BBDECEB3-5F8C-1C56-EBAF-1D3B825513B1}"/>
              </a:ext>
            </a:extLst>
          </p:cNvPr>
          <p:cNvSpPr>
            <a:spLocks noChangeAspect="1"/>
          </p:cNvSpPr>
          <p:nvPr/>
        </p:nvSpPr>
        <p:spPr>
          <a:xfrm>
            <a:off x="337560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8" name="TextBox 27">
            <a:hlinkClick r:id="rId3" action="ppaction://hlinksldjump"/>
            <a:extLst>
              <a:ext uri="{FF2B5EF4-FFF2-40B4-BE49-F238E27FC236}">
                <a16:creationId xmlns:a16="http://schemas.microsoft.com/office/drawing/2014/main" id="{26AA857E-71DE-06A6-9A26-3448999083A4}"/>
              </a:ext>
            </a:extLst>
          </p:cNvPr>
          <p:cNvSpPr txBox="1"/>
          <p:nvPr/>
        </p:nvSpPr>
        <p:spPr>
          <a:xfrm>
            <a:off x="13745596"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34" name="Freeform: Shape 1033">
            <a:hlinkClick r:id="rId4" action="ppaction://hlinksldjump"/>
            <a:extLst>
              <a:ext uri="{FF2B5EF4-FFF2-40B4-BE49-F238E27FC236}">
                <a16:creationId xmlns:a16="http://schemas.microsoft.com/office/drawing/2014/main" id="{5FC4EDB3-A236-F00D-CC26-7A101DCA34CC}"/>
              </a:ext>
            </a:extLst>
          </p:cNvPr>
          <p:cNvSpPr>
            <a:spLocks noChangeAspect="1"/>
          </p:cNvSpPr>
          <p:nvPr/>
        </p:nvSpPr>
        <p:spPr>
          <a:xfrm>
            <a:off x="110478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4" action="ppaction://hlinksldjump"/>
            <a:extLst>
              <a:ext uri="{FF2B5EF4-FFF2-40B4-BE49-F238E27FC236}">
                <a16:creationId xmlns:a16="http://schemas.microsoft.com/office/drawing/2014/main" id="{74EC8C8C-6E13-1401-5272-8B139D8DDF7C}"/>
              </a:ext>
            </a:extLst>
          </p:cNvPr>
          <p:cNvSpPr txBox="1"/>
          <p:nvPr/>
        </p:nvSpPr>
        <p:spPr>
          <a:xfrm>
            <a:off x="1150448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31" name="Freeform: Shape 1030">
            <a:hlinkClick r:id="rId5" action="ppaction://hlinksldjump"/>
            <a:extLst>
              <a:ext uri="{FF2B5EF4-FFF2-40B4-BE49-F238E27FC236}">
                <a16:creationId xmlns:a16="http://schemas.microsoft.com/office/drawing/2014/main" id="{105C127F-27F1-E18E-6633-91998C0A1979}"/>
              </a:ext>
            </a:extLst>
          </p:cNvPr>
          <p:cNvSpPr>
            <a:spLocks noChangeAspect="1"/>
          </p:cNvSpPr>
          <p:nvPr/>
        </p:nvSpPr>
        <p:spPr>
          <a:xfrm>
            <a:off x="-116602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2" name="TextBox 41">
            <a:hlinkClick r:id="rId5" action="ppaction://hlinksldjump"/>
            <a:extLst>
              <a:ext uri="{FF2B5EF4-FFF2-40B4-BE49-F238E27FC236}">
                <a16:creationId xmlns:a16="http://schemas.microsoft.com/office/drawing/2014/main" id="{E2DBDAB3-D6D2-2AE4-F76B-66AF409B7197}"/>
              </a:ext>
            </a:extLst>
          </p:cNvPr>
          <p:cNvSpPr txBox="1"/>
          <p:nvPr/>
        </p:nvSpPr>
        <p:spPr>
          <a:xfrm>
            <a:off x="9403412"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027" name="Freeform: Shape 1026">
            <a:hlinkClick r:id="rId6" action="ppaction://hlinksldjump"/>
            <a:extLst>
              <a:ext uri="{FF2B5EF4-FFF2-40B4-BE49-F238E27FC236}">
                <a16:creationId xmlns:a16="http://schemas.microsoft.com/office/drawing/2014/main" id="{8E388B01-B210-1339-1F76-C872ABDA9ED7}"/>
              </a:ext>
            </a:extLst>
          </p:cNvPr>
          <p:cNvSpPr/>
          <p:nvPr/>
        </p:nvSpPr>
        <p:spPr>
          <a:xfrm>
            <a:off x="-343683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6" action="ppaction://hlinksldjump"/>
            <a:extLst>
              <a:ext uri="{FF2B5EF4-FFF2-40B4-BE49-F238E27FC236}">
                <a16:creationId xmlns:a16="http://schemas.microsoft.com/office/drawing/2014/main" id="{6FB5F3ED-AC23-0045-DAA7-FFFBFF8C8D8C}"/>
              </a:ext>
            </a:extLst>
          </p:cNvPr>
          <p:cNvSpPr txBox="1"/>
          <p:nvPr/>
        </p:nvSpPr>
        <p:spPr>
          <a:xfrm>
            <a:off x="7054500"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024" name="Freeform: Shape 1023">
            <a:hlinkClick r:id="rId7" action="ppaction://hlinksldjump"/>
            <a:extLst>
              <a:ext uri="{FF2B5EF4-FFF2-40B4-BE49-F238E27FC236}">
                <a16:creationId xmlns:a16="http://schemas.microsoft.com/office/drawing/2014/main" id="{F8430602-77AE-F1C2-0701-E5E89F41C0FC}"/>
              </a:ext>
            </a:extLst>
          </p:cNvPr>
          <p:cNvSpPr>
            <a:spLocks noChangeAspect="1"/>
          </p:cNvSpPr>
          <p:nvPr/>
        </p:nvSpPr>
        <p:spPr>
          <a:xfrm>
            <a:off x="-570765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4" name="TextBox 43">
            <a:hlinkClick r:id="rId7" action="ppaction://hlinksldjump"/>
            <a:extLst>
              <a:ext uri="{FF2B5EF4-FFF2-40B4-BE49-F238E27FC236}">
                <a16:creationId xmlns:a16="http://schemas.microsoft.com/office/drawing/2014/main" id="{5AF69B97-4392-88F9-0CB1-279440040949}"/>
              </a:ext>
            </a:extLst>
          </p:cNvPr>
          <p:cNvSpPr txBox="1"/>
          <p:nvPr/>
        </p:nvSpPr>
        <p:spPr>
          <a:xfrm>
            <a:off x="4576817"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62" name="Freeform: Shape 61">
            <a:hlinkClick r:id="rId8" action="ppaction://hlinksldjump"/>
            <a:extLst>
              <a:ext uri="{FF2B5EF4-FFF2-40B4-BE49-F238E27FC236}">
                <a16:creationId xmlns:a16="http://schemas.microsoft.com/office/drawing/2014/main" id="{537F4EE2-EBEF-2A07-5564-CDFC69034571}"/>
              </a:ext>
            </a:extLst>
          </p:cNvPr>
          <p:cNvSpPr>
            <a:spLocks noChangeAspect="1"/>
          </p:cNvSpPr>
          <p:nvPr/>
        </p:nvSpPr>
        <p:spPr>
          <a:xfrm>
            <a:off x="-797846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hlinkClick r:id="rId8" action="ppaction://hlinksldjump"/>
            <a:extLst>
              <a:ext uri="{FF2B5EF4-FFF2-40B4-BE49-F238E27FC236}">
                <a16:creationId xmlns:a16="http://schemas.microsoft.com/office/drawing/2014/main" id="{DE15F83A-7513-8E61-6BEB-67CE183F6923}"/>
              </a:ext>
            </a:extLst>
          </p:cNvPr>
          <p:cNvSpPr txBox="1"/>
          <p:nvPr/>
        </p:nvSpPr>
        <p:spPr>
          <a:xfrm>
            <a:off x="239878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59" name="Freeform: Shape 58">
            <a:extLst>
              <a:ext uri="{FF2B5EF4-FFF2-40B4-BE49-F238E27FC236}">
                <a16:creationId xmlns:a16="http://schemas.microsoft.com/office/drawing/2014/main" id="{36815968-6B02-93F6-C698-4DDD4172FB23}"/>
              </a:ext>
            </a:extLst>
          </p:cNvPr>
          <p:cNvSpPr/>
          <p:nvPr/>
        </p:nvSpPr>
        <p:spPr>
          <a:xfrm>
            <a:off x="-10249281"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extLst>
              <a:ext uri="{FF2B5EF4-FFF2-40B4-BE49-F238E27FC236}">
                <a16:creationId xmlns:a16="http://schemas.microsoft.com/office/drawing/2014/main" id="{AA11061A-8B43-7083-3D0E-E846EBF05BF0}"/>
              </a:ext>
            </a:extLst>
          </p:cNvPr>
          <p:cNvSpPr txBox="1"/>
          <p:nvPr/>
        </p:nvSpPr>
        <p:spPr>
          <a:xfrm>
            <a:off x="30480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130869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15361920" cy="830997"/>
          </a:xfrm>
          <a:prstGeom prst="rect">
            <a:avLst/>
          </a:prstGeom>
        </p:spPr>
        <p:txBody>
          <a:bodyPr lIns="91440" tIns="45720" rIns="91440" bIns="45720" rtlCol="0" anchor="t">
            <a:spAutoFit/>
          </a:bodyPr>
          <a:lstStyle/>
          <a:p>
            <a:pPr algn="l"/>
            <a:r>
              <a:rPr lang="en-US" sz="4800" b="1">
                <a:solidFill>
                  <a:srgbClr val="000000"/>
                </a:solidFill>
                <a:latin typeface="Montserrat Bold"/>
                <a:ea typeface="Montserrat Bold"/>
                <a:cs typeface="Montserrat Bold"/>
                <a:sym typeface="Montserrat Bold"/>
              </a:rPr>
              <a:t>Limitations of GPS in Indoor Environments</a:t>
            </a:r>
          </a:p>
        </p:txBody>
      </p:sp>
      <p:sp>
        <p:nvSpPr>
          <p:cNvPr id="8" name="TextBox 8"/>
          <p:cNvSpPr txBox="1"/>
          <p:nvPr/>
        </p:nvSpPr>
        <p:spPr>
          <a:xfrm>
            <a:off x="2148838" y="5855492"/>
            <a:ext cx="8726954" cy="923330"/>
          </a:xfrm>
          <a:prstGeom prst="rect">
            <a:avLst/>
          </a:prstGeom>
        </p:spPr>
        <p:txBody>
          <a:bodyPr lIns="91440" tIns="45720" rIns="91440" bIns="45720" rtlCol="0" anchor="t">
            <a:spAutoFit/>
          </a:bodyPr>
          <a:lstStyle/>
          <a:p>
            <a:pPr algn="l"/>
            <a:r>
              <a:rPr lang="en-US" sz="2700">
                <a:solidFill>
                  <a:srgbClr val="000000"/>
                </a:solidFill>
                <a:latin typeface="Aptos"/>
                <a:ea typeface="Aptos"/>
                <a:cs typeface="Aptos"/>
                <a:sym typeface="Aptos"/>
              </a:rPr>
              <a:t>GPS accuracy (3-7 meters) is not enough for precise navigation between tight spaces.</a:t>
            </a:r>
          </a:p>
        </p:txBody>
      </p:sp>
      <p:sp>
        <p:nvSpPr>
          <p:cNvPr id="9" name="TextBox 9"/>
          <p:cNvSpPr txBox="1"/>
          <p:nvPr/>
        </p:nvSpPr>
        <p:spPr>
          <a:xfrm>
            <a:off x="777240" y="731520"/>
            <a:ext cx="14930526" cy="1015663"/>
          </a:xfrm>
          <a:prstGeom prst="rect">
            <a:avLst/>
          </a:prstGeom>
        </p:spPr>
        <p:txBody>
          <a:bodyPr lIns="91440" tIns="45720" rIns="91440" bIns="45720" rtlCol="0" anchor="t">
            <a:spAutoFit/>
          </a:bodyPr>
          <a:lstStyle/>
          <a:p>
            <a:pPr algn="l"/>
            <a:r>
              <a:rPr lang="en-US" sz="6000" b="1">
                <a:solidFill>
                  <a:srgbClr val="0094FF"/>
                </a:solidFill>
                <a:latin typeface="Montserrat Bold"/>
                <a:ea typeface="Montserrat Bold"/>
                <a:cs typeface="Montserrat Bold"/>
                <a:sym typeface="Montserrat Bold"/>
              </a:rPr>
              <a:t>Mapping | Technique Selection</a:t>
            </a:r>
            <a:endParaRPr lang="en-US" sz="6000" b="1" dirty="0">
              <a:solidFill>
                <a:srgbClr val="0094FF"/>
              </a:solidFill>
              <a:latin typeface="Montserrat Bold"/>
              <a:ea typeface="Montserrat Bold"/>
              <a:cs typeface="Montserrat Bold"/>
              <a:sym typeface="Montserrat Bold"/>
            </a:endParaRPr>
          </a:p>
        </p:txBody>
      </p:sp>
      <p:sp>
        <p:nvSpPr>
          <p:cNvPr id="10" name="TextBox 10"/>
          <p:cNvSpPr txBox="1"/>
          <p:nvPr/>
        </p:nvSpPr>
        <p:spPr>
          <a:xfrm>
            <a:off x="2148838" y="3502340"/>
            <a:ext cx="8726954" cy="2169825"/>
          </a:xfrm>
          <a:prstGeom prst="rect">
            <a:avLst/>
          </a:prstGeom>
        </p:spPr>
        <p:txBody>
          <a:bodyPr lIns="91440" tIns="45720" rIns="91440" bIns="45720" rtlCol="0" anchor="t">
            <a:spAutoFit/>
          </a:bodyPr>
          <a:lstStyle/>
          <a:p>
            <a:pPr algn="l"/>
            <a:r>
              <a:rPr lang="en-US" sz="2700" dirty="0">
                <a:solidFill>
                  <a:srgbClr val="000000"/>
                </a:solidFill>
                <a:latin typeface="Aptos"/>
                <a:ea typeface="Aptos"/>
                <a:cs typeface="Aptos"/>
                <a:sym typeface="Aptos"/>
              </a:rPr>
              <a:t>The primary reason is that GPS signals, which operate at high frequencies, struggle to penetrate dense materials like concrete, metal, and thick walls. These obstructions scatter or weaken the signals, resulting in poor or non-existent coverage inside buildings.</a:t>
            </a:r>
          </a:p>
        </p:txBody>
      </p:sp>
      <p:sp>
        <p:nvSpPr>
          <p:cNvPr id="12" name="Freeform 12" descr="A white building with a red cross on it  AI-generated content may be incorrect."/>
          <p:cNvSpPr/>
          <p:nvPr/>
        </p:nvSpPr>
        <p:spPr>
          <a:xfrm>
            <a:off x="11651474" y="3502340"/>
            <a:ext cx="5950684" cy="5453635"/>
          </a:xfrm>
          <a:custGeom>
            <a:avLst/>
            <a:gdLst/>
            <a:ahLst/>
            <a:cxnLst/>
            <a:rect l="l" t="t" r="r" b="b"/>
            <a:pathLst>
              <a:path w="7932166" h="7269607">
                <a:moveTo>
                  <a:pt x="0" y="0"/>
                </a:moveTo>
                <a:lnTo>
                  <a:pt x="7932166" y="0"/>
                </a:lnTo>
                <a:lnTo>
                  <a:pt x="7932166" y="7269607"/>
                </a:lnTo>
                <a:lnTo>
                  <a:pt x="0" y="7269607"/>
                </a:lnTo>
                <a:lnTo>
                  <a:pt x="0" y="0"/>
                </a:lnTo>
                <a:close/>
              </a:path>
            </a:pathLst>
          </a:custGeom>
          <a:blipFill>
            <a:blip r:embed="rId2"/>
            <a:stretch>
              <a:fillRect/>
            </a:stretch>
          </a:blipFill>
        </p:spPr>
        <p:txBody>
          <a:bodyPr/>
          <a:lstStyle/>
          <a:p>
            <a:endParaRPr lang="en-US"/>
          </a:p>
        </p:txBody>
      </p:sp>
      <p:sp>
        <p:nvSpPr>
          <p:cNvPr id="32" name="Freeform 32">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732D4266-38E8-DF98-2DAB-C7A00430B8E5}"/>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D6844AED-5E4B-E323-D95D-41914C0D8229}"/>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0718BA9A-15FF-383D-3304-2619344153B2}"/>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BF08E70D-331D-DA1B-83DB-F790CBE93046}"/>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43B02FCE-4D61-D583-D1AB-2BD27882E042}"/>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8" action="ppaction://hlinksldjump"/>
            <a:extLst>
              <a:ext uri="{FF2B5EF4-FFF2-40B4-BE49-F238E27FC236}">
                <a16:creationId xmlns:a16="http://schemas.microsoft.com/office/drawing/2014/main" id="{80197B9F-0A2A-662A-9CBD-8B1D9F89C434}"/>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9" action="ppaction://hlinksldjump"/>
            <a:extLst>
              <a:ext uri="{FF2B5EF4-FFF2-40B4-BE49-F238E27FC236}">
                <a16:creationId xmlns:a16="http://schemas.microsoft.com/office/drawing/2014/main" id="{6D1C941A-8641-5A16-150B-39CE1543D6A4}"/>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CF70C931-C94C-D62E-D487-FE7E00DD3C15}"/>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5" name="Freeform: Shape 14">
            <a:hlinkClick r:id="rId10" action="ppaction://hlinksldjump"/>
            <a:extLst>
              <a:ext uri="{FF2B5EF4-FFF2-40B4-BE49-F238E27FC236}">
                <a16:creationId xmlns:a16="http://schemas.microsoft.com/office/drawing/2014/main" id="{F821D9D6-B811-FCDD-1452-EF5A5AB5B2EC}"/>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0" action="ppaction://hlinksldjump"/>
            <a:extLst>
              <a:ext uri="{FF2B5EF4-FFF2-40B4-BE49-F238E27FC236}">
                <a16:creationId xmlns:a16="http://schemas.microsoft.com/office/drawing/2014/main" id="{FCE67306-6EB7-7F63-5410-26D718156F22}"/>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7" name="Freeform: Shape 16">
            <a:hlinkClick r:id="rId11" action="ppaction://hlinksldjump"/>
            <a:extLst>
              <a:ext uri="{FF2B5EF4-FFF2-40B4-BE49-F238E27FC236}">
                <a16:creationId xmlns:a16="http://schemas.microsoft.com/office/drawing/2014/main" id="{8CED7B5C-0900-1268-88EB-6EC997AF1298}"/>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1" action="ppaction://hlinksldjump"/>
            <a:extLst>
              <a:ext uri="{FF2B5EF4-FFF2-40B4-BE49-F238E27FC236}">
                <a16:creationId xmlns:a16="http://schemas.microsoft.com/office/drawing/2014/main" id="{3BC70729-77C4-4D3C-CB59-EBF6227B5A27}"/>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2" action="ppaction://hlinksldjump"/>
            <a:extLst>
              <a:ext uri="{FF2B5EF4-FFF2-40B4-BE49-F238E27FC236}">
                <a16:creationId xmlns:a16="http://schemas.microsoft.com/office/drawing/2014/main" id="{031556E0-2E13-57AF-8807-279393DFE209}"/>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2" action="ppaction://hlinksldjump"/>
            <a:extLst>
              <a:ext uri="{FF2B5EF4-FFF2-40B4-BE49-F238E27FC236}">
                <a16:creationId xmlns:a16="http://schemas.microsoft.com/office/drawing/2014/main" id="{9E76602B-4ADB-E07C-5857-AB4FAD810694}"/>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1" name="Freeform: Shape 20">
            <a:extLst>
              <a:ext uri="{FF2B5EF4-FFF2-40B4-BE49-F238E27FC236}">
                <a16:creationId xmlns:a16="http://schemas.microsoft.com/office/drawing/2014/main" id="{57462CFC-B98D-DC03-71BC-0E1FFC2A9E4E}"/>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extLst>
              <a:ext uri="{FF2B5EF4-FFF2-40B4-BE49-F238E27FC236}">
                <a16:creationId xmlns:a16="http://schemas.microsoft.com/office/drawing/2014/main" id="{474F3377-8DA8-D31A-33DE-D0156B31B721}"/>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15361920"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Our Solution</a:t>
            </a:r>
          </a:p>
        </p:txBody>
      </p:sp>
      <p:sp>
        <p:nvSpPr>
          <p:cNvPr id="8" name="TextBox 8"/>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a:solidFill>
                  <a:srgbClr val="0094FF"/>
                </a:solidFill>
                <a:latin typeface="Montserrat Bold"/>
                <a:ea typeface="Montserrat Bold"/>
                <a:cs typeface="Montserrat Bold"/>
                <a:sym typeface="Montserrat Bold"/>
              </a:rPr>
              <a:t>Mapping | Technique Selection</a:t>
            </a:r>
          </a:p>
        </p:txBody>
      </p:sp>
      <p:graphicFrame>
        <p:nvGraphicFramePr>
          <p:cNvPr id="9" name="Table 9"/>
          <p:cNvGraphicFramePr>
            <a:graphicFrameLocks noGrp="1"/>
          </p:cNvGraphicFramePr>
          <p:nvPr>
            <p:extLst>
              <p:ext uri="{D42A27DB-BD31-4B8C-83A1-F6EECF244321}">
                <p14:modId xmlns:p14="http://schemas.microsoft.com/office/powerpoint/2010/main" val="1983816198"/>
              </p:ext>
            </p:extLst>
          </p:nvPr>
        </p:nvGraphicFramePr>
        <p:xfrm>
          <a:off x="2148836" y="3503769"/>
          <a:ext cx="15453363" cy="5715000"/>
        </p:xfrm>
        <a:graphic>
          <a:graphicData uri="http://schemas.openxmlformats.org/drawingml/2006/table">
            <a:tbl>
              <a:tblPr/>
              <a:tblGrid>
                <a:gridCol w="4026311">
                  <a:extLst>
                    <a:ext uri="{9D8B030D-6E8A-4147-A177-3AD203B41FA5}">
                      <a16:colId xmlns:a16="http://schemas.microsoft.com/office/drawing/2014/main" val="20000"/>
                    </a:ext>
                  </a:extLst>
                </a:gridCol>
                <a:gridCol w="5713526">
                  <a:extLst>
                    <a:ext uri="{9D8B030D-6E8A-4147-A177-3AD203B41FA5}">
                      <a16:colId xmlns:a16="http://schemas.microsoft.com/office/drawing/2014/main" val="20001"/>
                    </a:ext>
                  </a:extLst>
                </a:gridCol>
                <a:gridCol w="5713526">
                  <a:extLst>
                    <a:ext uri="{9D8B030D-6E8A-4147-A177-3AD203B41FA5}">
                      <a16:colId xmlns:a16="http://schemas.microsoft.com/office/drawing/2014/main" val="20002"/>
                    </a:ext>
                  </a:extLst>
                </a:gridCol>
              </a:tblGrid>
              <a:tr h="1635766">
                <a:tc>
                  <a:txBody>
                    <a:bodyPr/>
                    <a:lstStyle/>
                    <a:p>
                      <a:pPr algn="ctr">
                        <a:lnSpc>
                          <a:spcPts val="3419"/>
                        </a:lnSpc>
                        <a:defRPr/>
                      </a:pPr>
                      <a:r>
                        <a:rPr lang="en-US" sz="2850" b="1" spc="90" dirty="0">
                          <a:solidFill>
                            <a:srgbClr val="FFFFFF"/>
                          </a:solidFill>
                          <a:latin typeface="Aptos Bold"/>
                          <a:ea typeface="Aptos Bold"/>
                          <a:cs typeface="Aptos Bold"/>
                          <a:sym typeface="Aptos Bold"/>
                        </a:rPr>
                        <a:t>Feature </a:t>
                      </a:r>
                      <a:endParaRPr lang="en-US" sz="1100" dirty="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156082"/>
                    </a:solidFill>
                  </a:tcPr>
                </a:tc>
                <a:tc>
                  <a:txBody>
                    <a:bodyPr/>
                    <a:lstStyle/>
                    <a:p>
                      <a:pPr algn="ctr">
                        <a:lnSpc>
                          <a:spcPts val="3419"/>
                        </a:lnSpc>
                        <a:defRPr/>
                      </a:pPr>
                      <a:r>
                        <a:rPr lang="en-US" sz="2850" b="1" spc="90">
                          <a:solidFill>
                            <a:srgbClr val="FFFFFF"/>
                          </a:solidFill>
                          <a:latin typeface="Aptos Bold"/>
                          <a:ea typeface="Aptos Bold"/>
                          <a:cs typeface="Aptos Bold"/>
                          <a:sym typeface="Aptos Bold"/>
                        </a:rPr>
                        <a:t>SLAM (Simultaneous Localization and  Mapping)</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156082"/>
                    </a:solidFill>
                  </a:tcPr>
                </a:tc>
                <a:tc>
                  <a:txBody>
                    <a:bodyPr/>
                    <a:lstStyle/>
                    <a:p>
                      <a:pPr algn="ctr">
                        <a:lnSpc>
                          <a:spcPts val="3419"/>
                        </a:lnSpc>
                        <a:defRPr/>
                      </a:pPr>
                      <a:r>
                        <a:rPr lang="en-US" sz="2850" b="1" spc="90">
                          <a:solidFill>
                            <a:srgbClr val="FFFFFF"/>
                          </a:solidFill>
                          <a:latin typeface="Aptos Bold"/>
                          <a:ea typeface="Aptos Bold"/>
                          <a:cs typeface="Aptos Bold"/>
                          <a:sym typeface="Aptos Bold"/>
                        </a:rPr>
                        <a:t>IPS (Indoor Positioning System)</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156082"/>
                    </a:solidFill>
                  </a:tcPr>
                </a:tc>
                <a:extLst>
                  <a:ext uri="{0D108BD9-81ED-4DB2-BD59-A6C34878D82A}">
                    <a16:rowId xmlns:a16="http://schemas.microsoft.com/office/drawing/2014/main" val="10000"/>
                  </a:ext>
                </a:extLst>
              </a:tr>
              <a:tr h="1258186">
                <a:tc>
                  <a:txBody>
                    <a:bodyPr/>
                    <a:lstStyle/>
                    <a:p>
                      <a:pPr algn="l">
                        <a:lnSpc>
                          <a:spcPts val="3060"/>
                        </a:lnSpc>
                        <a:defRPr/>
                      </a:pPr>
                      <a:r>
                        <a:rPr lang="en-US" sz="2550" b="1">
                          <a:solidFill>
                            <a:srgbClr val="000000"/>
                          </a:solidFill>
                          <a:latin typeface="Aptos Bold"/>
                          <a:ea typeface="Aptos Bold"/>
                          <a:cs typeface="Aptos Bold"/>
                          <a:sym typeface="Aptos Bold"/>
                        </a:rPr>
                        <a:t>Accuracy</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CD2D8"/>
                    </a:solidFill>
                  </a:tcPr>
                </a:tc>
                <a:tc>
                  <a:txBody>
                    <a:bodyPr/>
                    <a:lstStyle/>
                    <a:p>
                      <a:pPr algn="l">
                        <a:lnSpc>
                          <a:spcPts val="3060"/>
                        </a:lnSpc>
                        <a:defRPr/>
                      </a:pPr>
                      <a:r>
                        <a:rPr lang="en-US" sz="2550">
                          <a:solidFill>
                            <a:srgbClr val="000000"/>
                          </a:solidFill>
                          <a:latin typeface="Aptos"/>
                          <a:ea typeface="Aptos"/>
                          <a:cs typeface="Aptos"/>
                          <a:sym typeface="Aptos"/>
                        </a:rPr>
                        <a:t>High (Up to 10 cm)</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CD2D8"/>
                    </a:solidFill>
                  </a:tcPr>
                </a:tc>
                <a:tc>
                  <a:txBody>
                    <a:bodyPr/>
                    <a:lstStyle/>
                    <a:p>
                      <a:pPr algn="l">
                        <a:lnSpc>
                          <a:spcPts val="3060"/>
                        </a:lnSpc>
                        <a:defRPr/>
                      </a:pPr>
                      <a:r>
                        <a:rPr lang="en-US" sz="2550">
                          <a:solidFill>
                            <a:srgbClr val="000000"/>
                          </a:solidFill>
                          <a:latin typeface="Aptos"/>
                          <a:ea typeface="Aptos"/>
                          <a:cs typeface="Aptos"/>
                          <a:sym typeface="Aptos"/>
                        </a:rPr>
                        <a:t>Varias (.5- 3 m)depends on technology (Wi-FI,BLE,UWB)</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CD2D8"/>
                    </a:solidFill>
                  </a:tcPr>
                </a:tc>
                <a:extLst>
                  <a:ext uri="{0D108BD9-81ED-4DB2-BD59-A6C34878D82A}">
                    <a16:rowId xmlns:a16="http://schemas.microsoft.com/office/drawing/2014/main" val="10001"/>
                  </a:ext>
                </a:extLst>
              </a:tr>
              <a:tr h="781431">
                <a:tc>
                  <a:txBody>
                    <a:bodyPr/>
                    <a:lstStyle/>
                    <a:p>
                      <a:pPr algn="l">
                        <a:lnSpc>
                          <a:spcPts val="3060"/>
                        </a:lnSpc>
                        <a:defRPr/>
                      </a:pPr>
                      <a:r>
                        <a:rPr lang="en-US" sz="2550" b="1">
                          <a:solidFill>
                            <a:srgbClr val="000000"/>
                          </a:solidFill>
                          <a:latin typeface="Aptos Bold"/>
                          <a:ea typeface="Aptos Bold"/>
                          <a:cs typeface="Aptos Bold"/>
                          <a:sym typeface="Aptos Bold"/>
                        </a:rPr>
                        <a:t>Infrastructure Required</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AED"/>
                    </a:solidFill>
                  </a:tcPr>
                </a:tc>
                <a:tc>
                  <a:txBody>
                    <a:bodyPr/>
                    <a:lstStyle/>
                    <a:p>
                      <a:pPr algn="l">
                        <a:lnSpc>
                          <a:spcPts val="3060"/>
                        </a:lnSpc>
                        <a:defRPr/>
                      </a:pPr>
                      <a:r>
                        <a:rPr lang="en-US" sz="2550">
                          <a:solidFill>
                            <a:srgbClr val="000000"/>
                          </a:solidFill>
                          <a:latin typeface="Aptos"/>
                          <a:ea typeface="Aptos"/>
                          <a:cs typeface="Aptos"/>
                          <a:sym typeface="Aptos"/>
                        </a:rPr>
                        <a:t>No external setup needed</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AED"/>
                    </a:solidFill>
                  </a:tcPr>
                </a:tc>
                <a:tc>
                  <a:txBody>
                    <a:bodyPr/>
                    <a:lstStyle/>
                    <a:p>
                      <a:pPr algn="l">
                        <a:lnSpc>
                          <a:spcPts val="3060"/>
                        </a:lnSpc>
                        <a:defRPr/>
                      </a:pPr>
                      <a:r>
                        <a:rPr lang="en-US" sz="2550">
                          <a:solidFill>
                            <a:srgbClr val="000000"/>
                          </a:solidFill>
                          <a:latin typeface="Aptos"/>
                          <a:ea typeface="Aptos"/>
                          <a:cs typeface="Aptos"/>
                          <a:sym typeface="Aptos"/>
                        </a:rPr>
                        <a:t>Required additional Setup (beacons).</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AED"/>
                    </a:solidFill>
                  </a:tcPr>
                </a:tc>
                <a:extLst>
                  <a:ext uri="{0D108BD9-81ED-4DB2-BD59-A6C34878D82A}">
                    <a16:rowId xmlns:a16="http://schemas.microsoft.com/office/drawing/2014/main" val="10002"/>
                  </a:ext>
                </a:extLst>
              </a:tr>
              <a:tr h="1258186">
                <a:tc>
                  <a:txBody>
                    <a:bodyPr/>
                    <a:lstStyle/>
                    <a:p>
                      <a:pPr algn="l">
                        <a:lnSpc>
                          <a:spcPts val="3060"/>
                        </a:lnSpc>
                        <a:defRPr/>
                      </a:pPr>
                      <a:r>
                        <a:rPr lang="en-US" sz="2550" b="1">
                          <a:solidFill>
                            <a:srgbClr val="000000"/>
                          </a:solidFill>
                          <a:latin typeface="Aptos Bold"/>
                          <a:ea typeface="Aptos Bold"/>
                          <a:cs typeface="Aptos Bold"/>
                          <a:sym typeface="Aptos Bold"/>
                        </a:rPr>
                        <a:t>Mapping</a:t>
                      </a:r>
                      <a:r>
                        <a:rPr lang="en-US" sz="2550">
                          <a:solidFill>
                            <a:srgbClr val="000000"/>
                          </a:solidFill>
                          <a:latin typeface="Aptos"/>
                          <a:ea typeface="Aptos"/>
                          <a:cs typeface="Aptos"/>
                          <a:sym typeface="Aptos"/>
                        </a:rPr>
                        <a:t> </a:t>
                      </a:r>
                      <a:r>
                        <a:rPr lang="en-US" sz="2550" b="1">
                          <a:solidFill>
                            <a:srgbClr val="000000"/>
                          </a:solidFill>
                          <a:latin typeface="Aptos Bold"/>
                          <a:ea typeface="Aptos Bold"/>
                          <a:cs typeface="Aptos Bold"/>
                          <a:sym typeface="Aptos Bold"/>
                        </a:rPr>
                        <a:t>Capability</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CD2D8"/>
                    </a:solidFill>
                  </a:tcPr>
                </a:tc>
                <a:tc>
                  <a:txBody>
                    <a:bodyPr/>
                    <a:lstStyle/>
                    <a:p>
                      <a:pPr algn="l">
                        <a:lnSpc>
                          <a:spcPts val="3060"/>
                        </a:lnSpc>
                        <a:defRPr/>
                      </a:pPr>
                      <a:r>
                        <a:rPr lang="en-US" sz="2550">
                          <a:solidFill>
                            <a:srgbClr val="000000"/>
                          </a:solidFill>
                          <a:latin typeface="Aptos"/>
                          <a:ea typeface="Aptos"/>
                          <a:cs typeface="Aptos"/>
                          <a:sym typeface="Aptos"/>
                        </a:rPr>
                        <a:t>Builds a real time map of the environment </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CD2D8"/>
                    </a:solidFill>
                  </a:tcPr>
                </a:tc>
                <a:tc>
                  <a:txBody>
                    <a:bodyPr/>
                    <a:lstStyle/>
                    <a:p>
                      <a:pPr algn="l">
                        <a:lnSpc>
                          <a:spcPts val="3060"/>
                        </a:lnSpc>
                        <a:defRPr/>
                      </a:pPr>
                      <a:r>
                        <a:rPr lang="en-US" sz="2550">
                          <a:solidFill>
                            <a:srgbClr val="000000"/>
                          </a:solidFill>
                          <a:latin typeface="Aptos"/>
                          <a:ea typeface="Aptos"/>
                          <a:cs typeface="Aptos"/>
                          <a:sym typeface="Aptos"/>
                        </a:rPr>
                        <a:t>Provides position only no mapping</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CCD2D8"/>
                    </a:solidFill>
                  </a:tcPr>
                </a:tc>
                <a:extLst>
                  <a:ext uri="{0D108BD9-81ED-4DB2-BD59-A6C34878D82A}">
                    <a16:rowId xmlns:a16="http://schemas.microsoft.com/office/drawing/2014/main" val="10003"/>
                  </a:ext>
                </a:extLst>
              </a:tr>
              <a:tr h="781431">
                <a:tc>
                  <a:txBody>
                    <a:bodyPr/>
                    <a:lstStyle/>
                    <a:p>
                      <a:pPr algn="l">
                        <a:lnSpc>
                          <a:spcPts val="3060"/>
                        </a:lnSpc>
                        <a:defRPr/>
                      </a:pPr>
                      <a:r>
                        <a:rPr lang="en-US" sz="2550" b="1">
                          <a:solidFill>
                            <a:srgbClr val="000000"/>
                          </a:solidFill>
                          <a:latin typeface="Aptos Bold"/>
                          <a:ea typeface="Aptos Bold"/>
                          <a:cs typeface="Aptos Bold"/>
                          <a:sym typeface="Aptos Bold"/>
                        </a:rPr>
                        <a:t>Cost</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AED"/>
                    </a:solidFill>
                  </a:tcPr>
                </a:tc>
                <a:tc>
                  <a:txBody>
                    <a:bodyPr/>
                    <a:lstStyle/>
                    <a:p>
                      <a:pPr algn="l">
                        <a:lnSpc>
                          <a:spcPts val="3060"/>
                        </a:lnSpc>
                        <a:defRPr/>
                      </a:pPr>
                      <a:r>
                        <a:rPr lang="en-US" sz="2550">
                          <a:solidFill>
                            <a:srgbClr val="000000"/>
                          </a:solidFill>
                          <a:latin typeface="Aptos"/>
                          <a:ea typeface="Aptos"/>
                          <a:cs typeface="Aptos"/>
                          <a:sym typeface="Aptos"/>
                        </a:rPr>
                        <a:t>Medium</a:t>
                      </a:r>
                      <a:endParaRPr lang="en-US" sz="110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AED"/>
                    </a:solidFill>
                  </a:tcPr>
                </a:tc>
                <a:tc>
                  <a:txBody>
                    <a:bodyPr/>
                    <a:lstStyle/>
                    <a:p>
                      <a:pPr algn="l">
                        <a:lnSpc>
                          <a:spcPts val="3060"/>
                        </a:lnSpc>
                        <a:defRPr/>
                      </a:pPr>
                      <a:r>
                        <a:rPr lang="en-US" sz="2550" dirty="0">
                          <a:solidFill>
                            <a:srgbClr val="000000"/>
                          </a:solidFill>
                          <a:latin typeface="Aptos"/>
                          <a:ea typeface="Aptos"/>
                          <a:cs typeface="Aptos"/>
                          <a:sym typeface="Aptos"/>
                        </a:rPr>
                        <a:t>Expensive</a:t>
                      </a:r>
                      <a:endParaRPr lang="en-US" sz="1100" dirty="0"/>
                    </a:p>
                  </a:txBody>
                  <a:tcPr marL="110379" marR="110379" marT="110379" marB="110379"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7EAED"/>
                    </a:solidFill>
                  </a:tcPr>
                </a:tc>
                <a:extLst>
                  <a:ext uri="{0D108BD9-81ED-4DB2-BD59-A6C34878D82A}">
                    <a16:rowId xmlns:a16="http://schemas.microsoft.com/office/drawing/2014/main" val="10004"/>
                  </a:ext>
                </a:extLst>
              </a:tr>
            </a:tbl>
          </a:graphicData>
        </a:graphic>
      </p:graphicFrame>
      <p:sp>
        <p:nvSpPr>
          <p:cNvPr id="33" name="Freeform 29">
            <a:hlinkClick r:id="rId2" action="ppaction://hlinksldjump"/>
            <a:extLst>
              <a:ext uri="{FF2B5EF4-FFF2-40B4-BE49-F238E27FC236}">
                <a16:creationId xmlns:a16="http://schemas.microsoft.com/office/drawing/2014/main" id="{BBB2D34A-980F-2BAC-38D7-2F37BFCCAE1F}"/>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Freeform: Shape 1">
            <a:hlinkClick r:id="rId5" action="ppaction://hlinksldjump"/>
            <a:extLst>
              <a:ext uri="{FF2B5EF4-FFF2-40B4-BE49-F238E27FC236}">
                <a16:creationId xmlns:a16="http://schemas.microsoft.com/office/drawing/2014/main" id="{2C2D5278-10F0-4E7E-E3F4-B873A7DDF02C}"/>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5" action="ppaction://hlinksldjump"/>
            <a:extLst>
              <a:ext uri="{FF2B5EF4-FFF2-40B4-BE49-F238E27FC236}">
                <a16:creationId xmlns:a16="http://schemas.microsoft.com/office/drawing/2014/main" id="{31870584-3EB4-320C-BA16-B4675104E8D1}"/>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6" action="ppaction://hlinksldjump"/>
            <a:extLst>
              <a:ext uri="{FF2B5EF4-FFF2-40B4-BE49-F238E27FC236}">
                <a16:creationId xmlns:a16="http://schemas.microsoft.com/office/drawing/2014/main" id="{8FBBB641-2ABC-5584-B5FB-68DD5D615024}"/>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6" action="ppaction://hlinksldjump"/>
            <a:extLst>
              <a:ext uri="{FF2B5EF4-FFF2-40B4-BE49-F238E27FC236}">
                <a16:creationId xmlns:a16="http://schemas.microsoft.com/office/drawing/2014/main" id="{66EA77FC-25BF-D121-2216-3FD3A0075BB1}"/>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7" action="ppaction://hlinksldjump"/>
            <a:extLst>
              <a:ext uri="{FF2B5EF4-FFF2-40B4-BE49-F238E27FC236}">
                <a16:creationId xmlns:a16="http://schemas.microsoft.com/office/drawing/2014/main" id="{5B72F4FA-F60E-6220-01E1-FFDDC2571135}"/>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7" action="ppaction://hlinksldjump"/>
            <a:extLst>
              <a:ext uri="{FF2B5EF4-FFF2-40B4-BE49-F238E27FC236}">
                <a16:creationId xmlns:a16="http://schemas.microsoft.com/office/drawing/2014/main" id="{E3496BDE-2A33-E762-6D06-98387E7ABA9E}"/>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8" action="ppaction://hlinksldjump"/>
            <a:extLst>
              <a:ext uri="{FF2B5EF4-FFF2-40B4-BE49-F238E27FC236}">
                <a16:creationId xmlns:a16="http://schemas.microsoft.com/office/drawing/2014/main" id="{FA5BEA8B-CBA4-D442-F41D-221502C4B86A}"/>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8" action="ppaction://hlinksldjump"/>
            <a:extLst>
              <a:ext uri="{FF2B5EF4-FFF2-40B4-BE49-F238E27FC236}">
                <a16:creationId xmlns:a16="http://schemas.microsoft.com/office/drawing/2014/main" id="{122091E0-26B3-62B5-10E5-3D6043BC6E01}"/>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3" name="Freeform: Shape 12">
            <a:hlinkClick r:id="rId9" action="ppaction://hlinksldjump"/>
            <a:extLst>
              <a:ext uri="{FF2B5EF4-FFF2-40B4-BE49-F238E27FC236}">
                <a16:creationId xmlns:a16="http://schemas.microsoft.com/office/drawing/2014/main" id="{67D61D5E-E03C-A1A8-8937-4227146F1A96}"/>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DC465E07-2F51-16B1-297E-377406E7F158}"/>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5" name="Freeform: Shape 14">
            <a:hlinkClick r:id="rId10" action="ppaction://hlinksldjump"/>
            <a:extLst>
              <a:ext uri="{FF2B5EF4-FFF2-40B4-BE49-F238E27FC236}">
                <a16:creationId xmlns:a16="http://schemas.microsoft.com/office/drawing/2014/main" id="{329E23E7-3365-E53A-A9DA-6C60DCBFF553}"/>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0" action="ppaction://hlinksldjump"/>
            <a:extLst>
              <a:ext uri="{FF2B5EF4-FFF2-40B4-BE49-F238E27FC236}">
                <a16:creationId xmlns:a16="http://schemas.microsoft.com/office/drawing/2014/main" id="{C1869E94-3E6B-9DC1-BC43-83E696E69FC3}"/>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7" name="Freeform: Shape 16">
            <a:hlinkClick r:id="rId11" action="ppaction://hlinksldjump"/>
            <a:extLst>
              <a:ext uri="{FF2B5EF4-FFF2-40B4-BE49-F238E27FC236}">
                <a16:creationId xmlns:a16="http://schemas.microsoft.com/office/drawing/2014/main" id="{FED0A495-F16A-3600-27C4-AF16AA1BA157}"/>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1" action="ppaction://hlinksldjump"/>
            <a:extLst>
              <a:ext uri="{FF2B5EF4-FFF2-40B4-BE49-F238E27FC236}">
                <a16:creationId xmlns:a16="http://schemas.microsoft.com/office/drawing/2014/main" id="{CFFE3C46-664A-1D08-A359-239B1DA4FE55}"/>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9" name="Freeform: Shape 18">
            <a:extLst>
              <a:ext uri="{FF2B5EF4-FFF2-40B4-BE49-F238E27FC236}">
                <a16:creationId xmlns:a16="http://schemas.microsoft.com/office/drawing/2014/main" id="{7D766B85-6B31-01C5-EE0A-12EDF01F127D}"/>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extLst>
              <a:ext uri="{FF2B5EF4-FFF2-40B4-BE49-F238E27FC236}">
                <a16:creationId xmlns:a16="http://schemas.microsoft.com/office/drawing/2014/main" id="{3DFADF77-B322-F1F2-C835-47E33D00F843}"/>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03770"/>
            <a:ext cx="6446514" cy="2955548"/>
          </a:xfrm>
          <a:prstGeom prst="rect">
            <a:avLst/>
          </a:prstGeom>
        </p:spPr>
        <p:txBody>
          <a:bodyPr lIns="91440" tIns="45720" rIns="91440" bIns="45720" rtlCol="0" anchor="t">
            <a:spAutoFit/>
          </a:bodyPr>
          <a:lstStyle/>
          <a:p>
            <a:pPr algn="l">
              <a:lnSpc>
                <a:spcPts val="3240"/>
              </a:lnSpc>
            </a:pPr>
            <a:r>
              <a:rPr lang="en-US" sz="2700" dirty="0">
                <a:solidFill>
                  <a:srgbClr val="000000"/>
                </a:solidFill>
                <a:latin typeface="Aptos"/>
                <a:ea typeface="Aptos"/>
                <a:cs typeface="Aptos"/>
                <a:sym typeface="Aptos"/>
              </a:rPr>
              <a:t>“SLAM” stands for Simultaneous Localization and Mapping. It's a technique used in robotics and computer vision to construct or update a map of an unknown environment while simultaneously keeping track of the robot's location within that environment.</a:t>
            </a:r>
          </a:p>
        </p:txBody>
      </p:sp>
      <p:sp>
        <p:nvSpPr>
          <p:cNvPr id="8" name="TextBox 8"/>
          <p:cNvSpPr txBox="1"/>
          <p:nvPr/>
        </p:nvSpPr>
        <p:spPr>
          <a:xfrm>
            <a:off x="2148838" y="6698033"/>
            <a:ext cx="6446514" cy="1733808"/>
          </a:xfrm>
          <a:prstGeom prst="rect">
            <a:avLst/>
          </a:prstGeom>
        </p:spPr>
        <p:txBody>
          <a:bodyPr lIns="91440" tIns="45720" rIns="91440" bIns="45720" rtlCol="0" anchor="t">
            <a:spAutoFit/>
          </a:bodyPr>
          <a:lstStyle/>
          <a:p>
            <a:pPr algn="l">
              <a:lnSpc>
                <a:spcPts val="3240"/>
              </a:lnSpc>
            </a:pPr>
            <a:r>
              <a:rPr lang="en-US" sz="2700">
                <a:solidFill>
                  <a:srgbClr val="000000"/>
                </a:solidFill>
                <a:latin typeface="Aptos"/>
                <a:ea typeface="Aptos"/>
                <a:cs typeface="Aptos"/>
                <a:sym typeface="Aptos"/>
              </a:rPr>
              <a:t>SLAM problem arises when an autonomous system, such as a robot or a vehicle, needs to navigate and understand its environment in real-time.</a:t>
            </a:r>
          </a:p>
        </p:txBody>
      </p:sp>
      <p:sp>
        <p:nvSpPr>
          <p:cNvPr id="9" name="TextBox 9"/>
          <p:cNvSpPr txBox="1"/>
          <p:nvPr/>
        </p:nvSpPr>
        <p:spPr>
          <a:xfrm>
            <a:off x="1463038" y="1987540"/>
            <a:ext cx="15361920"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SLAM</a:t>
            </a:r>
          </a:p>
        </p:txBody>
      </p:sp>
      <p:sp>
        <p:nvSpPr>
          <p:cNvPr id="10" name="TextBox 10"/>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dirty="0">
                <a:solidFill>
                  <a:srgbClr val="0094FF"/>
                </a:solidFill>
                <a:latin typeface="Montserrat Bold"/>
                <a:ea typeface="Montserrat Bold"/>
                <a:cs typeface="Montserrat Bold"/>
                <a:sym typeface="Montserrat Bold"/>
              </a:rPr>
              <a:t>Mapping | Technique Selection</a:t>
            </a:r>
          </a:p>
        </p:txBody>
      </p:sp>
      <p:sp>
        <p:nvSpPr>
          <p:cNvPr id="12" name="Freeform 12" descr="A diagram of a map  AI-generated content may be incorrect."/>
          <p:cNvSpPr/>
          <p:nvPr/>
        </p:nvSpPr>
        <p:spPr>
          <a:xfrm>
            <a:off x="9354751" y="3503770"/>
            <a:ext cx="8247443" cy="4676701"/>
          </a:xfrm>
          <a:custGeom>
            <a:avLst/>
            <a:gdLst/>
            <a:ahLst/>
            <a:cxnLst/>
            <a:rect l="l" t="t" r="r" b="b"/>
            <a:pathLst>
              <a:path w="10972800" h="6222111">
                <a:moveTo>
                  <a:pt x="0" y="0"/>
                </a:moveTo>
                <a:lnTo>
                  <a:pt x="10972800" y="0"/>
                </a:lnTo>
                <a:lnTo>
                  <a:pt x="10972800" y="6222111"/>
                </a:lnTo>
                <a:lnTo>
                  <a:pt x="0" y="6222111"/>
                </a:lnTo>
                <a:lnTo>
                  <a:pt x="0" y="0"/>
                </a:lnTo>
                <a:close/>
              </a:path>
            </a:pathLst>
          </a:custGeom>
          <a:blipFill>
            <a:blip r:embed="rId2"/>
            <a:stretch>
              <a:fillRect/>
            </a:stretch>
          </a:blipFill>
        </p:spPr>
        <p:txBody>
          <a:bodyPr/>
          <a:lstStyle/>
          <a:p>
            <a:endParaRPr lang="en-US"/>
          </a:p>
        </p:txBody>
      </p:sp>
      <p:sp>
        <p:nvSpPr>
          <p:cNvPr id="13" name="Freeform 13">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7299247B-5338-5386-1848-6A64F063273B}"/>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322739E6-1162-0AB3-B41E-FEECE2108773}"/>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AA72846C-9E07-2391-7C44-D27F9062C8DB}"/>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5AF50909-0452-3271-81D5-FCF4A4D39970}"/>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F8CD0C3C-03A8-573E-CBB3-65BF51CDB248}"/>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8" action="ppaction://hlinksldjump"/>
            <a:extLst>
              <a:ext uri="{FF2B5EF4-FFF2-40B4-BE49-F238E27FC236}">
                <a16:creationId xmlns:a16="http://schemas.microsoft.com/office/drawing/2014/main" id="{FE8AB1AC-4FD8-3E2D-6F1E-61B21BDF0892}"/>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4" name="Freeform: Shape 13">
            <a:hlinkClick r:id="rId9" action="ppaction://hlinksldjump"/>
            <a:extLst>
              <a:ext uri="{FF2B5EF4-FFF2-40B4-BE49-F238E27FC236}">
                <a16:creationId xmlns:a16="http://schemas.microsoft.com/office/drawing/2014/main" id="{10C27F80-A1B0-859C-C110-CF8888008075}"/>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9" action="ppaction://hlinksldjump"/>
            <a:extLst>
              <a:ext uri="{FF2B5EF4-FFF2-40B4-BE49-F238E27FC236}">
                <a16:creationId xmlns:a16="http://schemas.microsoft.com/office/drawing/2014/main" id="{D350EC7C-BD3A-5226-8C56-8B94EBA2ADEC}"/>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6" name="Freeform: Shape 15">
            <a:hlinkClick r:id="rId10" action="ppaction://hlinksldjump"/>
            <a:extLst>
              <a:ext uri="{FF2B5EF4-FFF2-40B4-BE49-F238E27FC236}">
                <a16:creationId xmlns:a16="http://schemas.microsoft.com/office/drawing/2014/main" id="{1C1CAED7-D177-8A3F-1DEC-BF044032731B}"/>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0" action="ppaction://hlinksldjump"/>
            <a:extLst>
              <a:ext uri="{FF2B5EF4-FFF2-40B4-BE49-F238E27FC236}">
                <a16:creationId xmlns:a16="http://schemas.microsoft.com/office/drawing/2014/main" id="{082DCB3C-1A69-0FAA-87A9-5DC529FC93A1}"/>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8" name="Freeform: Shape 17">
            <a:hlinkClick r:id="rId11" action="ppaction://hlinksldjump"/>
            <a:extLst>
              <a:ext uri="{FF2B5EF4-FFF2-40B4-BE49-F238E27FC236}">
                <a16:creationId xmlns:a16="http://schemas.microsoft.com/office/drawing/2014/main" id="{7724B91D-9835-3056-DF6A-C0F7AB2B25C4}"/>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1" action="ppaction://hlinksldjump"/>
            <a:extLst>
              <a:ext uri="{FF2B5EF4-FFF2-40B4-BE49-F238E27FC236}">
                <a16:creationId xmlns:a16="http://schemas.microsoft.com/office/drawing/2014/main" id="{E7ACB612-02DF-FD9D-5BC3-D16638F6D7CE}"/>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20" name="Freeform: Shape 19">
            <a:hlinkClick r:id="rId12" action="ppaction://hlinksldjump"/>
            <a:extLst>
              <a:ext uri="{FF2B5EF4-FFF2-40B4-BE49-F238E27FC236}">
                <a16:creationId xmlns:a16="http://schemas.microsoft.com/office/drawing/2014/main" id="{5D4D7DE6-A913-7E0E-9A82-DC214A5393DB}"/>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hlinkClick r:id="rId12" action="ppaction://hlinksldjump"/>
            <a:extLst>
              <a:ext uri="{FF2B5EF4-FFF2-40B4-BE49-F238E27FC236}">
                <a16:creationId xmlns:a16="http://schemas.microsoft.com/office/drawing/2014/main" id="{9D246759-ADAC-58D2-572E-692957BDFFB1}"/>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2" name="Freeform: Shape 21">
            <a:extLst>
              <a:ext uri="{FF2B5EF4-FFF2-40B4-BE49-F238E27FC236}">
                <a16:creationId xmlns:a16="http://schemas.microsoft.com/office/drawing/2014/main" id="{0C961FFA-BDD1-5BDB-5267-B49F72307CDE}"/>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3" name="TextBox 22">
            <a:extLst>
              <a:ext uri="{FF2B5EF4-FFF2-40B4-BE49-F238E27FC236}">
                <a16:creationId xmlns:a16="http://schemas.microsoft.com/office/drawing/2014/main" id="{6E18BD0D-D7E1-4661-4EF2-16B1F13820F9}"/>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719601" y="3549490"/>
            <a:ext cx="14882598" cy="913070"/>
          </a:xfrm>
          <a:prstGeom prst="rect">
            <a:avLst/>
          </a:prstGeom>
        </p:spPr>
        <p:txBody>
          <a:bodyPr lIns="91440" tIns="45720" rIns="91440" bIns="45720" rtlCol="0" anchor="t">
            <a:spAutoFit/>
          </a:bodyPr>
          <a:lstStyle/>
          <a:p>
            <a:pPr algn="l">
              <a:lnSpc>
                <a:spcPts val="3240"/>
              </a:lnSpc>
            </a:pPr>
            <a:r>
              <a:rPr lang="en-US" sz="2700">
                <a:solidFill>
                  <a:srgbClr val="000000"/>
                </a:solidFill>
                <a:latin typeface="Aptos"/>
                <a:ea typeface="Aptos"/>
                <a:cs typeface="Aptos"/>
                <a:sym typeface="Aptos"/>
              </a:rPr>
              <a:t>Gmapping, which stands for Grid-based Mapping, is a popular algorithm for performing SLAM in robotics and autonomous systems.</a:t>
            </a:r>
          </a:p>
        </p:txBody>
      </p:sp>
      <p:sp>
        <p:nvSpPr>
          <p:cNvPr id="8" name="TextBox 8"/>
          <p:cNvSpPr txBox="1"/>
          <p:nvPr/>
        </p:nvSpPr>
        <p:spPr>
          <a:xfrm>
            <a:off x="2719601" y="4656147"/>
            <a:ext cx="14882598" cy="502702"/>
          </a:xfrm>
          <a:prstGeom prst="rect">
            <a:avLst/>
          </a:prstGeom>
        </p:spPr>
        <p:txBody>
          <a:bodyPr lIns="91440" tIns="45720" rIns="91440" bIns="45720" rtlCol="0" anchor="t">
            <a:spAutoFit/>
          </a:bodyPr>
          <a:lstStyle/>
          <a:p>
            <a:pPr algn="l">
              <a:lnSpc>
                <a:spcPts val="3240"/>
              </a:lnSpc>
            </a:pPr>
            <a:r>
              <a:rPr lang="en-US" sz="2700">
                <a:solidFill>
                  <a:srgbClr val="000000"/>
                </a:solidFill>
                <a:latin typeface="Aptos"/>
                <a:ea typeface="Aptos"/>
                <a:cs typeface="Aptos"/>
                <a:sym typeface="Aptos"/>
              </a:rPr>
              <a:t>The Gmapping algorithm is based on particle filter and operates on laser scan data.</a:t>
            </a:r>
          </a:p>
        </p:txBody>
      </p:sp>
      <p:sp>
        <p:nvSpPr>
          <p:cNvPr id="9" name="TextBox 9"/>
          <p:cNvSpPr txBox="1"/>
          <p:nvPr/>
        </p:nvSpPr>
        <p:spPr>
          <a:xfrm>
            <a:off x="1463038" y="1987540"/>
            <a:ext cx="15361920"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Definition</a:t>
            </a:r>
          </a:p>
        </p:txBody>
      </p:sp>
      <p:sp>
        <p:nvSpPr>
          <p:cNvPr id="10" name="TextBox 10"/>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dirty="0">
                <a:solidFill>
                  <a:srgbClr val="000000"/>
                </a:solidFill>
                <a:latin typeface="Montserrat Bold"/>
                <a:ea typeface="Montserrat Bold"/>
                <a:cs typeface="Montserrat Bold"/>
                <a:sym typeface="Montserrat Bold"/>
              </a:rPr>
              <a:t>Mapping | GMapping Algorithm</a:t>
            </a:r>
          </a:p>
        </p:txBody>
      </p:sp>
      <p:sp>
        <p:nvSpPr>
          <p:cNvPr id="11" name="TextBox 11"/>
          <p:cNvSpPr txBox="1"/>
          <p:nvPr/>
        </p:nvSpPr>
        <p:spPr>
          <a:xfrm>
            <a:off x="2719601" y="5347304"/>
            <a:ext cx="14882598" cy="1323439"/>
          </a:xfrm>
          <a:prstGeom prst="rect">
            <a:avLst/>
          </a:prstGeom>
        </p:spPr>
        <p:txBody>
          <a:bodyPr lIns="91440" tIns="45720" rIns="91440" bIns="45720" rtlCol="0" anchor="t">
            <a:spAutoFit/>
          </a:bodyPr>
          <a:lstStyle/>
          <a:p>
            <a:pPr algn="l">
              <a:lnSpc>
                <a:spcPts val="3240"/>
              </a:lnSpc>
            </a:pPr>
            <a:r>
              <a:rPr lang="en-US" sz="2700" b="1">
                <a:solidFill>
                  <a:srgbClr val="000000"/>
                </a:solidFill>
                <a:latin typeface="Aptos Bold"/>
                <a:ea typeface="Aptos Bold"/>
                <a:cs typeface="Aptos Bold"/>
                <a:sym typeface="Aptos Bold"/>
              </a:rPr>
              <a:t>It allows a robot to:</a:t>
            </a:r>
          </a:p>
          <a:p>
            <a:pPr marL="882968" lvl="1" indent="-441484" algn="l">
              <a:lnSpc>
                <a:spcPts val="3240"/>
              </a:lnSpc>
              <a:buFont typeface="Arial"/>
              <a:buChar char="•"/>
            </a:pPr>
            <a:r>
              <a:rPr lang="en-US" sz="2700">
                <a:solidFill>
                  <a:srgbClr val="000000"/>
                </a:solidFill>
                <a:latin typeface="Aptos"/>
                <a:ea typeface="Aptos"/>
                <a:cs typeface="Aptos"/>
                <a:sym typeface="Aptos"/>
              </a:rPr>
              <a:t>Build a 2D map of an unknown environment.</a:t>
            </a:r>
          </a:p>
          <a:p>
            <a:pPr marL="882968" lvl="1" indent="-441484" algn="l">
              <a:lnSpc>
                <a:spcPts val="3240"/>
              </a:lnSpc>
              <a:buFont typeface="Arial"/>
              <a:buChar char="•"/>
            </a:pPr>
            <a:r>
              <a:rPr lang="en-US" sz="2700">
                <a:solidFill>
                  <a:srgbClr val="000000"/>
                </a:solidFill>
                <a:latin typeface="Aptos"/>
                <a:ea typeface="Aptos"/>
                <a:cs typeface="Aptos"/>
                <a:sym typeface="Aptos"/>
              </a:rPr>
              <a:t>Track its position (Localization) while moving.</a:t>
            </a:r>
          </a:p>
        </p:txBody>
      </p:sp>
      <p:sp>
        <p:nvSpPr>
          <p:cNvPr id="12" name="Freeform 12" descr="Processor"/>
          <p:cNvSpPr/>
          <p:nvPr/>
        </p:nvSpPr>
        <p:spPr>
          <a:xfrm>
            <a:off x="2148838" y="3503770"/>
            <a:ext cx="480654" cy="480654"/>
          </a:xfrm>
          <a:custGeom>
            <a:avLst/>
            <a:gdLst/>
            <a:ahLst/>
            <a:cxnLst/>
            <a:rect l="l" t="t" r="r" b="b"/>
            <a:pathLst>
              <a:path w="480654" h="480654">
                <a:moveTo>
                  <a:pt x="0" y="0"/>
                </a:moveTo>
                <a:lnTo>
                  <a:pt x="480653" y="0"/>
                </a:lnTo>
                <a:lnTo>
                  <a:pt x="480653" y="480654"/>
                </a:lnTo>
                <a:lnTo>
                  <a:pt x="0" y="4806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91440" tIns="45720" rIns="91440" bIns="45720"/>
          <a:lstStyle/>
          <a:p>
            <a:endParaRPr lang="en-US"/>
          </a:p>
        </p:txBody>
      </p:sp>
      <p:sp>
        <p:nvSpPr>
          <p:cNvPr id="13" name="Freeform 13" descr="Scanner"/>
          <p:cNvSpPr/>
          <p:nvPr/>
        </p:nvSpPr>
        <p:spPr>
          <a:xfrm>
            <a:off x="2149431" y="4610427"/>
            <a:ext cx="480060" cy="480060"/>
          </a:xfrm>
          <a:custGeom>
            <a:avLst/>
            <a:gdLst/>
            <a:ahLst/>
            <a:cxnLst/>
            <a:rect l="l" t="t" r="r" b="b"/>
            <a:pathLst>
              <a:path w="480060" h="480060">
                <a:moveTo>
                  <a:pt x="0" y="0"/>
                </a:moveTo>
                <a:lnTo>
                  <a:pt x="480060" y="0"/>
                </a:lnTo>
                <a:lnTo>
                  <a:pt x="480060" y="480059"/>
                </a:lnTo>
                <a:lnTo>
                  <a:pt x="0" y="480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14" name="Freeform 14" descr="Robot"/>
          <p:cNvSpPr/>
          <p:nvPr/>
        </p:nvSpPr>
        <p:spPr>
          <a:xfrm>
            <a:off x="2149431" y="5301585"/>
            <a:ext cx="480060" cy="480060"/>
          </a:xfrm>
          <a:custGeom>
            <a:avLst/>
            <a:gdLst/>
            <a:ahLst/>
            <a:cxnLst/>
            <a:rect l="l" t="t" r="r" b="b"/>
            <a:pathLst>
              <a:path w="480060" h="480060">
                <a:moveTo>
                  <a:pt x="0" y="0"/>
                </a:moveTo>
                <a:lnTo>
                  <a:pt x="480060" y="0"/>
                </a:lnTo>
                <a:lnTo>
                  <a:pt x="480060" y="480059"/>
                </a:lnTo>
                <a:lnTo>
                  <a:pt x="0" y="4800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lIns="91440" tIns="45720" rIns="91440" bIns="45720"/>
          <a:lstStyle/>
          <a:p>
            <a:endParaRPr lang="en-US"/>
          </a:p>
        </p:txBody>
      </p:sp>
      <p:sp>
        <p:nvSpPr>
          <p:cNvPr id="15" name="Freeform 15">
            <a:hlinkClick r:id="rId8"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lIns="91440" tIns="45720" rIns="91440" bIns="45720"/>
          <a:lstStyle/>
          <a:p>
            <a:endParaRPr lang="en-US"/>
          </a:p>
        </p:txBody>
      </p:sp>
      <p:sp>
        <p:nvSpPr>
          <p:cNvPr id="2" name="Freeform: Shape 1">
            <a:hlinkClick r:id="rId11" action="ppaction://hlinksldjump"/>
            <a:extLst>
              <a:ext uri="{FF2B5EF4-FFF2-40B4-BE49-F238E27FC236}">
                <a16:creationId xmlns:a16="http://schemas.microsoft.com/office/drawing/2014/main" id="{B1F8B056-7B16-0742-54AC-1AA93AB3C49F}"/>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11" action="ppaction://hlinksldjump"/>
            <a:extLst>
              <a:ext uri="{FF2B5EF4-FFF2-40B4-BE49-F238E27FC236}">
                <a16:creationId xmlns:a16="http://schemas.microsoft.com/office/drawing/2014/main" id="{F60A6A3C-1EB4-C507-2B0C-621E9515F58E}"/>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12" action="ppaction://hlinksldjump"/>
            <a:extLst>
              <a:ext uri="{FF2B5EF4-FFF2-40B4-BE49-F238E27FC236}">
                <a16:creationId xmlns:a16="http://schemas.microsoft.com/office/drawing/2014/main" id="{6EC69F80-5BD6-8B0D-2777-47EBA358BF34}"/>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12" action="ppaction://hlinksldjump"/>
            <a:extLst>
              <a:ext uri="{FF2B5EF4-FFF2-40B4-BE49-F238E27FC236}">
                <a16:creationId xmlns:a16="http://schemas.microsoft.com/office/drawing/2014/main" id="{A8234A85-880D-0A59-23F7-67D0132E2111}"/>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13" action="ppaction://hlinksldjump"/>
            <a:extLst>
              <a:ext uri="{FF2B5EF4-FFF2-40B4-BE49-F238E27FC236}">
                <a16:creationId xmlns:a16="http://schemas.microsoft.com/office/drawing/2014/main" id="{0D17AAE1-74A1-747D-067C-A8700F91BCF9}"/>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3" action="ppaction://hlinksldjump"/>
            <a:extLst>
              <a:ext uri="{FF2B5EF4-FFF2-40B4-BE49-F238E27FC236}">
                <a16:creationId xmlns:a16="http://schemas.microsoft.com/office/drawing/2014/main" id="{191A2619-94D7-8837-86C4-18CFD5D1F9C8}"/>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7" name="Freeform: Shape 16">
            <a:hlinkClick r:id="rId14" action="ppaction://hlinksldjump"/>
            <a:extLst>
              <a:ext uri="{FF2B5EF4-FFF2-40B4-BE49-F238E27FC236}">
                <a16:creationId xmlns:a16="http://schemas.microsoft.com/office/drawing/2014/main" id="{1C443979-30F0-1D34-8B54-1B7A6D861DEA}"/>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4" action="ppaction://hlinksldjump"/>
            <a:extLst>
              <a:ext uri="{FF2B5EF4-FFF2-40B4-BE49-F238E27FC236}">
                <a16:creationId xmlns:a16="http://schemas.microsoft.com/office/drawing/2014/main" id="{ADEBD8D6-FB1B-03B5-71D3-2A878E9594B6}"/>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9" name="Freeform: Shape 18">
            <a:hlinkClick r:id="rId15" action="ppaction://hlinksldjump"/>
            <a:extLst>
              <a:ext uri="{FF2B5EF4-FFF2-40B4-BE49-F238E27FC236}">
                <a16:creationId xmlns:a16="http://schemas.microsoft.com/office/drawing/2014/main" id="{04459544-31E5-9E48-DD4B-C6DCB5F83654}"/>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5" action="ppaction://hlinksldjump"/>
            <a:extLst>
              <a:ext uri="{FF2B5EF4-FFF2-40B4-BE49-F238E27FC236}">
                <a16:creationId xmlns:a16="http://schemas.microsoft.com/office/drawing/2014/main" id="{F3959351-15B0-456E-623E-953629A2049B}"/>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21" name="Freeform: Shape 20">
            <a:hlinkClick r:id="rId16" action="ppaction://hlinksldjump"/>
            <a:extLst>
              <a:ext uri="{FF2B5EF4-FFF2-40B4-BE49-F238E27FC236}">
                <a16:creationId xmlns:a16="http://schemas.microsoft.com/office/drawing/2014/main" id="{6347B8A3-3B90-5F0F-2897-B1E3DCFB3BEC}"/>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hlinkClick r:id="rId16" action="ppaction://hlinksldjump"/>
            <a:extLst>
              <a:ext uri="{FF2B5EF4-FFF2-40B4-BE49-F238E27FC236}">
                <a16:creationId xmlns:a16="http://schemas.microsoft.com/office/drawing/2014/main" id="{E9743BF4-B862-80FC-D169-6AA3B0D47318}"/>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23" name="Freeform: Shape 22">
            <a:hlinkClick r:id="rId17" action="ppaction://hlinksldjump"/>
            <a:extLst>
              <a:ext uri="{FF2B5EF4-FFF2-40B4-BE49-F238E27FC236}">
                <a16:creationId xmlns:a16="http://schemas.microsoft.com/office/drawing/2014/main" id="{E36B4B3C-E780-1D77-C0A3-22872E69AEE7}"/>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4" name="TextBox 23">
            <a:hlinkClick r:id="rId17" action="ppaction://hlinksldjump"/>
            <a:extLst>
              <a:ext uri="{FF2B5EF4-FFF2-40B4-BE49-F238E27FC236}">
                <a16:creationId xmlns:a16="http://schemas.microsoft.com/office/drawing/2014/main" id="{08656487-412F-A293-9BAD-4E52E8C7CFAE}"/>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5" name="Freeform: Shape 24">
            <a:extLst>
              <a:ext uri="{FF2B5EF4-FFF2-40B4-BE49-F238E27FC236}">
                <a16:creationId xmlns:a16="http://schemas.microsoft.com/office/drawing/2014/main" id="{6389461E-5814-92EF-F082-6922979164E9}"/>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6" name="TextBox 25">
            <a:extLst>
              <a:ext uri="{FF2B5EF4-FFF2-40B4-BE49-F238E27FC236}">
                <a16:creationId xmlns:a16="http://schemas.microsoft.com/office/drawing/2014/main" id="{17749103-EE09-02EC-4DDC-75C011D41333}"/>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03770"/>
            <a:ext cx="15453362" cy="913070"/>
          </a:xfrm>
          <a:prstGeom prst="rect">
            <a:avLst/>
          </a:prstGeom>
        </p:spPr>
        <p:txBody>
          <a:bodyPr wrap="square" lIns="91440" tIns="45720" rIns="91440" bIns="45720" rtlCol="0" anchor="t">
            <a:spAutoFit/>
          </a:bodyPr>
          <a:lstStyle/>
          <a:p>
            <a:pPr marL="0" lvl="1" indent="-530352" algn="l">
              <a:lnSpc>
                <a:spcPts val="3240"/>
              </a:lnSpc>
              <a:buAutoNum type="arabicPeriod"/>
            </a:pPr>
            <a:r>
              <a:rPr lang="en-US" sz="2700" dirty="0">
                <a:solidFill>
                  <a:srgbClr val="000000"/>
                </a:solidFill>
                <a:latin typeface="Aptos"/>
                <a:ea typeface="Aptos"/>
                <a:cs typeface="Aptos"/>
                <a:sym typeface="Aptos"/>
              </a:rPr>
              <a:t>The robot move and collects laser scan data (from Kinect).</a:t>
            </a:r>
          </a:p>
          <a:p>
            <a:pPr marL="0" lvl="1" indent="-530352" algn="l">
              <a:lnSpc>
                <a:spcPts val="3240"/>
              </a:lnSpc>
              <a:buAutoNum type="arabicPeriod"/>
            </a:pPr>
            <a:r>
              <a:rPr lang="en-US" sz="2700" dirty="0">
                <a:solidFill>
                  <a:srgbClr val="000000"/>
                </a:solidFill>
                <a:latin typeface="Aptos"/>
                <a:ea typeface="Aptos"/>
                <a:cs typeface="Aptos"/>
                <a:sym typeface="Aptos"/>
              </a:rPr>
              <a:t>It combines this with odometry (wheel encoder readings).</a:t>
            </a:r>
          </a:p>
        </p:txBody>
      </p:sp>
      <p:sp>
        <p:nvSpPr>
          <p:cNvPr id="8" name="TextBox 8"/>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How It Works?</a:t>
            </a:r>
          </a:p>
        </p:txBody>
      </p:sp>
      <p:sp>
        <p:nvSpPr>
          <p:cNvPr id="9" name="TextBox 9"/>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a:solidFill>
                  <a:srgbClr val="000000"/>
                </a:solidFill>
                <a:latin typeface="Montserrat Bold"/>
                <a:ea typeface="Montserrat Bold"/>
                <a:cs typeface="Montserrat Bold"/>
                <a:sym typeface="Montserrat Bold"/>
              </a:rPr>
              <a:t>Mapping | GMapping Algorithm</a:t>
            </a:r>
          </a:p>
        </p:txBody>
      </p:sp>
      <p:sp>
        <p:nvSpPr>
          <p:cNvPr id="11" name="Freeform 11"/>
          <p:cNvSpPr/>
          <p:nvPr/>
        </p:nvSpPr>
        <p:spPr>
          <a:xfrm>
            <a:off x="5712896" y="4554000"/>
            <a:ext cx="8325247" cy="5048744"/>
          </a:xfrm>
          <a:custGeom>
            <a:avLst/>
            <a:gdLst/>
            <a:ahLst/>
            <a:cxnLst/>
            <a:rect l="l" t="t" r="r" b="b"/>
            <a:pathLst>
              <a:path w="10719816" h="6673088">
                <a:moveTo>
                  <a:pt x="0" y="0"/>
                </a:moveTo>
                <a:lnTo>
                  <a:pt x="10719816" y="0"/>
                </a:lnTo>
                <a:lnTo>
                  <a:pt x="10719816" y="6673088"/>
                </a:lnTo>
                <a:lnTo>
                  <a:pt x="0" y="6673088"/>
                </a:lnTo>
                <a:lnTo>
                  <a:pt x="0" y="0"/>
                </a:lnTo>
                <a:close/>
              </a:path>
            </a:pathLst>
          </a:custGeom>
          <a:blipFill>
            <a:blip r:embed="rId2"/>
            <a:stretch>
              <a:fillRect l="-5333" r="-5333"/>
            </a:stretch>
          </a:blipFill>
        </p:spPr>
        <p:txBody>
          <a:bodyPr/>
          <a:lstStyle/>
          <a:p>
            <a:endParaRPr lang="en-US"/>
          </a:p>
        </p:txBody>
      </p:sp>
      <p:sp>
        <p:nvSpPr>
          <p:cNvPr id="12" name="Freeform 12">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83235277-6D0F-7B87-CDFE-465279C116C2}"/>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F2A6B7A7-4C18-2674-F335-97E730C3AA96}"/>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586DA2D7-4A1A-B200-44A5-D9E78E9A8C48}"/>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21F0AAD8-1743-45FE-26EC-741C80493AD0}"/>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6873BA2A-4966-4177-369F-A60C0C21AB94}"/>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8" action="ppaction://hlinksldjump"/>
            <a:extLst>
              <a:ext uri="{FF2B5EF4-FFF2-40B4-BE49-F238E27FC236}">
                <a16:creationId xmlns:a16="http://schemas.microsoft.com/office/drawing/2014/main" id="{DEC7B541-F976-6454-EE4B-AC046900CA61}"/>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9" action="ppaction://hlinksldjump"/>
            <a:extLst>
              <a:ext uri="{FF2B5EF4-FFF2-40B4-BE49-F238E27FC236}">
                <a16:creationId xmlns:a16="http://schemas.microsoft.com/office/drawing/2014/main" id="{4103EA6F-976A-042A-2F6B-007510DA431C}"/>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0EDF8233-A16C-D39E-F789-6FA04A8D600D}"/>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5" name="Freeform: Shape 14">
            <a:hlinkClick r:id="rId10" action="ppaction://hlinksldjump"/>
            <a:extLst>
              <a:ext uri="{FF2B5EF4-FFF2-40B4-BE49-F238E27FC236}">
                <a16:creationId xmlns:a16="http://schemas.microsoft.com/office/drawing/2014/main" id="{C334EAB2-C690-19B4-F8AE-78128F416F56}"/>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0" action="ppaction://hlinksldjump"/>
            <a:extLst>
              <a:ext uri="{FF2B5EF4-FFF2-40B4-BE49-F238E27FC236}">
                <a16:creationId xmlns:a16="http://schemas.microsoft.com/office/drawing/2014/main" id="{3269963B-BEA9-4B91-68DA-FC0C4524EFE0}"/>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7" name="Freeform: Shape 16">
            <a:hlinkClick r:id="rId11" action="ppaction://hlinksldjump"/>
            <a:extLst>
              <a:ext uri="{FF2B5EF4-FFF2-40B4-BE49-F238E27FC236}">
                <a16:creationId xmlns:a16="http://schemas.microsoft.com/office/drawing/2014/main" id="{588DDB9E-6461-306E-D0F2-5D0C84CB29FB}"/>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1" action="ppaction://hlinksldjump"/>
            <a:extLst>
              <a:ext uri="{FF2B5EF4-FFF2-40B4-BE49-F238E27FC236}">
                <a16:creationId xmlns:a16="http://schemas.microsoft.com/office/drawing/2014/main" id="{3023BB1F-CB00-A5A0-33FE-C6D91D867B4E}"/>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2" action="ppaction://hlinksldjump"/>
            <a:extLst>
              <a:ext uri="{FF2B5EF4-FFF2-40B4-BE49-F238E27FC236}">
                <a16:creationId xmlns:a16="http://schemas.microsoft.com/office/drawing/2014/main" id="{7E19325D-23D5-A1C0-9BE2-C5FD0CFC5F35}"/>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2" action="ppaction://hlinksldjump"/>
            <a:extLst>
              <a:ext uri="{FF2B5EF4-FFF2-40B4-BE49-F238E27FC236}">
                <a16:creationId xmlns:a16="http://schemas.microsoft.com/office/drawing/2014/main" id="{A37345E0-A421-EE77-877B-F3758014DA36}"/>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1" name="Freeform: Shape 20">
            <a:extLst>
              <a:ext uri="{FF2B5EF4-FFF2-40B4-BE49-F238E27FC236}">
                <a16:creationId xmlns:a16="http://schemas.microsoft.com/office/drawing/2014/main" id="{DBC8E3B4-F9DA-85B8-0B40-6CBEF0BF9062}"/>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extLst>
              <a:ext uri="{FF2B5EF4-FFF2-40B4-BE49-F238E27FC236}">
                <a16:creationId xmlns:a16="http://schemas.microsoft.com/office/drawing/2014/main" id="{9608988B-6C10-416B-07A5-46883EA765FC}"/>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E7CED-20BF-1D6B-B269-60DDDA935D8D}"/>
            </a:ext>
          </a:extLst>
        </p:cNvPr>
        <p:cNvGrpSpPr/>
        <p:nvPr/>
      </p:nvGrpSpPr>
      <p:grpSpPr>
        <a:xfrm>
          <a:off x="0" y="0"/>
          <a:ext cx="0" cy="0"/>
          <a:chOff x="0" y="0"/>
          <a:chExt cx="0" cy="0"/>
        </a:xfrm>
      </p:grpSpPr>
      <p:sp>
        <p:nvSpPr>
          <p:cNvPr id="4" name="Freeform: Shape 3">
            <a:hlinkClick r:id="rId2" action="ppaction://hlinksldjump"/>
            <a:extLst>
              <a:ext uri="{FF2B5EF4-FFF2-40B4-BE49-F238E27FC236}">
                <a16:creationId xmlns:a16="http://schemas.microsoft.com/office/drawing/2014/main" id="{9770FC58-9E4B-C710-9708-BAB1CED4BA0C}"/>
              </a:ext>
            </a:extLst>
          </p:cNvPr>
          <p:cNvSpPr>
            <a:spLocks noChangeAspect="1"/>
          </p:cNvSpPr>
          <p:nvPr/>
        </p:nvSpPr>
        <p:spPr>
          <a:xfrm>
            <a:off x="564642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2" action="ppaction://hlinksldjump"/>
            <a:extLst>
              <a:ext uri="{FF2B5EF4-FFF2-40B4-BE49-F238E27FC236}">
                <a16:creationId xmlns:a16="http://schemas.microsoft.com/office/drawing/2014/main" id="{EC84F844-ED9F-FC82-BBC9-FD9154FBAF7C}"/>
              </a:ext>
            </a:extLst>
          </p:cNvPr>
          <p:cNvSpPr txBox="1"/>
          <p:nvPr/>
        </p:nvSpPr>
        <p:spPr>
          <a:xfrm>
            <a:off x="1633279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1036" name="Freeform: Shape 1035">
            <a:hlinkClick r:id="rId3" action="ppaction://hlinksldjump"/>
            <a:extLst>
              <a:ext uri="{FF2B5EF4-FFF2-40B4-BE49-F238E27FC236}">
                <a16:creationId xmlns:a16="http://schemas.microsoft.com/office/drawing/2014/main" id="{7D0B893B-219D-0E16-66A6-A1B5A2880F30}"/>
              </a:ext>
            </a:extLst>
          </p:cNvPr>
          <p:cNvSpPr>
            <a:spLocks noChangeAspect="1"/>
          </p:cNvSpPr>
          <p:nvPr/>
        </p:nvSpPr>
        <p:spPr>
          <a:xfrm>
            <a:off x="337560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8" name="TextBox 27">
            <a:hlinkClick r:id="rId3" action="ppaction://hlinksldjump"/>
            <a:extLst>
              <a:ext uri="{FF2B5EF4-FFF2-40B4-BE49-F238E27FC236}">
                <a16:creationId xmlns:a16="http://schemas.microsoft.com/office/drawing/2014/main" id="{1793F649-52BC-57CF-AE34-8A5B055C1BC6}"/>
              </a:ext>
            </a:extLst>
          </p:cNvPr>
          <p:cNvSpPr txBox="1"/>
          <p:nvPr/>
        </p:nvSpPr>
        <p:spPr>
          <a:xfrm>
            <a:off x="13745596"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34" name="Freeform: Shape 1033">
            <a:hlinkClick r:id="rId4" action="ppaction://hlinksldjump"/>
            <a:extLst>
              <a:ext uri="{FF2B5EF4-FFF2-40B4-BE49-F238E27FC236}">
                <a16:creationId xmlns:a16="http://schemas.microsoft.com/office/drawing/2014/main" id="{B0D3C11A-01F9-F6DB-5F47-B3DBE186D289}"/>
              </a:ext>
            </a:extLst>
          </p:cNvPr>
          <p:cNvSpPr>
            <a:spLocks noChangeAspect="1"/>
          </p:cNvSpPr>
          <p:nvPr/>
        </p:nvSpPr>
        <p:spPr>
          <a:xfrm>
            <a:off x="110478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4" action="ppaction://hlinksldjump"/>
            <a:extLst>
              <a:ext uri="{FF2B5EF4-FFF2-40B4-BE49-F238E27FC236}">
                <a16:creationId xmlns:a16="http://schemas.microsoft.com/office/drawing/2014/main" id="{FE99370E-C26F-79DB-4BCA-5E2DC6BE1BD6}"/>
              </a:ext>
            </a:extLst>
          </p:cNvPr>
          <p:cNvSpPr txBox="1"/>
          <p:nvPr/>
        </p:nvSpPr>
        <p:spPr>
          <a:xfrm>
            <a:off x="1150448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31" name="Freeform: Shape 1030">
            <a:hlinkClick r:id="rId5" action="ppaction://hlinksldjump"/>
            <a:extLst>
              <a:ext uri="{FF2B5EF4-FFF2-40B4-BE49-F238E27FC236}">
                <a16:creationId xmlns:a16="http://schemas.microsoft.com/office/drawing/2014/main" id="{159A678C-A9F2-650A-C6AC-29B2B4D7E680}"/>
              </a:ext>
            </a:extLst>
          </p:cNvPr>
          <p:cNvSpPr>
            <a:spLocks noChangeAspect="1"/>
          </p:cNvSpPr>
          <p:nvPr/>
        </p:nvSpPr>
        <p:spPr>
          <a:xfrm>
            <a:off x="-116602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2" name="TextBox 41">
            <a:hlinkClick r:id="rId5" action="ppaction://hlinksldjump"/>
            <a:extLst>
              <a:ext uri="{FF2B5EF4-FFF2-40B4-BE49-F238E27FC236}">
                <a16:creationId xmlns:a16="http://schemas.microsoft.com/office/drawing/2014/main" id="{EE67C612-1126-5D2B-8113-8AA5A05A8992}"/>
              </a:ext>
            </a:extLst>
          </p:cNvPr>
          <p:cNvSpPr txBox="1"/>
          <p:nvPr/>
        </p:nvSpPr>
        <p:spPr>
          <a:xfrm>
            <a:off x="9403412"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027" name="Freeform: Shape 1026">
            <a:hlinkClick r:id="rId6" action="ppaction://hlinksldjump"/>
            <a:extLst>
              <a:ext uri="{FF2B5EF4-FFF2-40B4-BE49-F238E27FC236}">
                <a16:creationId xmlns:a16="http://schemas.microsoft.com/office/drawing/2014/main" id="{8F2180A8-4CD9-A6A8-8708-E58CBB2DF951}"/>
              </a:ext>
            </a:extLst>
          </p:cNvPr>
          <p:cNvSpPr/>
          <p:nvPr/>
        </p:nvSpPr>
        <p:spPr>
          <a:xfrm>
            <a:off x="-343683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6" action="ppaction://hlinksldjump"/>
            <a:extLst>
              <a:ext uri="{FF2B5EF4-FFF2-40B4-BE49-F238E27FC236}">
                <a16:creationId xmlns:a16="http://schemas.microsoft.com/office/drawing/2014/main" id="{DD027ABC-3E9E-E267-7AD4-8FA2400E350A}"/>
              </a:ext>
            </a:extLst>
          </p:cNvPr>
          <p:cNvSpPr txBox="1"/>
          <p:nvPr/>
        </p:nvSpPr>
        <p:spPr>
          <a:xfrm>
            <a:off x="7054500"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024" name="Freeform: Shape 1023">
            <a:hlinkClick r:id="rId7" action="ppaction://hlinksldjump"/>
            <a:extLst>
              <a:ext uri="{FF2B5EF4-FFF2-40B4-BE49-F238E27FC236}">
                <a16:creationId xmlns:a16="http://schemas.microsoft.com/office/drawing/2014/main" id="{7423816A-B3F6-2B6E-0473-F0746CADCCDC}"/>
              </a:ext>
            </a:extLst>
          </p:cNvPr>
          <p:cNvSpPr>
            <a:spLocks noChangeAspect="1"/>
          </p:cNvSpPr>
          <p:nvPr/>
        </p:nvSpPr>
        <p:spPr>
          <a:xfrm>
            <a:off x="-570765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4" name="TextBox 43">
            <a:hlinkClick r:id="rId7" action="ppaction://hlinksldjump"/>
            <a:extLst>
              <a:ext uri="{FF2B5EF4-FFF2-40B4-BE49-F238E27FC236}">
                <a16:creationId xmlns:a16="http://schemas.microsoft.com/office/drawing/2014/main" id="{E90B9948-A7D9-26C7-6386-81B4EA4A6693}"/>
              </a:ext>
            </a:extLst>
          </p:cNvPr>
          <p:cNvSpPr txBox="1"/>
          <p:nvPr/>
        </p:nvSpPr>
        <p:spPr>
          <a:xfrm>
            <a:off x="4576817"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62" name="Freeform: Shape 61">
            <a:hlinkClick r:id="rId8" action="ppaction://hlinksldjump"/>
            <a:extLst>
              <a:ext uri="{FF2B5EF4-FFF2-40B4-BE49-F238E27FC236}">
                <a16:creationId xmlns:a16="http://schemas.microsoft.com/office/drawing/2014/main" id="{B47E7925-E9A0-7670-8094-B4D2E969F028}"/>
              </a:ext>
            </a:extLst>
          </p:cNvPr>
          <p:cNvSpPr>
            <a:spLocks noChangeAspect="1"/>
          </p:cNvSpPr>
          <p:nvPr/>
        </p:nvSpPr>
        <p:spPr>
          <a:xfrm>
            <a:off x="-797846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hlinkClick r:id="rId8" action="ppaction://hlinksldjump"/>
            <a:extLst>
              <a:ext uri="{FF2B5EF4-FFF2-40B4-BE49-F238E27FC236}">
                <a16:creationId xmlns:a16="http://schemas.microsoft.com/office/drawing/2014/main" id="{17C4C579-C261-811E-2B07-324A3A09C1AD}"/>
              </a:ext>
            </a:extLst>
          </p:cNvPr>
          <p:cNvSpPr txBox="1"/>
          <p:nvPr/>
        </p:nvSpPr>
        <p:spPr>
          <a:xfrm>
            <a:off x="239878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59" name="Freeform: Shape 58">
            <a:extLst>
              <a:ext uri="{FF2B5EF4-FFF2-40B4-BE49-F238E27FC236}">
                <a16:creationId xmlns:a16="http://schemas.microsoft.com/office/drawing/2014/main" id="{77CCB320-2A3F-1B7A-6403-116F4186E6BB}"/>
              </a:ext>
            </a:extLst>
          </p:cNvPr>
          <p:cNvSpPr/>
          <p:nvPr/>
        </p:nvSpPr>
        <p:spPr>
          <a:xfrm>
            <a:off x="-10249281"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extLst>
              <a:ext uri="{FF2B5EF4-FFF2-40B4-BE49-F238E27FC236}">
                <a16:creationId xmlns:a16="http://schemas.microsoft.com/office/drawing/2014/main" id="{D07ADCA2-5CEC-975F-F99B-0E75A0898FDA}"/>
              </a:ext>
            </a:extLst>
          </p:cNvPr>
          <p:cNvSpPr txBox="1"/>
          <p:nvPr/>
        </p:nvSpPr>
        <p:spPr>
          <a:xfrm>
            <a:off x="30480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3180664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03770"/>
            <a:ext cx="15453362" cy="913070"/>
          </a:xfrm>
          <a:prstGeom prst="rect">
            <a:avLst/>
          </a:prstGeom>
        </p:spPr>
        <p:txBody>
          <a:bodyPr wrap="square" lIns="91440" tIns="45720" rIns="91440" bIns="45720" rtlCol="0" anchor="t">
            <a:spAutoFit/>
          </a:bodyPr>
          <a:lstStyle/>
          <a:p>
            <a:pPr algn="l">
              <a:lnSpc>
                <a:spcPts val="3240"/>
              </a:lnSpc>
            </a:pPr>
            <a:r>
              <a:rPr lang="en-US" sz="2700" dirty="0">
                <a:solidFill>
                  <a:srgbClr val="000000"/>
                </a:solidFill>
                <a:latin typeface="Aptos"/>
                <a:ea typeface="Aptos"/>
                <a:cs typeface="Aptos"/>
                <a:sym typeface="Aptos"/>
              </a:rPr>
              <a:t>It is the process of estimating a robot’s position and orientation over time motion sensors such as wheel encoders.</a:t>
            </a:r>
          </a:p>
        </p:txBody>
      </p:sp>
      <p:sp>
        <p:nvSpPr>
          <p:cNvPr id="8" name="TextBox 8"/>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Odometry</a:t>
            </a:r>
          </a:p>
        </p:txBody>
      </p:sp>
      <p:sp>
        <p:nvSpPr>
          <p:cNvPr id="9" name="TextBox 9"/>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a:solidFill>
                  <a:srgbClr val="000000"/>
                </a:solidFill>
                <a:latin typeface="Montserrat Bold"/>
                <a:ea typeface="Montserrat Bold"/>
                <a:cs typeface="Montserrat Bold"/>
                <a:sym typeface="Montserrat Bold"/>
              </a:rPr>
              <a:t>Mapping | GMapping Algorithm</a:t>
            </a:r>
          </a:p>
        </p:txBody>
      </p:sp>
      <p:sp>
        <p:nvSpPr>
          <p:cNvPr id="11" name="Freeform 11" descr="A computer screen shot of a computer screen  AI-generated content may be incorrect."/>
          <p:cNvSpPr/>
          <p:nvPr/>
        </p:nvSpPr>
        <p:spPr>
          <a:xfrm>
            <a:off x="5651914" y="4554000"/>
            <a:ext cx="8447210" cy="5047199"/>
          </a:xfrm>
          <a:custGeom>
            <a:avLst/>
            <a:gdLst/>
            <a:ahLst/>
            <a:cxnLst/>
            <a:rect l="l" t="t" r="r" b="b"/>
            <a:pathLst>
              <a:path w="11100562" h="6632575">
                <a:moveTo>
                  <a:pt x="0" y="0"/>
                </a:moveTo>
                <a:lnTo>
                  <a:pt x="11100562" y="0"/>
                </a:lnTo>
                <a:lnTo>
                  <a:pt x="11100562" y="6632575"/>
                </a:lnTo>
                <a:lnTo>
                  <a:pt x="0" y="6632575"/>
                </a:lnTo>
                <a:lnTo>
                  <a:pt x="0" y="0"/>
                </a:lnTo>
                <a:close/>
              </a:path>
            </a:pathLst>
          </a:custGeom>
          <a:blipFill>
            <a:blip r:embed="rId2"/>
            <a:stretch>
              <a:fillRect t="-11" b="-11"/>
            </a:stretch>
          </a:blipFill>
        </p:spPr>
        <p:txBody>
          <a:bodyPr/>
          <a:lstStyle/>
          <a:p>
            <a:endParaRPr lang="en-US"/>
          </a:p>
        </p:txBody>
      </p:sp>
      <p:sp>
        <p:nvSpPr>
          <p:cNvPr id="12" name="Freeform 12">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4F3ACC15-F894-4560-D33F-2D1F3A92192B}"/>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827917BE-3203-7CFC-BB91-8CAAD7DB8693}"/>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336CE769-980F-D810-147A-71AA5D01F0DE}"/>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F230B9CF-4DD4-AB0D-0FAB-3AAACA77C112}"/>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331E58BB-A63A-1B05-CCA3-7CD7FEE7C48A}"/>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8" action="ppaction://hlinksldjump"/>
            <a:extLst>
              <a:ext uri="{FF2B5EF4-FFF2-40B4-BE49-F238E27FC236}">
                <a16:creationId xmlns:a16="http://schemas.microsoft.com/office/drawing/2014/main" id="{FA4B83D6-2161-2D64-EE74-A1E506C1B667}"/>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9" action="ppaction://hlinksldjump"/>
            <a:extLst>
              <a:ext uri="{FF2B5EF4-FFF2-40B4-BE49-F238E27FC236}">
                <a16:creationId xmlns:a16="http://schemas.microsoft.com/office/drawing/2014/main" id="{8F772B72-6CB8-452B-BD63-782AB59FEF24}"/>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4A5C26BE-0E43-EA41-38B9-6801CB191B3E}"/>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5" name="Freeform: Shape 14">
            <a:hlinkClick r:id="rId10" action="ppaction://hlinksldjump"/>
            <a:extLst>
              <a:ext uri="{FF2B5EF4-FFF2-40B4-BE49-F238E27FC236}">
                <a16:creationId xmlns:a16="http://schemas.microsoft.com/office/drawing/2014/main" id="{A45CE364-DD37-5B7D-A1B5-08E1F657D99A}"/>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0" action="ppaction://hlinksldjump"/>
            <a:extLst>
              <a:ext uri="{FF2B5EF4-FFF2-40B4-BE49-F238E27FC236}">
                <a16:creationId xmlns:a16="http://schemas.microsoft.com/office/drawing/2014/main" id="{25E2ABE9-564B-1FEA-66AF-0C1BCE4D643B}"/>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7" name="Freeform: Shape 16">
            <a:hlinkClick r:id="rId11" action="ppaction://hlinksldjump"/>
            <a:extLst>
              <a:ext uri="{FF2B5EF4-FFF2-40B4-BE49-F238E27FC236}">
                <a16:creationId xmlns:a16="http://schemas.microsoft.com/office/drawing/2014/main" id="{80AE85B2-6D19-B79C-65D0-DAA8AF746C7F}"/>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1" action="ppaction://hlinksldjump"/>
            <a:extLst>
              <a:ext uri="{FF2B5EF4-FFF2-40B4-BE49-F238E27FC236}">
                <a16:creationId xmlns:a16="http://schemas.microsoft.com/office/drawing/2014/main" id="{BAB5F15F-1915-B8AB-5032-6C2C19BE82C2}"/>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2" action="ppaction://hlinksldjump"/>
            <a:extLst>
              <a:ext uri="{FF2B5EF4-FFF2-40B4-BE49-F238E27FC236}">
                <a16:creationId xmlns:a16="http://schemas.microsoft.com/office/drawing/2014/main" id="{080733F3-537E-774B-3CCF-4881FE15F88B}"/>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2" action="ppaction://hlinksldjump"/>
            <a:extLst>
              <a:ext uri="{FF2B5EF4-FFF2-40B4-BE49-F238E27FC236}">
                <a16:creationId xmlns:a16="http://schemas.microsoft.com/office/drawing/2014/main" id="{6FCAFE81-4E8B-5DEC-D57B-E887D1545B5E}"/>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1" name="Freeform: Shape 20">
            <a:extLst>
              <a:ext uri="{FF2B5EF4-FFF2-40B4-BE49-F238E27FC236}">
                <a16:creationId xmlns:a16="http://schemas.microsoft.com/office/drawing/2014/main" id="{9229F46E-F350-A5D0-0E33-DB8DD53661F7}"/>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extLst>
              <a:ext uri="{FF2B5EF4-FFF2-40B4-BE49-F238E27FC236}">
                <a16:creationId xmlns:a16="http://schemas.microsoft.com/office/drawing/2014/main" id="{495B8FCE-CA1C-1F8A-E970-8AFA594E8684}"/>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03770"/>
            <a:ext cx="9599268" cy="3371046"/>
          </a:xfrm>
          <a:prstGeom prst="rect">
            <a:avLst/>
          </a:prstGeom>
        </p:spPr>
        <p:txBody>
          <a:bodyPr lIns="91440" tIns="45720" rIns="91440" bIns="45720" rtlCol="0" anchor="t">
            <a:spAutoFit/>
          </a:bodyPr>
          <a:lstStyle/>
          <a:p>
            <a:pPr marL="488632" lvl="1" indent="-530352" algn="l">
              <a:lnSpc>
                <a:spcPts val="3240"/>
              </a:lnSpc>
              <a:buFont typeface="Arial"/>
              <a:buChar char="•"/>
            </a:pPr>
            <a:r>
              <a:rPr lang="en-US" sz="2700" dirty="0">
                <a:solidFill>
                  <a:srgbClr val="000000"/>
                </a:solidFill>
                <a:latin typeface="Aptos"/>
                <a:ea typeface="Aptos"/>
                <a:cs typeface="Aptos"/>
                <a:sym typeface="Aptos"/>
              </a:rPr>
              <a:t>Motor Encoders are sensors to the motors that measure rotation of the motor shaft.</a:t>
            </a:r>
          </a:p>
          <a:p>
            <a:pPr marL="488632" lvl="1" indent="-530352" algn="l">
              <a:lnSpc>
                <a:spcPts val="3240"/>
              </a:lnSpc>
              <a:buFont typeface="Arial"/>
              <a:buChar char="•"/>
            </a:pPr>
            <a:r>
              <a:rPr lang="en-US" sz="2700" dirty="0">
                <a:solidFill>
                  <a:srgbClr val="000000"/>
                </a:solidFill>
                <a:latin typeface="Aptos"/>
                <a:ea typeface="Aptos"/>
                <a:cs typeface="Aptos"/>
                <a:sym typeface="Aptos"/>
              </a:rPr>
              <a:t>We use magnetic encoder.</a:t>
            </a:r>
          </a:p>
          <a:p>
            <a:pPr marL="488632" lvl="1" indent="-530352" algn="l">
              <a:lnSpc>
                <a:spcPts val="3240"/>
              </a:lnSpc>
              <a:buFont typeface="Arial"/>
              <a:buChar char="•"/>
            </a:pPr>
            <a:r>
              <a:rPr lang="en-US" sz="2700" dirty="0">
                <a:solidFill>
                  <a:srgbClr val="000000"/>
                </a:solidFill>
                <a:latin typeface="Aptos"/>
                <a:ea typeface="Aptos"/>
                <a:cs typeface="Aptos"/>
                <a:sym typeface="Aptos"/>
              </a:rPr>
              <a:t>Encoders generate pulses as the motor shaft rotate.</a:t>
            </a:r>
          </a:p>
          <a:p>
            <a:pPr marL="488632" lvl="1" indent="-530352" algn="l">
              <a:lnSpc>
                <a:spcPts val="3240"/>
              </a:lnSpc>
              <a:buFont typeface="Arial"/>
              <a:buChar char="•"/>
            </a:pPr>
            <a:r>
              <a:rPr lang="en-US" sz="2700" dirty="0">
                <a:solidFill>
                  <a:srgbClr val="000000"/>
                </a:solidFill>
                <a:latin typeface="Aptos"/>
                <a:ea typeface="Aptos"/>
                <a:cs typeface="Aptos"/>
                <a:sym typeface="Aptos"/>
              </a:rPr>
              <a:t>By counting this pulses these pulses, </a:t>
            </a:r>
            <a:r>
              <a:rPr lang="en-US" sz="2700" b="1" dirty="0">
                <a:solidFill>
                  <a:srgbClr val="000000"/>
                </a:solidFill>
                <a:latin typeface="Aptos Bold"/>
                <a:ea typeface="Aptos Bold"/>
                <a:cs typeface="Aptos Bold"/>
                <a:sym typeface="Aptos Bold"/>
              </a:rPr>
              <a:t>we can calculate:</a:t>
            </a:r>
          </a:p>
          <a:p>
            <a:pPr marL="1097280" lvl="1" indent="-530352" algn="l">
              <a:lnSpc>
                <a:spcPts val="3240"/>
              </a:lnSpc>
              <a:buFont typeface="Arial"/>
              <a:buChar char="•"/>
            </a:pPr>
            <a:r>
              <a:rPr lang="en-US" sz="2700" dirty="0">
                <a:solidFill>
                  <a:srgbClr val="000000"/>
                </a:solidFill>
                <a:latin typeface="Aptos"/>
                <a:ea typeface="Aptos"/>
                <a:cs typeface="Aptos"/>
                <a:sym typeface="Aptos"/>
              </a:rPr>
              <a:t>Distance traveled by the wheel.</a:t>
            </a:r>
          </a:p>
          <a:p>
            <a:pPr marL="1097280" lvl="1" indent="-530352" algn="l">
              <a:lnSpc>
                <a:spcPts val="3240"/>
              </a:lnSpc>
              <a:buFont typeface="Arial"/>
              <a:buChar char="•"/>
            </a:pPr>
            <a:r>
              <a:rPr lang="en-US" sz="2700" dirty="0">
                <a:solidFill>
                  <a:srgbClr val="000000"/>
                </a:solidFill>
                <a:latin typeface="Aptos"/>
                <a:ea typeface="Aptos"/>
                <a:cs typeface="Aptos"/>
                <a:sym typeface="Aptos"/>
              </a:rPr>
              <a:t>Speed of rotation.</a:t>
            </a:r>
          </a:p>
          <a:p>
            <a:pPr marL="1097280" lvl="1" indent="-530352" algn="l">
              <a:lnSpc>
                <a:spcPts val="3240"/>
              </a:lnSpc>
              <a:buFont typeface="Arial"/>
              <a:buChar char="•"/>
            </a:pPr>
            <a:r>
              <a:rPr lang="en-US" sz="2700" dirty="0">
                <a:solidFill>
                  <a:srgbClr val="000000"/>
                </a:solidFill>
                <a:latin typeface="Aptos"/>
                <a:ea typeface="Aptos"/>
                <a:cs typeface="Aptos"/>
                <a:sym typeface="Aptos"/>
              </a:rPr>
              <a:t>Direction(clockwise or anticlockwise).</a:t>
            </a:r>
          </a:p>
        </p:txBody>
      </p:sp>
      <p:sp>
        <p:nvSpPr>
          <p:cNvPr id="8" name="TextBox 8"/>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Encoders</a:t>
            </a:r>
          </a:p>
        </p:txBody>
      </p:sp>
      <p:sp>
        <p:nvSpPr>
          <p:cNvPr id="9" name="TextBox 9"/>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a:solidFill>
                  <a:srgbClr val="000000"/>
                </a:solidFill>
                <a:latin typeface="Montserrat Bold"/>
                <a:ea typeface="Montserrat Bold"/>
                <a:cs typeface="Montserrat Bold"/>
                <a:sym typeface="Montserrat Bold"/>
              </a:rPr>
              <a:t>Mapping | GMapping Algorithm</a:t>
            </a:r>
          </a:p>
        </p:txBody>
      </p:sp>
      <p:grpSp>
        <p:nvGrpSpPr>
          <p:cNvPr id="10" name="Group 10"/>
          <p:cNvGrpSpPr>
            <a:grpSpLocks noChangeAspect="1"/>
          </p:cNvGrpSpPr>
          <p:nvPr/>
        </p:nvGrpSpPr>
        <p:grpSpPr>
          <a:xfrm>
            <a:off x="12525358" y="3491271"/>
            <a:ext cx="5762642" cy="5306472"/>
            <a:chOff x="0" y="0"/>
            <a:chExt cx="7683522" cy="7075296"/>
          </a:xfrm>
        </p:grpSpPr>
        <p:sp>
          <p:nvSpPr>
            <p:cNvPr id="11" name="Freeform 11" descr="A small round device with wires and a circular disc  AI-generated content may be incorrect."/>
            <p:cNvSpPr/>
            <p:nvPr/>
          </p:nvSpPr>
          <p:spPr>
            <a:xfrm>
              <a:off x="0" y="0"/>
              <a:ext cx="7683500" cy="7075297"/>
            </a:xfrm>
            <a:custGeom>
              <a:avLst/>
              <a:gdLst/>
              <a:ahLst/>
              <a:cxnLst/>
              <a:rect l="l" t="t" r="r" b="b"/>
              <a:pathLst>
                <a:path w="7683500" h="7075297">
                  <a:moveTo>
                    <a:pt x="0" y="0"/>
                  </a:moveTo>
                  <a:lnTo>
                    <a:pt x="7683500" y="0"/>
                  </a:lnTo>
                  <a:lnTo>
                    <a:pt x="7683500" y="7075297"/>
                  </a:lnTo>
                  <a:lnTo>
                    <a:pt x="0" y="7075297"/>
                  </a:lnTo>
                  <a:lnTo>
                    <a:pt x="0" y="0"/>
                  </a:lnTo>
                  <a:close/>
                </a:path>
              </a:pathLst>
            </a:custGeom>
            <a:blipFill>
              <a:blip r:embed="rId2"/>
              <a:stretch>
                <a:fillRect/>
              </a:stretch>
            </a:blipFill>
          </p:spPr>
          <p:txBody>
            <a:bodyPr/>
            <a:lstStyle/>
            <a:p>
              <a:endParaRPr lang="en-US"/>
            </a:p>
          </p:txBody>
        </p:sp>
      </p:grpSp>
      <p:sp>
        <p:nvSpPr>
          <p:cNvPr id="12" name="Freeform 12">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1A88F8F6-9A81-011C-10C2-884C2D45A074}"/>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90D5BA18-DBE9-781F-C147-B814F8593E75}"/>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A8DCF42C-429D-F712-3055-43D082CC6436}"/>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C519C774-909D-A2C8-996E-8D0F20B1ED47}"/>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86044AB9-B533-BE8D-0723-A1A4A8C262D1}"/>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8" action="ppaction://hlinksldjump"/>
            <a:extLst>
              <a:ext uri="{FF2B5EF4-FFF2-40B4-BE49-F238E27FC236}">
                <a16:creationId xmlns:a16="http://schemas.microsoft.com/office/drawing/2014/main" id="{1EE6C814-3351-B9E0-2F0F-403A3F0B774B}"/>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4" name="Freeform: Shape 13">
            <a:hlinkClick r:id="rId9" action="ppaction://hlinksldjump"/>
            <a:extLst>
              <a:ext uri="{FF2B5EF4-FFF2-40B4-BE49-F238E27FC236}">
                <a16:creationId xmlns:a16="http://schemas.microsoft.com/office/drawing/2014/main" id="{3517058A-15EC-B09F-FC10-70644E8153DA}"/>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9" action="ppaction://hlinksldjump"/>
            <a:extLst>
              <a:ext uri="{FF2B5EF4-FFF2-40B4-BE49-F238E27FC236}">
                <a16:creationId xmlns:a16="http://schemas.microsoft.com/office/drawing/2014/main" id="{4FE416BC-22F7-8FB7-BC94-04EE758A7884}"/>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6" name="Freeform: Shape 15">
            <a:hlinkClick r:id="rId10" action="ppaction://hlinksldjump"/>
            <a:extLst>
              <a:ext uri="{FF2B5EF4-FFF2-40B4-BE49-F238E27FC236}">
                <a16:creationId xmlns:a16="http://schemas.microsoft.com/office/drawing/2014/main" id="{F8C0F059-4B7A-3AB4-AE2C-40CE764E6483}"/>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0" action="ppaction://hlinksldjump"/>
            <a:extLst>
              <a:ext uri="{FF2B5EF4-FFF2-40B4-BE49-F238E27FC236}">
                <a16:creationId xmlns:a16="http://schemas.microsoft.com/office/drawing/2014/main" id="{B700CB46-C3E2-188D-F947-A57E77B7B72D}"/>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8" name="Freeform: Shape 17">
            <a:hlinkClick r:id="rId11" action="ppaction://hlinksldjump"/>
            <a:extLst>
              <a:ext uri="{FF2B5EF4-FFF2-40B4-BE49-F238E27FC236}">
                <a16:creationId xmlns:a16="http://schemas.microsoft.com/office/drawing/2014/main" id="{8DA17CA3-A84B-28D2-0BEF-2446D61C06DD}"/>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1" action="ppaction://hlinksldjump"/>
            <a:extLst>
              <a:ext uri="{FF2B5EF4-FFF2-40B4-BE49-F238E27FC236}">
                <a16:creationId xmlns:a16="http://schemas.microsoft.com/office/drawing/2014/main" id="{EF4C332D-D3AE-8394-6539-D0B1A4C128C2}"/>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20" name="Freeform: Shape 19">
            <a:hlinkClick r:id="rId12" action="ppaction://hlinksldjump"/>
            <a:extLst>
              <a:ext uri="{FF2B5EF4-FFF2-40B4-BE49-F238E27FC236}">
                <a16:creationId xmlns:a16="http://schemas.microsoft.com/office/drawing/2014/main" id="{7EFA4999-0645-A4CB-C3AB-746C7A30DBDA}"/>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hlinkClick r:id="rId12" action="ppaction://hlinksldjump"/>
            <a:extLst>
              <a:ext uri="{FF2B5EF4-FFF2-40B4-BE49-F238E27FC236}">
                <a16:creationId xmlns:a16="http://schemas.microsoft.com/office/drawing/2014/main" id="{74A2529A-C6B1-7AAE-230D-AD97CF51185D}"/>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2" name="Freeform: Shape 21">
            <a:extLst>
              <a:ext uri="{FF2B5EF4-FFF2-40B4-BE49-F238E27FC236}">
                <a16:creationId xmlns:a16="http://schemas.microsoft.com/office/drawing/2014/main" id="{514BE6FE-E39C-DB70-C140-396CFDE5D6A6}"/>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3" name="TextBox 22">
            <a:extLst>
              <a:ext uri="{FF2B5EF4-FFF2-40B4-BE49-F238E27FC236}">
                <a16:creationId xmlns:a16="http://schemas.microsoft.com/office/drawing/2014/main" id="{34CEEF44-87AF-EC74-FDC8-531CC92A386C}"/>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74D7-5C5B-80B4-86B0-8B6E37D80BB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A4AEFA23-44D3-D155-BE2A-27CA804B4B97}"/>
              </a:ext>
            </a:extLst>
          </p:cNvPr>
          <p:cNvSpPr txBox="1"/>
          <p:nvPr/>
        </p:nvSpPr>
        <p:spPr>
          <a:xfrm>
            <a:off x="2148838" y="5016678"/>
            <a:ext cx="7759128" cy="4601260"/>
          </a:xfrm>
          <a:prstGeom prst="rect">
            <a:avLst/>
          </a:prstGeom>
        </p:spPr>
        <p:txBody>
          <a:bodyPr lIns="91440" tIns="45720" rIns="91440" bIns="45720" rtlCol="0" anchor="t">
            <a:spAutoFit/>
          </a:bodyPr>
          <a:lstStyle/>
          <a:p>
            <a:pPr marL="488632" lvl="1" indent="-244316" algn="l">
              <a:spcAft>
                <a:spcPts val="600"/>
              </a:spcAft>
              <a:buFont typeface="Arial"/>
              <a:buChar char="•"/>
            </a:pPr>
            <a:r>
              <a:rPr lang="en-US" sz="2400" dirty="0">
                <a:solidFill>
                  <a:srgbClr val="000000"/>
                </a:solidFill>
                <a:latin typeface="Aptos"/>
                <a:ea typeface="Aptos"/>
                <a:cs typeface="Aptos"/>
                <a:sym typeface="Aptos"/>
              </a:rPr>
              <a:t>“Inertial Measurement Unit” IMU sensors typically consist of a combination of accelerometers, gyroscopes, and sometimes magnetometers, (IMU) sensor in robotics is to provide information about an object's orientation and motion by measuring its linear accelerations and angular velocities. This information is useful for tasks such as navigation, localization, and mapping.</a:t>
            </a:r>
          </a:p>
          <a:p>
            <a:pPr marL="488632" lvl="1" indent="-244316" algn="l">
              <a:buFont typeface="Arial"/>
              <a:buChar char="•"/>
            </a:pPr>
            <a:r>
              <a:rPr lang="en-US" sz="2400" dirty="0">
                <a:solidFill>
                  <a:srgbClr val="000000"/>
                </a:solidFill>
                <a:latin typeface="Aptos"/>
                <a:ea typeface="Aptos"/>
                <a:cs typeface="Aptos"/>
                <a:sym typeface="Aptos"/>
              </a:rPr>
              <a:t>We combined wheel encoders with IMU to improve odometry accuracy. Encoders provide distance, while IMU refines orientation and detects slipping. Together, they enable more reliable localization.</a:t>
            </a:r>
          </a:p>
        </p:txBody>
      </p:sp>
      <p:sp>
        <p:nvSpPr>
          <p:cNvPr id="8" name="TextBox 8">
            <a:extLst>
              <a:ext uri="{FF2B5EF4-FFF2-40B4-BE49-F238E27FC236}">
                <a16:creationId xmlns:a16="http://schemas.microsoft.com/office/drawing/2014/main" id="{C1C36A5B-664F-4A08-8F5F-F88A7DD959F1}"/>
              </a:ext>
            </a:extLst>
          </p:cNvPr>
          <p:cNvSpPr txBox="1"/>
          <p:nvPr/>
        </p:nvSpPr>
        <p:spPr>
          <a:xfrm>
            <a:off x="1463038" y="1987540"/>
            <a:ext cx="10775174" cy="830997"/>
          </a:xfrm>
          <a:prstGeom prst="rect">
            <a:avLst/>
          </a:prstGeom>
        </p:spPr>
        <p:txBody>
          <a:bodyPr lIns="91440" tIns="45720" rIns="91440" bIns="45720" rtlCol="0" anchor="t">
            <a:spAutoFit/>
          </a:bodyPr>
          <a:lstStyle/>
          <a:p>
            <a:r>
              <a:rPr lang="en-US" sz="4800" b="1" dirty="0">
                <a:solidFill>
                  <a:srgbClr val="000000"/>
                </a:solidFill>
                <a:latin typeface="Montserrat Bold"/>
                <a:ea typeface="Montserrat Bold"/>
                <a:cs typeface="Montserrat Bold"/>
                <a:sym typeface="Montserrat Bold"/>
              </a:rPr>
              <a:t>Challenges</a:t>
            </a:r>
          </a:p>
        </p:txBody>
      </p:sp>
      <p:sp>
        <p:nvSpPr>
          <p:cNvPr id="9" name="TextBox 9">
            <a:extLst>
              <a:ext uri="{FF2B5EF4-FFF2-40B4-BE49-F238E27FC236}">
                <a16:creationId xmlns:a16="http://schemas.microsoft.com/office/drawing/2014/main" id="{EFACA1B1-1769-4FBC-0D74-7A1BE306F637}"/>
              </a:ext>
            </a:extLst>
          </p:cNvPr>
          <p:cNvSpPr txBox="1"/>
          <p:nvPr/>
        </p:nvSpPr>
        <p:spPr>
          <a:xfrm>
            <a:off x="777240" y="731520"/>
            <a:ext cx="14930526" cy="1015663"/>
          </a:xfrm>
          <a:prstGeom prst="rect">
            <a:avLst/>
          </a:prstGeom>
        </p:spPr>
        <p:txBody>
          <a:bodyPr lIns="91440" tIns="45720" rIns="91440" bIns="45720" rtlCol="0" anchor="t">
            <a:spAutoFit/>
          </a:bodyPr>
          <a:lstStyle/>
          <a:p>
            <a:pPr algn="l"/>
            <a:r>
              <a:rPr lang="en-US" sz="6000" b="1">
                <a:solidFill>
                  <a:srgbClr val="000000"/>
                </a:solidFill>
                <a:latin typeface="Montserrat Bold"/>
                <a:ea typeface="Montserrat Bold"/>
                <a:cs typeface="Montserrat Bold"/>
                <a:sym typeface="Montserrat Bold"/>
              </a:rPr>
              <a:t>Mapping | GMapping Algorithm</a:t>
            </a:r>
          </a:p>
        </p:txBody>
      </p:sp>
      <p:sp>
        <p:nvSpPr>
          <p:cNvPr id="11" name="Freeform 11" descr="A black object with white text  AI-generated content may be incorrect.">
            <a:extLst>
              <a:ext uri="{FF2B5EF4-FFF2-40B4-BE49-F238E27FC236}">
                <a16:creationId xmlns:a16="http://schemas.microsoft.com/office/drawing/2014/main" id="{7DBCEF31-440D-EA30-7F7B-F37F12EABA2C}"/>
              </a:ext>
            </a:extLst>
          </p:cNvPr>
          <p:cNvSpPr/>
          <p:nvPr/>
        </p:nvSpPr>
        <p:spPr>
          <a:xfrm>
            <a:off x="10678215" y="5016678"/>
            <a:ext cx="6924008" cy="3635120"/>
          </a:xfrm>
          <a:custGeom>
            <a:avLst/>
            <a:gdLst/>
            <a:ahLst/>
            <a:cxnLst/>
            <a:rect l="l" t="t" r="r" b="b"/>
            <a:pathLst>
              <a:path w="9232011" h="4846828">
                <a:moveTo>
                  <a:pt x="0" y="0"/>
                </a:moveTo>
                <a:lnTo>
                  <a:pt x="9232011" y="0"/>
                </a:lnTo>
                <a:lnTo>
                  <a:pt x="9232011" y="4846828"/>
                </a:lnTo>
                <a:lnTo>
                  <a:pt x="0" y="4846828"/>
                </a:lnTo>
                <a:lnTo>
                  <a:pt x="0" y="0"/>
                </a:lnTo>
                <a:close/>
              </a:path>
            </a:pathLst>
          </a:custGeom>
          <a:blipFill>
            <a:blip r:embed="rId2"/>
            <a:stretch>
              <a:fillRect/>
            </a:stretch>
          </a:blipFill>
        </p:spPr>
        <p:txBody>
          <a:bodyPr/>
          <a:lstStyle/>
          <a:p>
            <a:endParaRPr lang="en-US"/>
          </a:p>
        </p:txBody>
      </p:sp>
      <p:sp>
        <p:nvSpPr>
          <p:cNvPr id="12" name="Freeform 12">
            <a:hlinkClick r:id="rId3" action="ppaction://hlinksldjump"/>
            <a:extLst>
              <a:ext uri="{FF2B5EF4-FFF2-40B4-BE49-F238E27FC236}">
                <a16:creationId xmlns:a16="http://schemas.microsoft.com/office/drawing/2014/main" id="{12F5B5F7-D6D6-87FE-8772-9008ADFA599D}"/>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6" name="TextBox 7">
            <a:extLst>
              <a:ext uri="{FF2B5EF4-FFF2-40B4-BE49-F238E27FC236}">
                <a16:creationId xmlns:a16="http://schemas.microsoft.com/office/drawing/2014/main" id="{93D1F039-EF3A-4691-7F8B-E3DE1F3C8AB7}"/>
              </a:ext>
            </a:extLst>
          </p:cNvPr>
          <p:cNvSpPr txBox="1"/>
          <p:nvPr/>
        </p:nvSpPr>
        <p:spPr>
          <a:xfrm>
            <a:off x="2148838" y="2897656"/>
            <a:ext cx="9599268" cy="507831"/>
          </a:xfrm>
          <a:prstGeom prst="rect">
            <a:avLst/>
          </a:prstGeom>
        </p:spPr>
        <p:txBody>
          <a:bodyPr lIns="91440" tIns="45720" rIns="91440" bIns="45720" rtlCol="0" anchor="t">
            <a:spAutoFit/>
          </a:bodyPr>
          <a:lstStyle/>
          <a:p>
            <a:pPr algn="l"/>
            <a:r>
              <a:rPr lang="en-US" sz="2700" dirty="0">
                <a:solidFill>
                  <a:srgbClr val="000000"/>
                </a:solidFill>
                <a:latin typeface="Aptos"/>
                <a:ea typeface="Aptos"/>
                <a:cs typeface="Aptos"/>
                <a:sym typeface="Aptos"/>
              </a:rPr>
              <a:t>Bad odometry and inaccurate localization.</a:t>
            </a:r>
          </a:p>
        </p:txBody>
      </p:sp>
      <p:sp>
        <p:nvSpPr>
          <p:cNvPr id="13" name="TextBox 8">
            <a:extLst>
              <a:ext uri="{FF2B5EF4-FFF2-40B4-BE49-F238E27FC236}">
                <a16:creationId xmlns:a16="http://schemas.microsoft.com/office/drawing/2014/main" id="{3D1A3947-63AB-8983-DA47-4B353D8BB635}"/>
              </a:ext>
            </a:extLst>
          </p:cNvPr>
          <p:cNvSpPr txBox="1"/>
          <p:nvPr/>
        </p:nvSpPr>
        <p:spPr>
          <a:xfrm>
            <a:off x="1463038" y="4086158"/>
            <a:ext cx="10775174" cy="830997"/>
          </a:xfrm>
          <a:prstGeom prst="rect">
            <a:avLst/>
          </a:prstGeom>
        </p:spPr>
        <p:txBody>
          <a:bodyPr lIns="91440" tIns="45720" rIns="91440" bIns="45720" rtlCol="0" anchor="t">
            <a:spAutoFit/>
          </a:bodyPr>
          <a:lstStyle/>
          <a:p>
            <a:r>
              <a:rPr lang="en-US" sz="4800" b="1" dirty="0">
                <a:solidFill>
                  <a:srgbClr val="000000"/>
                </a:solidFill>
                <a:latin typeface="Montserrat Bold"/>
                <a:ea typeface="Montserrat Bold"/>
                <a:cs typeface="Montserrat Bold"/>
                <a:sym typeface="Montserrat Bold"/>
              </a:rPr>
              <a:t>Solution</a:t>
            </a:r>
          </a:p>
        </p:txBody>
      </p:sp>
      <p:sp>
        <p:nvSpPr>
          <p:cNvPr id="2" name="Freeform: Shape 1">
            <a:hlinkClick r:id="rId6" action="ppaction://hlinksldjump"/>
            <a:extLst>
              <a:ext uri="{FF2B5EF4-FFF2-40B4-BE49-F238E27FC236}">
                <a16:creationId xmlns:a16="http://schemas.microsoft.com/office/drawing/2014/main" id="{A220BF5B-D3F1-8EB4-4617-B90AD78F0369}"/>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F1245E43-62C8-49A9-C28D-3058221A2DB0}"/>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D8A7EC19-D461-D7CC-4234-745E04CE7874}"/>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6FDDBA29-7198-DE92-07AA-2B77DDCE7836}"/>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 name="Freeform: Shape 9">
            <a:hlinkClick r:id="rId8" action="ppaction://hlinksldjump"/>
            <a:extLst>
              <a:ext uri="{FF2B5EF4-FFF2-40B4-BE49-F238E27FC236}">
                <a16:creationId xmlns:a16="http://schemas.microsoft.com/office/drawing/2014/main" id="{3F79D4B6-C93C-83D0-A309-DEAE803C8901}"/>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8" action="ppaction://hlinksldjump"/>
            <a:extLst>
              <a:ext uri="{FF2B5EF4-FFF2-40B4-BE49-F238E27FC236}">
                <a16:creationId xmlns:a16="http://schemas.microsoft.com/office/drawing/2014/main" id="{64E3AD27-236F-22A6-18FB-A6456D0CAA95}"/>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5" name="Freeform: Shape 14">
            <a:hlinkClick r:id="rId9" action="ppaction://hlinksldjump"/>
            <a:extLst>
              <a:ext uri="{FF2B5EF4-FFF2-40B4-BE49-F238E27FC236}">
                <a16:creationId xmlns:a16="http://schemas.microsoft.com/office/drawing/2014/main" id="{6FC6BEFA-9BC7-E91C-7815-B0B2DB766B9D}"/>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9" action="ppaction://hlinksldjump"/>
            <a:extLst>
              <a:ext uri="{FF2B5EF4-FFF2-40B4-BE49-F238E27FC236}">
                <a16:creationId xmlns:a16="http://schemas.microsoft.com/office/drawing/2014/main" id="{4D1EFE5D-13E5-22B4-0EE0-154920E69646}"/>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7" name="Freeform: Shape 16">
            <a:hlinkClick r:id="rId10" action="ppaction://hlinksldjump"/>
            <a:extLst>
              <a:ext uri="{FF2B5EF4-FFF2-40B4-BE49-F238E27FC236}">
                <a16:creationId xmlns:a16="http://schemas.microsoft.com/office/drawing/2014/main" id="{28275811-FD78-3716-827D-8E8B5E5F19D1}"/>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0" action="ppaction://hlinksldjump"/>
            <a:extLst>
              <a:ext uri="{FF2B5EF4-FFF2-40B4-BE49-F238E27FC236}">
                <a16:creationId xmlns:a16="http://schemas.microsoft.com/office/drawing/2014/main" id="{53A840CB-773A-E0B4-2DE2-72813267EA74}"/>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9" name="Freeform: Shape 18">
            <a:hlinkClick r:id="rId11" action="ppaction://hlinksldjump"/>
            <a:extLst>
              <a:ext uri="{FF2B5EF4-FFF2-40B4-BE49-F238E27FC236}">
                <a16:creationId xmlns:a16="http://schemas.microsoft.com/office/drawing/2014/main" id="{9401C3BD-095E-92AB-1CDD-422083998B74}"/>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1" action="ppaction://hlinksldjump"/>
            <a:extLst>
              <a:ext uri="{FF2B5EF4-FFF2-40B4-BE49-F238E27FC236}">
                <a16:creationId xmlns:a16="http://schemas.microsoft.com/office/drawing/2014/main" id="{4C316E87-D822-1BDE-5D1A-6BF4143821CC}"/>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21" name="Freeform: Shape 20">
            <a:hlinkClick r:id="rId12" action="ppaction://hlinksldjump"/>
            <a:extLst>
              <a:ext uri="{FF2B5EF4-FFF2-40B4-BE49-F238E27FC236}">
                <a16:creationId xmlns:a16="http://schemas.microsoft.com/office/drawing/2014/main" id="{0DC4B735-6DE7-BDCC-F9C3-37D735D44F6D}"/>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hlinkClick r:id="rId12" action="ppaction://hlinksldjump"/>
            <a:extLst>
              <a:ext uri="{FF2B5EF4-FFF2-40B4-BE49-F238E27FC236}">
                <a16:creationId xmlns:a16="http://schemas.microsoft.com/office/drawing/2014/main" id="{442D2AF6-83BC-3AD1-30A3-092A5A49CBAC}"/>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3" name="Freeform: Shape 22">
            <a:extLst>
              <a:ext uri="{FF2B5EF4-FFF2-40B4-BE49-F238E27FC236}">
                <a16:creationId xmlns:a16="http://schemas.microsoft.com/office/drawing/2014/main" id="{16AAAED2-33FA-2911-620E-A0557CE5A914}"/>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4" name="TextBox 23">
            <a:extLst>
              <a:ext uri="{FF2B5EF4-FFF2-40B4-BE49-F238E27FC236}">
                <a16:creationId xmlns:a16="http://schemas.microsoft.com/office/drawing/2014/main" id="{42068652-8543-5AF5-6521-A5F379A16916}"/>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5825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03770"/>
            <a:ext cx="15453362" cy="913070"/>
          </a:xfrm>
          <a:prstGeom prst="rect">
            <a:avLst/>
          </a:prstGeom>
        </p:spPr>
        <p:txBody>
          <a:bodyPr wrap="square" lIns="91440" tIns="45720" rIns="91440" bIns="45720" rtlCol="0" anchor="t">
            <a:spAutoFit/>
          </a:bodyPr>
          <a:lstStyle/>
          <a:p>
            <a:pPr marL="488632" lvl="1" indent="-244316" algn="l">
              <a:lnSpc>
                <a:spcPts val="3240"/>
              </a:lnSpc>
              <a:buFont typeface="Arial"/>
              <a:buChar char="•"/>
            </a:pPr>
            <a:r>
              <a:rPr lang="en-US" sz="2700" dirty="0">
                <a:solidFill>
                  <a:srgbClr val="000000"/>
                </a:solidFill>
                <a:latin typeface="Aptos"/>
                <a:ea typeface="Aptos"/>
                <a:cs typeface="Aptos"/>
                <a:sym typeface="Aptos"/>
              </a:rPr>
              <a:t>No Lidar Only Kinect.</a:t>
            </a:r>
          </a:p>
          <a:p>
            <a:pPr marL="488632" lvl="1" indent="-244316" algn="l">
              <a:lnSpc>
                <a:spcPts val="3240"/>
              </a:lnSpc>
              <a:buFont typeface="Arial"/>
              <a:buChar char="•"/>
            </a:pPr>
            <a:r>
              <a:rPr lang="en-US" sz="2700" dirty="0">
                <a:solidFill>
                  <a:srgbClr val="000000"/>
                </a:solidFill>
                <a:latin typeface="Aptos"/>
                <a:ea typeface="Aptos"/>
                <a:cs typeface="Aptos"/>
                <a:sym typeface="Aptos"/>
              </a:rPr>
              <a:t>Convert depth image to laser scan.</a:t>
            </a:r>
          </a:p>
        </p:txBody>
      </p:sp>
      <p:sp>
        <p:nvSpPr>
          <p:cNvPr id="8" name="TextBox 8"/>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Challenges</a:t>
            </a:r>
          </a:p>
        </p:txBody>
      </p:sp>
      <p:sp>
        <p:nvSpPr>
          <p:cNvPr id="9" name="TextBox 9"/>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a:solidFill>
                  <a:srgbClr val="000000"/>
                </a:solidFill>
                <a:latin typeface="Montserrat Bold"/>
                <a:ea typeface="Montserrat Bold"/>
                <a:cs typeface="Montserrat Bold"/>
                <a:sym typeface="Montserrat Bold"/>
              </a:rPr>
              <a:t>Mapping | GMapping Algorithm</a:t>
            </a:r>
          </a:p>
        </p:txBody>
      </p:sp>
      <p:sp>
        <p:nvSpPr>
          <p:cNvPr id="11" name="Freeform 11"/>
          <p:cNvSpPr/>
          <p:nvPr/>
        </p:nvSpPr>
        <p:spPr>
          <a:xfrm>
            <a:off x="4625673" y="5489750"/>
            <a:ext cx="10499693" cy="3425666"/>
          </a:xfrm>
          <a:custGeom>
            <a:avLst/>
            <a:gdLst/>
            <a:ahLst/>
            <a:cxnLst/>
            <a:rect l="l" t="t" r="r" b="b"/>
            <a:pathLst>
              <a:path w="13999590" h="4567555">
                <a:moveTo>
                  <a:pt x="0" y="0"/>
                </a:moveTo>
                <a:lnTo>
                  <a:pt x="13999590" y="0"/>
                </a:lnTo>
                <a:lnTo>
                  <a:pt x="13999590" y="4567555"/>
                </a:lnTo>
                <a:lnTo>
                  <a:pt x="0" y="4567555"/>
                </a:lnTo>
                <a:lnTo>
                  <a:pt x="0" y="0"/>
                </a:lnTo>
                <a:close/>
              </a:path>
            </a:pathLst>
          </a:custGeom>
          <a:blipFill>
            <a:blip r:embed="rId2"/>
            <a:stretch>
              <a:fillRect/>
            </a:stretch>
          </a:blipFill>
        </p:spPr>
        <p:txBody>
          <a:bodyPr/>
          <a:lstStyle/>
          <a:p>
            <a:endParaRPr lang="en-US"/>
          </a:p>
        </p:txBody>
      </p:sp>
      <p:sp>
        <p:nvSpPr>
          <p:cNvPr id="12" name="Freeform 12">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F7596E55-35AD-5695-27A5-9E04D410F1C7}"/>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C2FACD74-CAE4-A11C-3297-D10B48120005}"/>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100CC0EC-ABE0-8DE9-7D3C-770E937952F1}"/>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3F465514-E637-E482-70F1-C088787F9496}"/>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D68D617E-6137-C3C9-E799-EEA240B5405D}"/>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8" action="ppaction://hlinksldjump"/>
            <a:extLst>
              <a:ext uri="{FF2B5EF4-FFF2-40B4-BE49-F238E27FC236}">
                <a16:creationId xmlns:a16="http://schemas.microsoft.com/office/drawing/2014/main" id="{3702C68F-BF9A-0E48-9986-64AA9A1288B7}"/>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9" action="ppaction://hlinksldjump"/>
            <a:extLst>
              <a:ext uri="{FF2B5EF4-FFF2-40B4-BE49-F238E27FC236}">
                <a16:creationId xmlns:a16="http://schemas.microsoft.com/office/drawing/2014/main" id="{17376FBF-1C41-9CA8-D442-82AEA9728B0F}"/>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CC3083D3-37B3-07CB-E584-EC8FB88C1F45}"/>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5" name="Freeform: Shape 14">
            <a:hlinkClick r:id="rId10" action="ppaction://hlinksldjump"/>
            <a:extLst>
              <a:ext uri="{FF2B5EF4-FFF2-40B4-BE49-F238E27FC236}">
                <a16:creationId xmlns:a16="http://schemas.microsoft.com/office/drawing/2014/main" id="{B51F12F3-38A0-2729-9D3B-CE7591CA6C5E}"/>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0" action="ppaction://hlinksldjump"/>
            <a:extLst>
              <a:ext uri="{FF2B5EF4-FFF2-40B4-BE49-F238E27FC236}">
                <a16:creationId xmlns:a16="http://schemas.microsoft.com/office/drawing/2014/main" id="{88CC1FCE-C771-A7E1-DE41-B9F0F480241C}"/>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7" name="Freeform: Shape 16">
            <a:hlinkClick r:id="rId11" action="ppaction://hlinksldjump"/>
            <a:extLst>
              <a:ext uri="{FF2B5EF4-FFF2-40B4-BE49-F238E27FC236}">
                <a16:creationId xmlns:a16="http://schemas.microsoft.com/office/drawing/2014/main" id="{5F642144-46F3-450B-3BB8-A819BB877EA5}"/>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1" action="ppaction://hlinksldjump"/>
            <a:extLst>
              <a:ext uri="{FF2B5EF4-FFF2-40B4-BE49-F238E27FC236}">
                <a16:creationId xmlns:a16="http://schemas.microsoft.com/office/drawing/2014/main" id="{F2FDF262-B814-4A55-F10D-A4463BDA53EC}"/>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2" action="ppaction://hlinksldjump"/>
            <a:extLst>
              <a:ext uri="{FF2B5EF4-FFF2-40B4-BE49-F238E27FC236}">
                <a16:creationId xmlns:a16="http://schemas.microsoft.com/office/drawing/2014/main" id="{6AD554CF-06BD-7FA0-2EB2-E6EC81C382AB}"/>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2" action="ppaction://hlinksldjump"/>
            <a:extLst>
              <a:ext uri="{FF2B5EF4-FFF2-40B4-BE49-F238E27FC236}">
                <a16:creationId xmlns:a16="http://schemas.microsoft.com/office/drawing/2014/main" id="{2D81A4D2-4936-119E-5C0B-3A0BAE1AF8C6}"/>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1" name="Freeform: Shape 20">
            <a:extLst>
              <a:ext uri="{FF2B5EF4-FFF2-40B4-BE49-F238E27FC236}">
                <a16:creationId xmlns:a16="http://schemas.microsoft.com/office/drawing/2014/main" id="{6623EA5D-B7AE-F234-E092-33ADA08431FD}"/>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extLst>
              <a:ext uri="{FF2B5EF4-FFF2-40B4-BE49-F238E27FC236}">
                <a16:creationId xmlns:a16="http://schemas.microsoft.com/office/drawing/2014/main" id="{0C78FF23-41A0-7869-E39D-3EC3B7EF1EF3}"/>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03770"/>
            <a:ext cx="14676118" cy="913070"/>
          </a:xfrm>
          <a:prstGeom prst="rect">
            <a:avLst/>
          </a:prstGeom>
        </p:spPr>
        <p:txBody>
          <a:bodyPr lIns="91440" tIns="45720" rIns="91440" bIns="45720" rtlCol="0" anchor="t">
            <a:spAutoFit/>
          </a:bodyPr>
          <a:lstStyle/>
          <a:p>
            <a:pPr marL="0" lvl="1" indent="-530352" algn="l">
              <a:lnSpc>
                <a:spcPts val="3240"/>
              </a:lnSpc>
              <a:buFont typeface="Arial"/>
              <a:buChar char="•"/>
            </a:pPr>
            <a:r>
              <a:rPr lang="en-US" sz="2700" dirty="0">
                <a:solidFill>
                  <a:srgbClr val="000000"/>
                </a:solidFill>
                <a:latin typeface="Aptos"/>
                <a:ea typeface="Aptos"/>
                <a:cs typeface="Aptos"/>
                <a:sym typeface="Aptos"/>
              </a:rPr>
              <a:t>To overcome this, we used the </a:t>
            </a:r>
            <a:r>
              <a:rPr lang="en-US" sz="2700" dirty="0" err="1">
                <a:solidFill>
                  <a:srgbClr val="000000"/>
                </a:solidFill>
                <a:latin typeface="Aptos"/>
                <a:ea typeface="Aptos"/>
                <a:cs typeface="Aptos"/>
                <a:sym typeface="Aptos"/>
              </a:rPr>
              <a:t>depthimage_to_laserscan</a:t>
            </a:r>
            <a:r>
              <a:rPr lang="en-US" sz="2700" dirty="0">
                <a:solidFill>
                  <a:srgbClr val="000000"/>
                </a:solidFill>
                <a:latin typeface="Aptos"/>
                <a:ea typeface="Aptos"/>
                <a:cs typeface="Aptos"/>
                <a:sym typeface="Aptos"/>
              </a:rPr>
              <a:t> Ros package.</a:t>
            </a:r>
          </a:p>
          <a:p>
            <a:pPr marL="0" lvl="1" indent="-530352" algn="l">
              <a:lnSpc>
                <a:spcPts val="3240"/>
              </a:lnSpc>
              <a:buFont typeface="Arial"/>
              <a:buChar char="•"/>
            </a:pPr>
            <a:r>
              <a:rPr lang="en-US" sz="2700" dirty="0">
                <a:solidFill>
                  <a:srgbClr val="000000"/>
                </a:solidFill>
                <a:latin typeface="Aptos"/>
                <a:ea typeface="Aptos"/>
                <a:cs typeface="Aptos"/>
                <a:sym typeface="Aptos"/>
              </a:rPr>
              <a:t>It converts the Kinect’s depth data into a virtual laser scan.</a:t>
            </a:r>
          </a:p>
        </p:txBody>
      </p:sp>
      <p:sp>
        <p:nvSpPr>
          <p:cNvPr id="8" name="TextBox 8"/>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Solution</a:t>
            </a:r>
          </a:p>
        </p:txBody>
      </p:sp>
      <p:sp>
        <p:nvSpPr>
          <p:cNvPr id="9" name="TextBox 9"/>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a:solidFill>
                  <a:srgbClr val="000000"/>
                </a:solidFill>
                <a:latin typeface="Montserrat Bold"/>
                <a:ea typeface="Montserrat Bold"/>
                <a:cs typeface="Montserrat Bold"/>
                <a:sym typeface="Montserrat Bold"/>
              </a:rPr>
              <a:t>Mapping | GMapping Algorithm</a:t>
            </a:r>
          </a:p>
        </p:txBody>
      </p:sp>
      <p:sp>
        <p:nvSpPr>
          <p:cNvPr id="11" name="Freeform 11"/>
          <p:cNvSpPr/>
          <p:nvPr/>
        </p:nvSpPr>
        <p:spPr>
          <a:xfrm>
            <a:off x="2148838" y="4554000"/>
            <a:ext cx="6600254" cy="2981135"/>
          </a:xfrm>
          <a:custGeom>
            <a:avLst/>
            <a:gdLst/>
            <a:ahLst/>
            <a:cxnLst/>
            <a:rect l="l" t="t" r="r" b="b"/>
            <a:pathLst>
              <a:path w="8800338" h="3974846">
                <a:moveTo>
                  <a:pt x="0" y="0"/>
                </a:moveTo>
                <a:lnTo>
                  <a:pt x="8800338" y="0"/>
                </a:lnTo>
                <a:lnTo>
                  <a:pt x="8800338" y="3974846"/>
                </a:lnTo>
                <a:lnTo>
                  <a:pt x="0" y="3974846"/>
                </a:lnTo>
                <a:lnTo>
                  <a:pt x="0" y="0"/>
                </a:lnTo>
                <a:close/>
              </a:path>
            </a:pathLst>
          </a:custGeom>
          <a:blipFill>
            <a:blip r:embed="rId2"/>
            <a:stretch>
              <a:fillRect t="-4619" b="-4620"/>
            </a:stretch>
          </a:blipFill>
        </p:spPr>
        <p:txBody>
          <a:bodyPr/>
          <a:lstStyle/>
          <a:p>
            <a:endParaRPr lang="en-US"/>
          </a:p>
        </p:txBody>
      </p:sp>
      <p:sp>
        <p:nvSpPr>
          <p:cNvPr id="12" name="Freeform 12">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33" name="Freeform 33" descr="A screenshot of a computer  AI-generated content may be incorrect."/>
          <p:cNvSpPr/>
          <p:nvPr/>
        </p:nvSpPr>
        <p:spPr>
          <a:xfrm>
            <a:off x="9434892" y="4554000"/>
            <a:ext cx="8167307" cy="4247918"/>
          </a:xfrm>
          <a:custGeom>
            <a:avLst/>
            <a:gdLst/>
            <a:ahLst/>
            <a:cxnLst/>
            <a:rect l="l" t="t" r="r" b="b"/>
            <a:pathLst>
              <a:path w="10081133" h="5243322">
                <a:moveTo>
                  <a:pt x="0" y="0"/>
                </a:moveTo>
                <a:lnTo>
                  <a:pt x="10081133" y="0"/>
                </a:lnTo>
                <a:lnTo>
                  <a:pt x="10081133" y="5243322"/>
                </a:lnTo>
                <a:lnTo>
                  <a:pt x="0" y="5243322"/>
                </a:lnTo>
                <a:lnTo>
                  <a:pt x="0" y="0"/>
                </a:lnTo>
                <a:close/>
              </a:path>
            </a:pathLst>
          </a:custGeom>
          <a:blipFill>
            <a:blip r:embed="rId6"/>
            <a:stretch>
              <a:fillRect/>
            </a:stretch>
          </a:blipFill>
        </p:spPr>
        <p:txBody>
          <a:bodyPr/>
          <a:lstStyle/>
          <a:p>
            <a:endParaRPr lang="en-US"/>
          </a:p>
        </p:txBody>
      </p:sp>
      <p:sp>
        <p:nvSpPr>
          <p:cNvPr id="2" name="Freeform: Shape 1">
            <a:hlinkClick r:id="rId7" action="ppaction://hlinksldjump"/>
            <a:extLst>
              <a:ext uri="{FF2B5EF4-FFF2-40B4-BE49-F238E27FC236}">
                <a16:creationId xmlns:a16="http://schemas.microsoft.com/office/drawing/2014/main" id="{96E48533-B642-E186-1183-32FBEAE8E3FE}"/>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7" action="ppaction://hlinksldjump"/>
            <a:extLst>
              <a:ext uri="{FF2B5EF4-FFF2-40B4-BE49-F238E27FC236}">
                <a16:creationId xmlns:a16="http://schemas.microsoft.com/office/drawing/2014/main" id="{F4111181-A1F2-9FA4-8E12-D85A9D1D535E}"/>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8" action="ppaction://hlinksldjump"/>
            <a:extLst>
              <a:ext uri="{FF2B5EF4-FFF2-40B4-BE49-F238E27FC236}">
                <a16:creationId xmlns:a16="http://schemas.microsoft.com/office/drawing/2014/main" id="{3AF51691-AA75-BA04-D099-3DF6A0585D89}"/>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8" action="ppaction://hlinksldjump"/>
            <a:extLst>
              <a:ext uri="{FF2B5EF4-FFF2-40B4-BE49-F238E27FC236}">
                <a16:creationId xmlns:a16="http://schemas.microsoft.com/office/drawing/2014/main" id="{AC083D04-5872-FE08-8FC0-AB8FAC300EC8}"/>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9" action="ppaction://hlinksldjump"/>
            <a:extLst>
              <a:ext uri="{FF2B5EF4-FFF2-40B4-BE49-F238E27FC236}">
                <a16:creationId xmlns:a16="http://schemas.microsoft.com/office/drawing/2014/main" id="{EF78BAEB-7452-449C-D336-565A05553360}"/>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9" action="ppaction://hlinksldjump"/>
            <a:extLst>
              <a:ext uri="{FF2B5EF4-FFF2-40B4-BE49-F238E27FC236}">
                <a16:creationId xmlns:a16="http://schemas.microsoft.com/office/drawing/2014/main" id="{84A97360-846B-3138-62C9-0F9799106811}"/>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10" action="ppaction://hlinksldjump"/>
            <a:extLst>
              <a:ext uri="{FF2B5EF4-FFF2-40B4-BE49-F238E27FC236}">
                <a16:creationId xmlns:a16="http://schemas.microsoft.com/office/drawing/2014/main" id="{7BBE3932-2096-ED36-C8B9-06900C49A3CC}"/>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0" action="ppaction://hlinksldjump"/>
            <a:extLst>
              <a:ext uri="{FF2B5EF4-FFF2-40B4-BE49-F238E27FC236}">
                <a16:creationId xmlns:a16="http://schemas.microsoft.com/office/drawing/2014/main" id="{8E57BECD-E840-9DED-8B78-59F137597AF9}"/>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5" name="Freeform: Shape 14">
            <a:hlinkClick r:id="rId11" action="ppaction://hlinksldjump"/>
            <a:extLst>
              <a:ext uri="{FF2B5EF4-FFF2-40B4-BE49-F238E27FC236}">
                <a16:creationId xmlns:a16="http://schemas.microsoft.com/office/drawing/2014/main" id="{4AFE48D4-0140-AB36-3454-57B8BA1B2F9C}"/>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1" action="ppaction://hlinksldjump"/>
            <a:extLst>
              <a:ext uri="{FF2B5EF4-FFF2-40B4-BE49-F238E27FC236}">
                <a16:creationId xmlns:a16="http://schemas.microsoft.com/office/drawing/2014/main" id="{E8486C81-B260-EBE7-8EAA-7D0451E3D585}"/>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7" name="Freeform: Shape 16">
            <a:hlinkClick r:id="rId12" action="ppaction://hlinksldjump"/>
            <a:extLst>
              <a:ext uri="{FF2B5EF4-FFF2-40B4-BE49-F238E27FC236}">
                <a16:creationId xmlns:a16="http://schemas.microsoft.com/office/drawing/2014/main" id="{6AD150D3-5076-72B6-6E1E-FCAEF3601943}"/>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2" action="ppaction://hlinksldjump"/>
            <a:extLst>
              <a:ext uri="{FF2B5EF4-FFF2-40B4-BE49-F238E27FC236}">
                <a16:creationId xmlns:a16="http://schemas.microsoft.com/office/drawing/2014/main" id="{628BDD46-D383-A52E-7604-FE5B4DDF06B4}"/>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3" action="ppaction://hlinksldjump"/>
            <a:extLst>
              <a:ext uri="{FF2B5EF4-FFF2-40B4-BE49-F238E27FC236}">
                <a16:creationId xmlns:a16="http://schemas.microsoft.com/office/drawing/2014/main" id="{F2783CFA-8A62-82B2-1966-9649E8F6B1F1}"/>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3" action="ppaction://hlinksldjump"/>
            <a:extLst>
              <a:ext uri="{FF2B5EF4-FFF2-40B4-BE49-F238E27FC236}">
                <a16:creationId xmlns:a16="http://schemas.microsoft.com/office/drawing/2014/main" id="{DB003289-D629-5800-2F05-FA85D27CC5D0}"/>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1" name="Freeform: Shape 20">
            <a:extLst>
              <a:ext uri="{FF2B5EF4-FFF2-40B4-BE49-F238E27FC236}">
                <a16:creationId xmlns:a16="http://schemas.microsoft.com/office/drawing/2014/main" id="{15615ADA-EAFF-C973-86A2-85045BFD4213}"/>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extLst>
              <a:ext uri="{FF2B5EF4-FFF2-40B4-BE49-F238E27FC236}">
                <a16:creationId xmlns:a16="http://schemas.microsoft.com/office/drawing/2014/main" id="{BE7F69A7-CCF2-E5EA-4C85-B2FE58CA9DCF}"/>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1" name="Freeform 21"/>
          <p:cNvSpPr/>
          <p:nvPr/>
        </p:nvSpPr>
        <p:spPr>
          <a:xfrm>
            <a:off x="10539794" y="3503769"/>
            <a:ext cx="7062406" cy="4208027"/>
          </a:xfrm>
          <a:custGeom>
            <a:avLst/>
            <a:gdLst/>
            <a:ahLst/>
            <a:cxnLst/>
            <a:rect l="l" t="t" r="r" b="b"/>
            <a:pathLst>
              <a:path w="17347076" h="10335990">
                <a:moveTo>
                  <a:pt x="0" y="0"/>
                </a:moveTo>
                <a:lnTo>
                  <a:pt x="17347076" y="0"/>
                </a:lnTo>
                <a:lnTo>
                  <a:pt x="17347076" y="10335990"/>
                </a:lnTo>
                <a:lnTo>
                  <a:pt x="0" y="10335990"/>
                </a:lnTo>
                <a:lnTo>
                  <a:pt x="0" y="0"/>
                </a:lnTo>
                <a:close/>
              </a:path>
            </a:pathLst>
          </a:custGeom>
          <a:blipFill>
            <a:blip r:embed="rId5"/>
            <a:stretch>
              <a:fillRect l="-3018" r="-3018"/>
            </a:stretch>
          </a:blipFill>
        </p:spPr>
        <p:txBody>
          <a:bodyPr/>
          <a:lstStyle/>
          <a:p>
            <a:endParaRPr lang="en-US"/>
          </a:p>
        </p:txBody>
      </p:sp>
      <p:sp>
        <p:nvSpPr>
          <p:cNvPr id="22" name="Freeform 22"/>
          <p:cNvSpPr>
            <a:spLocks noChangeAspect="1"/>
          </p:cNvSpPr>
          <p:nvPr/>
        </p:nvSpPr>
        <p:spPr>
          <a:xfrm>
            <a:off x="2148839" y="3503769"/>
            <a:ext cx="7718361" cy="4206240"/>
          </a:xfrm>
          <a:custGeom>
            <a:avLst/>
            <a:gdLst/>
            <a:ahLst/>
            <a:cxnLst/>
            <a:rect l="l" t="t" r="r" b="b"/>
            <a:pathLst>
              <a:path w="8480887" h="4621790">
                <a:moveTo>
                  <a:pt x="0" y="0"/>
                </a:moveTo>
                <a:lnTo>
                  <a:pt x="8480887" y="0"/>
                </a:lnTo>
                <a:lnTo>
                  <a:pt x="8480887" y="4621790"/>
                </a:lnTo>
                <a:lnTo>
                  <a:pt x="0" y="4621790"/>
                </a:lnTo>
                <a:lnTo>
                  <a:pt x="0" y="0"/>
                </a:lnTo>
                <a:close/>
              </a:path>
            </a:pathLst>
          </a:custGeom>
          <a:blipFill>
            <a:blip r:embed="rId6"/>
            <a:stretch>
              <a:fillRect/>
            </a:stretch>
          </a:blipFill>
        </p:spPr>
        <p:txBody>
          <a:bodyPr lIns="91440" tIns="45720" rIns="91440" bIns="45720"/>
          <a:lstStyle/>
          <a:p>
            <a:endParaRPr lang="en-US" dirty="0"/>
          </a:p>
        </p:txBody>
      </p:sp>
      <p:sp>
        <p:nvSpPr>
          <p:cNvPr id="23" name="TextBox 23"/>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Simulation Scenes</a:t>
            </a:r>
          </a:p>
        </p:txBody>
      </p:sp>
      <p:sp>
        <p:nvSpPr>
          <p:cNvPr id="24" name="TextBox 24"/>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a:solidFill>
                  <a:srgbClr val="000000"/>
                </a:solidFill>
                <a:latin typeface="Montserrat Bold"/>
                <a:ea typeface="Montserrat Bold"/>
                <a:cs typeface="Montserrat Bold"/>
                <a:sym typeface="Montserrat Bold"/>
              </a:rPr>
              <a:t>Mapping | GMapping Algorithm</a:t>
            </a:r>
          </a:p>
        </p:txBody>
      </p:sp>
      <p:sp>
        <p:nvSpPr>
          <p:cNvPr id="2" name="Freeform: Shape 1">
            <a:hlinkClick r:id="rId7" action="ppaction://hlinksldjump"/>
            <a:extLst>
              <a:ext uri="{FF2B5EF4-FFF2-40B4-BE49-F238E27FC236}">
                <a16:creationId xmlns:a16="http://schemas.microsoft.com/office/drawing/2014/main" id="{90681ADF-36E1-CA71-D2EF-9CC4C312D68B}"/>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7" action="ppaction://hlinksldjump"/>
            <a:extLst>
              <a:ext uri="{FF2B5EF4-FFF2-40B4-BE49-F238E27FC236}">
                <a16:creationId xmlns:a16="http://schemas.microsoft.com/office/drawing/2014/main" id="{27D125C1-BAB8-50BF-6D83-7B5C2773EFCE}"/>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8" action="ppaction://hlinksldjump"/>
            <a:extLst>
              <a:ext uri="{FF2B5EF4-FFF2-40B4-BE49-F238E27FC236}">
                <a16:creationId xmlns:a16="http://schemas.microsoft.com/office/drawing/2014/main" id="{1E0CC293-350F-D434-D1F6-E9841F0CAEB0}"/>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8" action="ppaction://hlinksldjump"/>
            <a:extLst>
              <a:ext uri="{FF2B5EF4-FFF2-40B4-BE49-F238E27FC236}">
                <a16:creationId xmlns:a16="http://schemas.microsoft.com/office/drawing/2014/main" id="{A26E2DB6-246A-161A-0291-551F653627ED}"/>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9" action="ppaction://hlinksldjump"/>
            <a:extLst>
              <a:ext uri="{FF2B5EF4-FFF2-40B4-BE49-F238E27FC236}">
                <a16:creationId xmlns:a16="http://schemas.microsoft.com/office/drawing/2014/main" id="{1008D005-E662-9319-F7D9-B6C2BE852662}"/>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9" action="ppaction://hlinksldjump"/>
            <a:extLst>
              <a:ext uri="{FF2B5EF4-FFF2-40B4-BE49-F238E27FC236}">
                <a16:creationId xmlns:a16="http://schemas.microsoft.com/office/drawing/2014/main" id="{807A299E-5930-EB93-537A-195959ABDCBA}"/>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10" action="ppaction://hlinksldjump"/>
            <a:extLst>
              <a:ext uri="{FF2B5EF4-FFF2-40B4-BE49-F238E27FC236}">
                <a16:creationId xmlns:a16="http://schemas.microsoft.com/office/drawing/2014/main" id="{1E39A109-1810-E311-615A-06FFFBAB8234}"/>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0" action="ppaction://hlinksldjump"/>
            <a:extLst>
              <a:ext uri="{FF2B5EF4-FFF2-40B4-BE49-F238E27FC236}">
                <a16:creationId xmlns:a16="http://schemas.microsoft.com/office/drawing/2014/main" id="{3D83E705-9820-7DA3-4107-D560E91D7CEF}"/>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1" name="Freeform: Shape 10">
            <a:hlinkClick r:id="rId11" action="ppaction://hlinksldjump"/>
            <a:extLst>
              <a:ext uri="{FF2B5EF4-FFF2-40B4-BE49-F238E27FC236}">
                <a16:creationId xmlns:a16="http://schemas.microsoft.com/office/drawing/2014/main" id="{DE400159-EB46-63B0-D60D-987DC7D76BD7}"/>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1" action="ppaction://hlinksldjump"/>
            <a:extLst>
              <a:ext uri="{FF2B5EF4-FFF2-40B4-BE49-F238E27FC236}">
                <a16:creationId xmlns:a16="http://schemas.microsoft.com/office/drawing/2014/main" id="{6AFACAF1-5EF7-49D3-FA94-1CB1F914CF10}"/>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12" action="ppaction://hlinksldjump"/>
            <a:extLst>
              <a:ext uri="{FF2B5EF4-FFF2-40B4-BE49-F238E27FC236}">
                <a16:creationId xmlns:a16="http://schemas.microsoft.com/office/drawing/2014/main" id="{0D4B4DD6-061F-AFE6-4D5F-58845C97B147}"/>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2" action="ppaction://hlinksldjump"/>
            <a:extLst>
              <a:ext uri="{FF2B5EF4-FFF2-40B4-BE49-F238E27FC236}">
                <a16:creationId xmlns:a16="http://schemas.microsoft.com/office/drawing/2014/main" id="{AE5F9BFF-BBDF-371F-930C-C5E98A7E99A4}"/>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5" name="Freeform: Shape 14">
            <a:hlinkClick r:id="rId13" action="ppaction://hlinksldjump"/>
            <a:extLst>
              <a:ext uri="{FF2B5EF4-FFF2-40B4-BE49-F238E27FC236}">
                <a16:creationId xmlns:a16="http://schemas.microsoft.com/office/drawing/2014/main" id="{E567D784-9360-3E08-4165-5D6BFF5F3D1D}"/>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3" action="ppaction://hlinksldjump"/>
            <a:extLst>
              <a:ext uri="{FF2B5EF4-FFF2-40B4-BE49-F238E27FC236}">
                <a16:creationId xmlns:a16="http://schemas.microsoft.com/office/drawing/2014/main" id="{023F46AF-7774-69CF-84E5-92AA68F71D03}"/>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7" name="Freeform: Shape 16">
            <a:extLst>
              <a:ext uri="{FF2B5EF4-FFF2-40B4-BE49-F238E27FC236}">
                <a16:creationId xmlns:a16="http://schemas.microsoft.com/office/drawing/2014/main" id="{BA732497-20F6-E184-E2E3-395AAF12B87C}"/>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extLst>
              <a:ext uri="{FF2B5EF4-FFF2-40B4-BE49-F238E27FC236}">
                <a16:creationId xmlns:a16="http://schemas.microsoft.com/office/drawing/2014/main" id="{941BA557-D5EF-57B4-57E2-3ABFA69B51AE}"/>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Practical Video</a:t>
            </a:r>
          </a:p>
        </p:txBody>
      </p:sp>
      <p:sp>
        <p:nvSpPr>
          <p:cNvPr id="8" name="TextBox 8"/>
          <p:cNvSpPr txBox="1"/>
          <p:nvPr/>
        </p:nvSpPr>
        <p:spPr>
          <a:xfrm>
            <a:off x="777240" y="731520"/>
            <a:ext cx="14930526" cy="1015663"/>
          </a:xfrm>
          <a:prstGeom prst="rect">
            <a:avLst/>
          </a:prstGeom>
        </p:spPr>
        <p:txBody>
          <a:bodyPr lIns="91440" tIns="45720" rIns="91440" bIns="45720" rtlCol="0" anchor="t">
            <a:spAutoFit/>
          </a:bodyPr>
          <a:lstStyle/>
          <a:p>
            <a:pPr algn="l">
              <a:lnSpc>
                <a:spcPts val="7200"/>
              </a:lnSpc>
            </a:pPr>
            <a:r>
              <a:rPr lang="en-US" sz="6000" b="1">
                <a:solidFill>
                  <a:srgbClr val="000000"/>
                </a:solidFill>
                <a:latin typeface="Montserrat Bold"/>
                <a:ea typeface="Montserrat Bold"/>
                <a:cs typeface="Montserrat Bold"/>
                <a:sym typeface="Montserrat Bold"/>
              </a:rPr>
              <a:t>Mapping | GMapping Algorithm</a:t>
            </a:r>
          </a:p>
        </p:txBody>
      </p:sp>
      <p:sp>
        <p:nvSpPr>
          <p:cNvPr id="15" name="Freeform 15">
            <a:hlinkClick r:id="rId4"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pic>
        <p:nvPicPr>
          <p:cNvPr id="2" name="Mapping (30s)">
            <a:hlinkClick r:id="" action="ppaction://media"/>
            <a:extLst>
              <a:ext uri="{FF2B5EF4-FFF2-40B4-BE49-F238E27FC236}">
                <a16:creationId xmlns:a16="http://schemas.microsoft.com/office/drawing/2014/main" id="{25BCFAA2-A25C-623E-B060-BE141F8E78F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02554" y="3491270"/>
            <a:ext cx="10882892" cy="6109929"/>
          </a:xfrm>
          <a:prstGeom prst="rect">
            <a:avLst/>
          </a:prstGeom>
        </p:spPr>
      </p:pic>
      <p:sp>
        <p:nvSpPr>
          <p:cNvPr id="3" name="Freeform: Shape 2">
            <a:hlinkClick r:id="rId8" action="ppaction://hlinksldjump"/>
            <a:extLst>
              <a:ext uri="{FF2B5EF4-FFF2-40B4-BE49-F238E27FC236}">
                <a16:creationId xmlns:a16="http://schemas.microsoft.com/office/drawing/2014/main" id="{CCE16CD1-ECBB-72E7-20C4-521E056CD6B8}"/>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8" action="ppaction://hlinksldjump"/>
            <a:extLst>
              <a:ext uri="{FF2B5EF4-FFF2-40B4-BE49-F238E27FC236}">
                <a16:creationId xmlns:a16="http://schemas.microsoft.com/office/drawing/2014/main" id="{7BF6EF0D-EBFA-B643-F9F9-084482B64469}"/>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9" action="ppaction://hlinksldjump"/>
            <a:extLst>
              <a:ext uri="{FF2B5EF4-FFF2-40B4-BE49-F238E27FC236}">
                <a16:creationId xmlns:a16="http://schemas.microsoft.com/office/drawing/2014/main" id="{99B463F8-11B9-845C-738D-8C9EF1E0182E}"/>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9" action="ppaction://hlinksldjump"/>
            <a:extLst>
              <a:ext uri="{FF2B5EF4-FFF2-40B4-BE49-F238E27FC236}">
                <a16:creationId xmlns:a16="http://schemas.microsoft.com/office/drawing/2014/main" id="{0E927DEE-1365-E79C-FDDA-15AFFF3ADF6E}"/>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9" name="Freeform: Shape 8">
            <a:hlinkClick r:id="rId10" action="ppaction://hlinksldjump"/>
            <a:extLst>
              <a:ext uri="{FF2B5EF4-FFF2-40B4-BE49-F238E27FC236}">
                <a16:creationId xmlns:a16="http://schemas.microsoft.com/office/drawing/2014/main" id="{66F71A5E-865C-8C09-B24A-34825C71131F}"/>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0" action="ppaction://hlinksldjump"/>
            <a:extLst>
              <a:ext uri="{FF2B5EF4-FFF2-40B4-BE49-F238E27FC236}">
                <a16:creationId xmlns:a16="http://schemas.microsoft.com/office/drawing/2014/main" id="{3364BF31-BCC3-1CB7-54A7-EFDDE5D64C4F}"/>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11" action="ppaction://hlinksldjump"/>
            <a:extLst>
              <a:ext uri="{FF2B5EF4-FFF2-40B4-BE49-F238E27FC236}">
                <a16:creationId xmlns:a16="http://schemas.microsoft.com/office/drawing/2014/main" id="{CE42BB47-0721-F27F-79B1-B89000A25DCC}"/>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1" action="ppaction://hlinksldjump"/>
            <a:extLst>
              <a:ext uri="{FF2B5EF4-FFF2-40B4-BE49-F238E27FC236}">
                <a16:creationId xmlns:a16="http://schemas.microsoft.com/office/drawing/2014/main" id="{86E0B8DD-7301-9B1C-BD80-A79686D076AD}"/>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3" name="Freeform: Shape 12">
            <a:hlinkClick r:id="rId12" action="ppaction://hlinksldjump"/>
            <a:extLst>
              <a:ext uri="{FF2B5EF4-FFF2-40B4-BE49-F238E27FC236}">
                <a16:creationId xmlns:a16="http://schemas.microsoft.com/office/drawing/2014/main" id="{80B92DF8-8537-27D6-CB77-BCC93CB635F3}"/>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2" action="ppaction://hlinksldjump"/>
            <a:extLst>
              <a:ext uri="{FF2B5EF4-FFF2-40B4-BE49-F238E27FC236}">
                <a16:creationId xmlns:a16="http://schemas.microsoft.com/office/drawing/2014/main" id="{3993A34D-A484-C9A2-F2E5-EA380E2E9665}"/>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6" name="Freeform: Shape 15">
            <a:hlinkClick r:id="rId13" action="ppaction://hlinksldjump"/>
            <a:extLst>
              <a:ext uri="{FF2B5EF4-FFF2-40B4-BE49-F238E27FC236}">
                <a16:creationId xmlns:a16="http://schemas.microsoft.com/office/drawing/2014/main" id="{0DDF2C5B-CB54-8375-FBF6-AA007464A06B}"/>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3" action="ppaction://hlinksldjump"/>
            <a:extLst>
              <a:ext uri="{FF2B5EF4-FFF2-40B4-BE49-F238E27FC236}">
                <a16:creationId xmlns:a16="http://schemas.microsoft.com/office/drawing/2014/main" id="{68978E64-82C9-F61E-9F6D-1D36014FCE08}"/>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8" name="Freeform: Shape 17">
            <a:hlinkClick r:id="rId14" action="ppaction://hlinksldjump"/>
            <a:extLst>
              <a:ext uri="{FF2B5EF4-FFF2-40B4-BE49-F238E27FC236}">
                <a16:creationId xmlns:a16="http://schemas.microsoft.com/office/drawing/2014/main" id="{C943C3CD-90C5-04C5-09A2-2A730CC2F42B}"/>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4" action="ppaction://hlinksldjump"/>
            <a:extLst>
              <a:ext uri="{FF2B5EF4-FFF2-40B4-BE49-F238E27FC236}">
                <a16:creationId xmlns:a16="http://schemas.microsoft.com/office/drawing/2014/main" id="{56996F93-22D9-C5A5-A54F-3F48D980984B}"/>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0" name="Freeform: Shape 19">
            <a:extLst>
              <a:ext uri="{FF2B5EF4-FFF2-40B4-BE49-F238E27FC236}">
                <a16:creationId xmlns:a16="http://schemas.microsoft.com/office/drawing/2014/main" id="{FB85ADF6-765D-3797-8F3C-B723A8408400}"/>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extLst>
              <a:ext uri="{FF2B5EF4-FFF2-40B4-BE49-F238E27FC236}">
                <a16:creationId xmlns:a16="http://schemas.microsoft.com/office/drawing/2014/main" id="{1DA79C29-983D-4430-AC7C-8D80CE4EB69A}"/>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Move_base</a:t>
            </a:r>
          </a:p>
        </p:txBody>
      </p:sp>
      <p:sp>
        <p:nvSpPr>
          <p:cNvPr id="8" name="TextBox 8"/>
          <p:cNvSpPr txBox="1"/>
          <p:nvPr/>
        </p:nvSpPr>
        <p:spPr>
          <a:xfrm>
            <a:off x="777238" y="731520"/>
            <a:ext cx="16047718" cy="1079783"/>
          </a:xfrm>
          <a:prstGeom prst="rect">
            <a:avLst/>
          </a:prstGeom>
        </p:spPr>
        <p:txBody>
          <a:bodyPr lIns="91440" tIns="45720" rIns="91440" bIns="45720" rtlCol="0" anchor="t">
            <a:spAutoFit/>
          </a:bodyPr>
          <a:lstStyle/>
          <a:p>
            <a:pPr algn="l">
              <a:lnSpc>
                <a:spcPts val="7739"/>
              </a:lnSpc>
            </a:pPr>
            <a:r>
              <a:rPr lang="en-US" sz="6450" b="1">
                <a:solidFill>
                  <a:srgbClr val="0094FF"/>
                </a:solidFill>
                <a:latin typeface="Aptos Bold"/>
                <a:ea typeface="Aptos Bold"/>
                <a:cs typeface="Aptos Bold"/>
                <a:sym typeface="Aptos Bold"/>
              </a:rPr>
              <a:t>Navigation &amp; path planning to Parking Spot</a:t>
            </a:r>
          </a:p>
        </p:txBody>
      </p:sp>
      <p:sp>
        <p:nvSpPr>
          <p:cNvPr id="10" name="Freeform 10"/>
          <p:cNvSpPr/>
          <p:nvPr/>
        </p:nvSpPr>
        <p:spPr>
          <a:xfrm>
            <a:off x="3848763" y="3503770"/>
            <a:ext cx="10590475" cy="6097408"/>
          </a:xfrm>
          <a:custGeom>
            <a:avLst/>
            <a:gdLst/>
            <a:ahLst/>
            <a:cxnLst/>
            <a:rect l="l" t="t" r="r" b="b"/>
            <a:pathLst>
              <a:path w="14149578" h="8146542">
                <a:moveTo>
                  <a:pt x="0" y="0"/>
                </a:moveTo>
                <a:lnTo>
                  <a:pt x="14149578" y="0"/>
                </a:lnTo>
                <a:lnTo>
                  <a:pt x="14149578" y="8146542"/>
                </a:lnTo>
                <a:lnTo>
                  <a:pt x="0" y="8146542"/>
                </a:lnTo>
                <a:lnTo>
                  <a:pt x="0" y="0"/>
                </a:lnTo>
                <a:close/>
              </a:path>
            </a:pathLst>
          </a:custGeom>
          <a:blipFill>
            <a:blip r:embed="rId2"/>
            <a:stretch>
              <a:fillRect t="-1193" b="-1193"/>
            </a:stretch>
          </a:blipFill>
        </p:spPr>
        <p:txBody>
          <a:bodyPr/>
          <a:lstStyle/>
          <a:p>
            <a:endParaRPr lang="en-US"/>
          </a:p>
        </p:txBody>
      </p:sp>
      <p:sp>
        <p:nvSpPr>
          <p:cNvPr id="35" name="Freeform 29">
            <a:hlinkClick r:id="rId3" action="ppaction://hlinksldjump"/>
            <a:extLst>
              <a:ext uri="{FF2B5EF4-FFF2-40B4-BE49-F238E27FC236}">
                <a16:creationId xmlns:a16="http://schemas.microsoft.com/office/drawing/2014/main" id="{ECBE6F9B-2927-3D13-CBA5-E2D157DA9D4D}"/>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B8C246F0-2541-476B-08AA-32E3F5CFAB14}"/>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479167B4-408B-9A28-213C-588A534C4AF4}"/>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9FFF8CA6-4A96-3C83-0811-0530C1AFCE19}"/>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2FDCA106-DE1C-27FA-6ABE-69F85A02AA47}"/>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6B17C108-22D5-9C05-920B-2F2A31BE8544}"/>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8" action="ppaction://hlinksldjump"/>
            <a:extLst>
              <a:ext uri="{FF2B5EF4-FFF2-40B4-BE49-F238E27FC236}">
                <a16:creationId xmlns:a16="http://schemas.microsoft.com/office/drawing/2014/main" id="{C85EE550-E849-7CEB-77D9-D11F82841671}"/>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9" action="ppaction://hlinksldjump"/>
            <a:extLst>
              <a:ext uri="{FF2B5EF4-FFF2-40B4-BE49-F238E27FC236}">
                <a16:creationId xmlns:a16="http://schemas.microsoft.com/office/drawing/2014/main" id="{A498D2D7-E16F-6C2D-7DA8-365870D7BF52}"/>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9" action="ppaction://hlinksldjump"/>
            <a:extLst>
              <a:ext uri="{FF2B5EF4-FFF2-40B4-BE49-F238E27FC236}">
                <a16:creationId xmlns:a16="http://schemas.microsoft.com/office/drawing/2014/main" id="{7285C6A9-089E-6D7D-9F90-8B15899EE727}"/>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3" name="Freeform: Shape 12">
            <a:hlinkClick r:id="rId10" action="ppaction://hlinksldjump"/>
            <a:extLst>
              <a:ext uri="{FF2B5EF4-FFF2-40B4-BE49-F238E27FC236}">
                <a16:creationId xmlns:a16="http://schemas.microsoft.com/office/drawing/2014/main" id="{4B7DF995-6A2D-CBAF-082F-7DCBF0B235A2}"/>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0" action="ppaction://hlinksldjump"/>
            <a:extLst>
              <a:ext uri="{FF2B5EF4-FFF2-40B4-BE49-F238E27FC236}">
                <a16:creationId xmlns:a16="http://schemas.microsoft.com/office/drawing/2014/main" id="{42057D01-7F8B-33BD-9E68-D342A851AAD7}"/>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5" name="Freeform: Shape 14">
            <a:hlinkClick r:id="rId11" action="ppaction://hlinksldjump"/>
            <a:extLst>
              <a:ext uri="{FF2B5EF4-FFF2-40B4-BE49-F238E27FC236}">
                <a16:creationId xmlns:a16="http://schemas.microsoft.com/office/drawing/2014/main" id="{7311B540-B964-D15A-A08D-D76106B321C7}"/>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1" action="ppaction://hlinksldjump"/>
            <a:extLst>
              <a:ext uri="{FF2B5EF4-FFF2-40B4-BE49-F238E27FC236}">
                <a16:creationId xmlns:a16="http://schemas.microsoft.com/office/drawing/2014/main" id="{BD6E5096-4656-F196-A4D5-6DB6882A9413}"/>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7" name="Freeform: Shape 16">
            <a:hlinkClick r:id="rId12" action="ppaction://hlinksldjump"/>
            <a:extLst>
              <a:ext uri="{FF2B5EF4-FFF2-40B4-BE49-F238E27FC236}">
                <a16:creationId xmlns:a16="http://schemas.microsoft.com/office/drawing/2014/main" id="{91599380-7704-2A48-AE89-B4B062AE520D}"/>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2" action="ppaction://hlinksldjump"/>
            <a:extLst>
              <a:ext uri="{FF2B5EF4-FFF2-40B4-BE49-F238E27FC236}">
                <a16:creationId xmlns:a16="http://schemas.microsoft.com/office/drawing/2014/main" id="{51A85805-38EE-3CF7-094D-A0C577916810}"/>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9" name="Freeform: Shape 18">
            <a:extLst>
              <a:ext uri="{FF2B5EF4-FFF2-40B4-BE49-F238E27FC236}">
                <a16:creationId xmlns:a16="http://schemas.microsoft.com/office/drawing/2014/main" id="{6A970667-DDE7-B275-AAF0-121AD71DBFE5}"/>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extLst>
              <a:ext uri="{FF2B5EF4-FFF2-40B4-BE49-F238E27FC236}">
                <a16:creationId xmlns:a16="http://schemas.microsoft.com/office/drawing/2014/main" id="{F8723AF6-E5DC-D5B5-6C70-12BE951C13BA}"/>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Global Planner</a:t>
            </a:r>
          </a:p>
        </p:txBody>
      </p:sp>
      <p:sp>
        <p:nvSpPr>
          <p:cNvPr id="8" name="TextBox 8"/>
          <p:cNvSpPr txBox="1"/>
          <p:nvPr/>
        </p:nvSpPr>
        <p:spPr>
          <a:xfrm>
            <a:off x="777238" y="731520"/>
            <a:ext cx="16047718" cy="1079783"/>
          </a:xfrm>
          <a:prstGeom prst="rect">
            <a:avLst/>
          </a:prstGeom>
        </p:spPr>
        <p:txBody>
          <a:bodyPr lIns="91440" tIns="45720" rIns="91440" bIns="45720" rtlCol="0" anchor="t">
            <a:spAutoFit/>
          </a:bodyPr>
          <a:lstStyle/>
          <a:p>
            <a:pPr algn="l">
              <a:lnSpc>
                <a:spcPts val="7739"/>
              </a:lnSpc>
            </a:pPr>
            <a:r>
              <a:rPr lang="en-US" sz="6450" b="1">
                <a:solidFill>
                  <a:srgbClr val="0094FF"/>
                </a:solidFill>
                <a:latin typeface="Aptos Bold"/>
                <a:ea typeface="Aptos Bold"/>
                <a:cs typeface="Aptos Bold"/>
                <a:sym typeface="Aptos Bold"/>
              </a:rPr>
              <a:t>Navigation &amp; path planning to Parking Spot</a:t>
            </a:r>
            <a:endParaRPr lang="en-US" sz="6450" b="1" dirty="0">
              <a:solidFill>
                <a:srgbClr val="0094FF"/>
              </a:solidFill>
              <a:latin typeface="Aptos Bold"/>
              <a:ea typeface="Aptos Bold"/>
              <a:cs typeface="Aptos Bold"/>
              <a:sym typeface="Aptos Bold"/>
            </a:endParaRPr>
          </a:p>
        </p:txBody>
      </p:sp>
      <p:sp>
        <p:nvSpPr>
          <p:cNvPr id="9" name="TextBox 9"/>
          <p:cNvSpPr txBox="1"/>
          <p:nvPr/>
        </p:nvSpPr>
        <p:spPr>
          <a:xfrm>
            <a:off x="2148838" y="3503770"/>
            <a:ext cx="8319567" cy="913070"/>
          </a:xfrm>
          <a:prstGeom prst="rect">
            <a:avLst/>
          </a:prstGeom>
        </p:spPr>
        <p:txBody>
          <a:bodyPr lIns="91440" tIns="45720" rIns="91440" bIns="45720" rtlCol="0" anchor="t">
            <a:spAutoFit/>
          </a:bodyPr>
          <a:lstStyle/>
          <a:p>
            <a:pPr marL="0" lvl="1" indent="-530352" algn="l">
              <a:lnSpc>
                <a:spcPts val="3240"/>
              </a:lnSpc>
              <a:buFont typeface="Arial"/>
              <a:buChar char="•"/>
            </a:pPr>
            <a:r>
              <a:rPr lang="en-US" sz="2700" dirty="0">
                <a:solidFill>
                  <a:srgbClr val="000000"/>
                </a:solidFill>
                <a:latin typeface="Aptos"/>
                <a:ea typeface="Aptos"/>
                <a:cs typeface="Aptos"/>
                <a:sym typeface="Aptos"/>
              </a:rPr>
              <a:t>Create a global path that depends on the map.</a:t>
            </a:r>
          </a:p>
          <a:p>
            <a:pPr marL="0" lvl="1" indent="-530352" algn="l">
              <a:lnSpc>
                <a:spcPts val="3240"/>
              </a:lnSpc>
              <a:buFont typeface="Arial"/>
              <a:buChar char="•"/>
            </a:pPr>
            <a:r>
              <a:rPr lang="en-US" sz="2700" dirty="0">
                <a:solidFill>
                  <a:srgbClr val="000000"/>
                </a:solidFill>
                <a:latin typeface="Aptos"/>
                <a:ea typeface="Aptos"/>
                <a:cs typeface="Aptos"/>
                <a:sym typeface="Aptos"/>
              </a:rPr>
              <a:t>Type of planner A* algorithm.</a:t>
            </a:r>
          </a:p>
        </p:txBody>
      </p:sp>
      <p:sp>
        <p:nvSpPr>
          <p:cNvPr id="11" name="Freeform 11"/>
          <p:cNvSpPr/>
          <p:nvPr/>
        </p:nvSpPr>
        <p:spPr>
          <a:xfrm>
            <a:off x="11447364" y="3503770"/>
            <a:ext cx="6154865" cy="5424107"/>
          </a:xfrm>
          <a:custGeom>
            <a:avLst/>
            <a:gdLst/>
            <a:ahLst/>
            <a:cxnLst/>
            <a:rect l="l" t="t" r="r" b="b"/>
            <a:pathLst>
              <a:path w="8206486" h="7232142">
                <a:moveTo>
                  <a:pt x="0" y="0"/>
                </a:moveTo>
                <a:lnTo>
                  <a:pt x="8206486" y="0"/>
                </a:lnTo>
                <a:lnTo>
                  <a:pt x="8206486" y="7232142"/>
                </a:lnTo>
                <a:lnTo>
                  <a:pt x="0" y="7232142"/>
                </a:lnTo>
                <a:lnTo>
                  <a:pt x="0" y="0"/>
                </a:lnTo>
                <a:close/>
              </a:path>
            </a:pathLst>
          </a:custGeom>
          <a:blipFill>
            <a:blip r:embed="rId2"/>
            <a:stretch>
              <a:fillRect l="-8851" r="-8851"/>
            </a:stretch>
          </a:blipFill>
        </p:spPr>
        <p:txBody>
          <a:bodyPr/>
          <a:lstStyle/>
          <a:p>
            <a:endParaRPr lang="en-US"/>
          </a:p>
        </p:txBody>
      </p:sp>
      <p:sp>
        <p:nvSpPr>
          <p:cNvPr id="12" name="Freeform 12">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D1876EDF-32B2-68D9-97FD-5684E5150CB5}"/>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4AFECCC1-8289-6444-8844-2648393BF6FE}"/>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DFB5B0DE-ACB4-EF4A-C84F-D83015E560C5}"/>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0F95151B-ACE0-A633-EB5B-91FFCA7B29AF}"/>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6D273430-7938-A2D1-678C-5D229A72B908}"/>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8" action="ppaction://hlinksldjump"/>
            <a:extLst>
              <a:ext uri="{FF2B5EF4-FFF2-40B4-BE49-F238E27FC236}">
                <a16:creationId xmlns:a16="http://schemas.microsoft.com/office/drawing/2014/main" id="{8A31B1F3-D247-CCF3-3519-FEC4FBAAD2DB}"/>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9" action="ppaction://hlinksldjump"/>
            <a:extLst>
              <a:ext uri="{FF2B5EF4-FFF2-40B4-BE49-F238E27FC236}">
                <a16:creationId xmlns:a16="http://schemas.microsoft.com/office/drawing/2014/main" id="{C7A63D63-18F5-2019-738B-D3343CB9E208}"/>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68C3AD74-AC65-9525-63D8-AEF80B3D9F2D}"/>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5" name="Freeform: Shape 14">
            <a:hlinkClick r:id="rId10" action="ppaction://hlinksldjump"/>
            <a:extLst>
              <a:ext uri="{FF2B5EF4-FFF2-40B4-BE49-F238E27FC236}">
                <a16:creationId xmlns:a16="http://schemas.microsoft.com/office/drawing/2014/main" id="{00CFBCB8-20FA-9DEA-2717-2F4E8747E235}"/>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0" action="ppaction://hlinksldjump"/>
            <a:extLst>
              <a:ext uri="{FF2B5EF4-FFF2-40B4-BE49-F238E27FC236}">
                <a16:creationId xmlns:a16="http://schemas.microsoft.com/office/drawing/2014/main" id="{53C655B9-7B57-6671-AA13-A741DB595137}"/>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7" name="Freeform: Shape 16">
            <a:hlinkClick r:id="rId11" action="ppaction://hlinksldjump"/>
            <a:extLst>
              <a:ext uri="{FF2B5EF4-FFF2-40B4-BE49-F238E27FC236}">
                <a16:creationId xmlns:a16="http://schemas.microsoft.com/office/drawing/2014/main" id="{86C94A09-80A5-5594-944B-11E6B8DD5C92}"/>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1" action="ppaction://hlinksldjump"/>
            <a:extLst>
              <a:ext uri="{FF2B5EF4-FFF2-40B4-BE49-F238E27FC236}">
                <a16:creationId xmlns:a16="http://schemas.microsoft.com/office/drawing/2014/main" id="{66D3C88C-A906-D66B-9D41-AF045A92EC14}"/>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2" action="ppaction://hlinksldjump"/>
            <a:extLst>
              <a:ext uri="{FF2B5EF4-FFF2-40B4-BE49-F238E27FC236}">
                <a16:creationId xmlns:a16="http://schemas.microsoft.com/office/drawing/2014/main" id="{597FE6D2-1789-7028-A1E6-84C668FC981D}"/>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2" action="ppaction://hlinksldjump"/>
            <a:extLst>
              <a:ext uri="{FF2B5EF4-FFF2-40B4-BE49-F238E27FC236}">
                <a16:creationId xmlns:a16="http://schemas.microsoft.com/office/drawing/2014/main" id="{20044CBB-AAE5-570A-5188-6DDB2959611F}"/>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1" name="Freeform: Shape 20">
            <a:extLst>
              <a:ext uri="{FF2B5EF4-FFF2-40B4-BE49-F238E27FC236}">
                <a16:creationId xmlns:a16="http://schemas.microsoft.com/office/drawing/2014/main" id="{77067BCF-753C-754C-87E1-D9E2F83B72B6}"/>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extLst>
              <a:ext uri="{FF2B5EF4-FFF2-40B4-BE49-F238E27FC236}">
                <a16:creationId xmlns:a16="http://schemas.microsoft.com/office/drawing/2014/main" id="{5DB5FB26-8E08-B620-5057-1C483A572B26}"/>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Local Planner</a:t>
            </a:r>
          </a:p>
        </p:txBody>
      </p:sp>
      <p:sp>
        <p:nvSpPr>
          <p:cNvPr id="8" name="TextBox 8"/>
          <p:cNvSpPr txBox="1"/>
          <p:nvPr/>
        </p:nvSpPr>
        <p:spPr>
          <a:xfrm>
            <a:off x="777238" y="731520"/>
            <a:ext cx="16047718" cy="1079783"/>
          </a:xfrm>
          <a:prstGeom prst="rect">
            <a:avLst/>
          </a:prstGeom>
        </p:spPr>
        <p:txBody>
          <a:bodyPr lIns="91440" tIns="45720" rIns="91440" bIns="45720" rtlCol="0" anchor="t">
            <a:spAutoFit/>
          </a:bodyPr>
          <a:lstStyle/>
          <a:p>
            <a:pPr algn="l">
              <a:lnSpc>
                <a:spcPts val="7739"/>
              </a:lnSpc>
            </a:pPr>
            <a:r>
              <a:rPr lang="en-US" sz="6450" b="1">
                <a:solidFill>
                  <a:srgbClr val="0094FF"/>
                </a:solidFill>
                <a:latin typeface="Aptos Bold"/>
                <a:ea typeface="Aptos Bold"/>
                <a:cs typeface="Aptos Bold"/>
                <a:sym typeface="Aptos Bold"/>
              </a:rPr>
              <a:t>Navigation &amp; path planning to Parking Spot</a:t>
            </a:r>
          </a:p>
        </p:txBody>
      </p:sp>
      <p:sp>
        <p:nvSpPr>
          <p:cNvPr id="9" name="TextBox 9"/>
          <p:cNvSpPr txBox="1"/>
          <p:nvPr/>
        </p:nvSpPr>
        <p:spPr>
          <a:xfrm>
            <a:off x="2148838" y="3503770"/>
            <a:ext cx="9067592" cy="3000821"/>
          </a:xfrm>
          <a:prstGeom prst="rect">
            <a:avLst/>
          </a:prstGeom>
        </p:spPr>
        <p:txBody>
          <a:bodyPr lIns="91440" tIns="45720" rIns="91440" bIns="45720" rtlCol="0" anchor="t">
            <a:spAutoFit/>
          </a:bodyPr>
          <a:lstStyle/>
          <a:p>
            <a:pPr marL="0" lvl="1" indent="-530352" algn="l">
              <a:buFont typeface="Arial"/>
              <a:buChar char="•"/>
            </a:pPr>
            <a:r>
              <a:rPr lang="en-US" sz="2700" dirty="0">
                <a:solidFill>
                  <a:srgbClr val="000000"/>
                </a:solidFill>
                <a:latin typeface="Aptos"/>
                <a:ea typeface="Aptos"/>
                <a:cs typeface="Aptos"/>
                <a:sym typeface="Aptos"/>
              </a:rPr>
              <a:t>represent the immediate surroundings of the robot. It </a:t>
            </a:r>
          </a:p>
          <a:p>
            <a:pPr marL="530352" lvl="1" algn="l"/>
            <a:r>
              <a:rPr lang="en-US" sz="2700" dirty="0">
                <a:solidFill>
                  <a:srgbClr val="000000"/>
                </a:solidFill>
                <a:latin typeface="Aptos"/>
                <a:ea typeface="Aptos"/>
                <a:cs typeface="Aptos"/>
                <a:sym typeface="Aptos"/>
              </a:rPr>
              <a:t>generating a trajectory that guides the robot from its current position to the next point on the global path. The </a:t>
            </a:r>
            <a:r>
              <a:rPr lang="en-US" sz="2700" dirty="0" err="1">
                <a:solidFill>
                  <a:srgbClr val="000000"/>
                </a:solidFill>
                <a:latin typeface="Aptos"/>
                <a:ea typeface="Aptos"/>
                <a:cs typeface="Aptos"/>
                <a:sym typeface="Aptos"/>
              </a:rPr>
              <a:t>loca</a:t>
            </a:r>
            <a:r>
              <a:rPr lang="en-US" sz="2700" dirty="0">
                <a:solidFill>
                  <a:srgbClr val="000000"/>
                </a:solidFill>
                <a:latin typeface="Aptos"/>
                <a:ea typeface="Aptos"/>
                <a:cs typeface="Aptos"/>
                <a:sym typeface="Aptos"/>
              </a:rPr>
              <a:t> planner takes into account dynamic obstacles. It operates on local </a:t>
            </a:r>
            <a:r>
              <a:rPr lang="en-US" sz="2700" dirty="0" err="1">
                <a:solidFill>
                  <a:srgbClr val="000000"/>
                </a:solidFill>
                <a:latin typeface="Aptos"/>
                <a:ea typeface="Aptos"/>
                <a:cs typeface="Aptos"/>
                <a:sym typeface="Aptos"/>
              </a:rPr>
              <a:t>costmap</a:t>
            </a:r>
            <a:r>
              <a:rPr lang="en-US" sz="2700" dirty="0">
                <a:solidFill>
                  <a:srgbClr val="000000"/>
                </a:solidFill>
                <a:latin typeface="Aptos"/>
                <a:ea typeface="Aptos"/>
                <a:cs typeface="Aptos"/>
                <a:sym typeface="Aptos"/>
              </a:rPr>
              <a:t>.</a:t>
            </a:r>
          </a:p>
          <a:p>
            <a:pPr marL="0" lvl="1" indent="-530352" algn="l">
              <a:buFont typeface="Arial"/>
              <a:buChar char="•"/>
            </a:pPr>
            <a:r>
              <a:rPr lang="en-US" sz="2700" dirty="0">
                <a:solidFill>
                  <a:srgbClr val="000000"/>
                </a:solidFill>
                <a:latin typeface="Aptos"/>
                <a:ea typeface="Aptos"/>
                <a:cs typeface="Aptos"/>
                <a:sym typeface="Aptos"/>
              </a:rPr>
              <a:t>DWA algorithm(Dynamic Window Approach)</a:t>
            </a:r>
          </a:p>
          <a:p>
            <a:pPr marL="0" lvl="1" indent="-530352" algn="l">
              <a:buFont typeface="Arial"/>
              <a:buChar char="•"/>
            </a:pPr>
            <a:r>
              <a:rPr lang="en-US" sz="2700" dirty="0">
                <a:solidFill>
                  <a:srgbClr val="000000"/>
                </a:solidFill>
                <a:latin typeface="Aptos"/>
                <a:ea typeface="Aptos"/>
                <a:cs typeface="Aptos"/>
                <a:sym typeface="Aptos"/>
              </a:rPr>
              <a:t>Set margin around the dynamic obstacles</a:t>
            </a:r>
          </a:p>
        </p:txBody>
      </p:sp>
      <p:sp>
        <p:nvSpPr>
          <p:cNvPr id="11" name="Freeform 11"/>
          <p:cNvSpPr/>
          <p:nvPr/>
        </p:nvSpPr>
        <p:spPr>
          <a:xfrm>
            <a:off x="11993670" y="3491271"/>
            <a:ext cx="5608511" cy="5424107"/>
          </a:xfrm>
          <a:custGeom>
            <a:avLst/>
            <a:gdLst/>
            <a:ahLst/>
            <a:cxnLst/>
            <a:rect l="l" t="t" r="r" b="b"/>
            <a:pathLst>
              <a:path w="7478014" h="7232142">
                <a:moveTo>
                  <a:pt x="0" y="0"/>
                </a:moveTo>
                <a:lnTo>
                  <a:pt x="7478014" y="0"/>
                </a:lnTo>
                <a:lnTo>
                  <a:pt x="7478014" y="7232142"/>
                </a:lnTo>
                <a:lnTo>
                  <a:pt x="0" y="7232142"/>
                </a:lnTo>
                <a:lnTo>
                  <a:pt x="0" y="0"/>
                </a:lnTo>
                <a:close/>
              </a:path>
            </a:pathLst>
          </a:custGeom>
          <a:blipFill>
            <a:blip r:embed="rId2"/>
            <a:stretch>
              <a:fillRect l="-13273" r="-13273"/>
            </a:stretch>
          </a:blipFill>
        </p:spPr>
        <p:txBody>
          <a:bodyPr/>
          <a:lstStyle/>
          <a:p>
            <a:endParaRPr lang="en-US"/>
          </a:p>
        </p:txBody>
      </p:sp>
      <p:sp>
        <p:nvSpPr>
          <p:cNvPr id="12" name="Freeform 12">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67977C78-400C-7A0C-DF5D-12F4202F1DE4}"/>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00B47092-7AEC-5FA0-EEAA-C9C954A6C207}"/>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29D62A51-0887-67AD-8905-6403B70D2B65}"/>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0C5B47DA-8A14-332F-D673-B8632D767DDC}"/>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7E9B8978-EDC8-9352-2FBB-0499ED9B8C77}"/>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8" action="ppaction://hlinksldjump"/>
            <a:extLst>
              <a:ext uri="{FF2B5EF4-FFF2-40B4-BE49-F238E27FC236}">
                <a16:creationId xmlns:a16="http://schemas.microsoft.com/office/drawing/2014/main" id="{CE8A0C90-B988-38B7-9166-7021EB10105F}"/>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9" action="ppaction://hlinksldjump"/>
            <a:extLst>
              <a:ext uri="{FF2B5EF4-FFF2-40B4-BE49-F238E27FC236}">
                <a16:creationId xmlns:a16="http://schemas.microsoft.com/office/drawing/2014/main" id="{01127B11-B3DE-5F7F-9474-D7B1319EDC31}"/>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4B029A67-7B17-3377-5470-ACA24F840916}"/>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5" name="Freeform: Shape 14">
            <a:hlinkClick r:id="rId10" action="ppaction://hlinksldjump"/>
            <a:extLst>
              <a:ext uri="{FF2B5EF4-FFF2-40B4-BE49-F238E27FC236}">
                <a16:creationId xmlns:a16="http://schemas.microsoft.com/office/drawing/2014/main" id="{54754305-2C52-FB28-D77F-33C845553603}"/>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0" action="ppaction://hlinksldjump"/>
            <a:extLst>
              <a:ext uri="{FF2B5EF4-FFF2-40B4-BE49-F238E27FC236}">
                <a16:creationId xmlns:a16="http://schemas.microsoft.com/office/drawing/2014/main" id="{0F5E4290-8FC3-35E0-42DE-E027820EFCBD}"/>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7" name="Freeform: Shape 16">
            <a:hlinkClick r:id="rId11" action="ppaction://hlinksldjump"/>
            <a:extLst>
              <a:ext uri="{FF2B5EF4-FFF2-40B4-BE49-F238E27FC236}">
                <a16:creationId xmlns:a16="http://schemas.microsoft.com/office/drawing/2014/main" id="{E1B3CBCA-E363-A037-5837-B96D9D1ED5F9}"/>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1" action="ppaction://hlinksldjump"/>
            <a:extLst>
              <a:ext uri="{FF2B5EF4-FFF2-40B4-BE49-F238E27FC236}">
                <a16:creationId xmlns:a16="http://schemas.microsoft.com/office/drawing/2014/main" id="{DBD88B89-EC03-06FC-10CB-76F1FC3FD2F7}"/>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2" action="ppaction://hlinksldjump"/>
            <a:extLst>
              <a:ext uri="{FF2B5EF4-FFF2-40B4-BE49-F238E27FC236}">
                <a16:creationId xmlns:a16="http://schemas.microsoft.com/office/drawing/2014/main" id="{22E5E503-0F83-F6F4-E019-4CB96D8347F9}"/>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2" action="ppaction://hlinksldjump"/>
            <a:extLst>
              <a:ext uri="{FF2B5EF4-FFF2-40B4-BE49-F238E27FC236}">
                <a16:creationId xmlns:a16="http://schemas.microsoft.com/office/drawing/2014/main" id="{6DBE62D1-6F53-66F7-5A1D-E37B45E68D5E}"/>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1" name="Freeform: Shape 20">
            <a:extLst>
              <a:ext uri="{FF2B5EF4-FFF2-40B4-BE49-F238E27FC236}">
                <a16:creationId xmlns:a16="http://schemas.microsoft.com/office/drawing/2014/main" id="{9D78A53D-988D-E4AB-561A-A9407ADBC744}"/>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extLst>
              <a:ext uri="{FF2B5EF4-FFF2-40B4-BE49-F238E27FC236}">
                <a16:creationId xmlns:a16="http://schemas.microsoft.com/office/drawing/2014/main" id="{2FB4BF93-DA17-1632-02E1-3B3467182E56}"/>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77240" y="1978015"/>
            <a:ext cx="15361920" cy="507831"/>
          </a:xfrm>
          <a:prstGeom prst="rect">
            <a:avLst/>
          </a:prstGeom>
        </p:spPr>
        <p:txBody>
          <a:bodyPr lIns="91440" tIns="45720" rIns="91440" bIns="45720" rtlCol="0" anchor="t">
            <a:spAutoFit/>
          </a:bodyPr>
          <a:lstStyle/>
          <a:p>
            <a:pPr algn="l"/>
            <a:r>
              <a:rPr lang="en-US" sz="2700" b="1" i="1">
                <a:solidFill>
                  <a:srgbClr val="000000"/>
                </a:solidFill>
                <a:latin typeface="Century Gothic Paneuropean Bold Italics"/>
                <a:ea typeface="Century Gothic Paneuropean Bold Italics"/>
                <a:cs typeface="Century Gothic Paneuropean Bold Italics"/>
                <a:sym typeface="Century Gothic Paneuropean Bold Italics"/>
              </a:rPr>
              <a:t>Shopping shouldn’t be a challenge - it should be smart.</a:t>
            </a:r>
          </a:p>
        </p:txBody>
      </p:sp>
      <p:sp>
        <p:nvSpPr>
          <p:cNvPr id="9" name="TextBox 9"/>
          <p:cNvSpPr txBox="1"/>
          <p:nvPr/>
        </p:nvSpPr>
        <p:spPr>
          <a:xfrm>
            <a:off x="1463040" y="3171646"/>
            <a:ext cx="15361920" cy="2739211"/>
          </a:xfrm>
          <a:prstGeom prst="rect">
            <a:avLst/>
          </a:prstGeom>
        </p:spPr>
        <p:txBody>
          <a:bodyPr lIns="91440" tIns="45720" rIns="91440" bIns="45720" rtlCol="0" anchor="t">
            <a:spAutoFit/>
          </a:bodyPr>
          <a:lstStyle/>
          <a:p>
            <a:pPr algn="l"/>
            <a:r>
              <a:rPr lang="en-US" sz="2700" dirty="0">
                <a:solidFill>
                  <a:srgbClr val="000000"/>
                </a:solidFill>
                <a:latin typeface="Aptos"/>
                <a:ea typeface="Aptos"/>
                <a:cs typeface="Aptos"/>
                <a:sym typeface="Aptos"/>
              </a:rPr>
              <a:t>Retail has seen many innovations, but the </a:t>
            </a:r>
            <a:r>
              <a:rPr lang="en-US" sz="2700" b="1" dirty="0">
                <a:solidFill>
                  <a:srgbClr val="000000"/>
                </a:solidFill>
                <a:latin typeface="Aptos Bold"/>
                <a:ea typeface="Aptos Bold"/>
                <a:cs typeface="Aptos Bold"/>
                <a:sym typeface="Aptos Bold"/>
              </a:rPr>
              <a:t>shopping cart </a:t>
            </a:r>
            <a:r>
              <a:rPr lang="en-US" sz="2700" dirty="0">
                <a:solidFill>
                  <a:srgbClr val="000000"/>
                </a:solidFill>
                <a:latin typeface="Aptos"/>
                <a:ea typeface="Aptos"/>
                <a:cs typeface="Aptos"/>
                <a:sym typeface="Aptos"/>
              </a:rPr>
              <a:t>has barely changed in decades.</a:t>
            </a:r>
          </a:p>
          <a:p>
            <a:pPr algn="l">
              <a:spcAft>
                <a:spcPts val="1200"/>
              </a:spcAft>
            </a:pPr>
            <a:r>
              <a:rPr lang="en-US" sz="2700" dirty="0">
                <a:solidFill>
                  <a:srgbClr val="000000"/>
                </a:solidFill>
                <a:latin typeface="Aptos"/>
                <a:ea typeface="Aptos"/>
                <a:cs typeface="Aptos"/>
                <a:sym typeface="Aptos"/>
              </a:rPr>
              <a:t>We present a </a:t>
            </a:r>
            <a:r>
              <a:rPr lang="en-US" sz="2700" b="1" dirty="0">
                <a:solidFill>
                  <a:srgbClr val="000000"/>
                </a:solidFill>
                <a:latin typeface="Aptos Bold"/>
                <a:ea typeface="Aptos Bold"/>
                <a:cs typeface="Aptos Bold"/>
                <a:sym typeface="Aptos Bold"/>
              </a:rPr>
              <a:t>smart, autonomous shopping cart</a:t>
            </a:r>
            <a:r>
              <a:rPr lang="en-US" sz="2700" dirty="0">
                <a:solidFill>
                  <a:srgbClr val="000000"/>
                </a:solidFill>
                <a:latin typeface="Aptos"/>
                <a:ea typeface="Aptos"/>
                <a:cs typeface="Aptos"/>
                <a:sym typeface="Aptos"/>
              </a:rPr>
              <a:t> that assists users, reduces effort, and enhances the retail experience using:</a:t>
            </a:r>
          </a:p>
          <a:p>
            <a:pPr marL="882968" lvl="1" indent="-441484" algn="l">
              <a:buFont typeface="Arial"/>
              <a:buChar char="•"/>
            </a:pPr>
            <a:r>
              <a:rPr lang="en-US" sz="2700" dirty="0">
                <a:solidFill>
                  <a:srgbClr val="000000"/>
                </a:solidFill>
                <a:latin typeface="Aptos"/>
                <a:ea typeface="Aptos"/>
                <a:cs typeface="Aptos"/>
                <a:sym typeface="Aptos"/>
              </a:rPr>
              <a:t>Artificial Intelligence</a:t>
            </a:r>
          </a:p>
          <a:p>
            <a:pPr marL="882968" lvl="1" indent="-441484" algn="l">
              <a:buFont typeface="Arial"/>
              <a:buChar char="•"/>
            </a:pPr>
            <a:r>
              <a:rPr lang="en-US" sz="2700" dirty="0">
                <a:solidFill>
                  <a:srgbClr val="000000"/>
                </a:solidFill>
                <a:latin typeface="Aptos"/>
                <a:ea typeface="Aptos"/>
                <a:cs typeface="Aptos"/>
                <a:sym typeface="Aptos"/>
              </a:rPr>
              <a:t>Computer Vision</a:t>
            </a:r>
          </a:p>
          <a:p>
            <a:pPr marL="882968" lvl="1" indent="-441484" algn="l">
              <a:buFont typeface="Arial"/>
              <a:buChar char="•"/>
            </a:pPr>
            <a:r>
              <a:rPr lang="en-US" sz="2700" dirty="0">
                <a:solidFill>
                  <a:srgbClr val="000000"/>
                </a:solidFill>
                <a:latin typeface="Aptos"/>
                <a:ea typeface="Aptos"/>
                <a:cs typeface="Aptos"/>
                <a:sym typeface="Aptos"/>
              </a:rPr>
              <a:t>Robotics and IoT</a:t>
            </a:r>
          </a:p>
        </p:txBody>
      </p:sp>
      <p:sp>
        <p:nvSpPr>
          <p:cNvPr id="29" name="Freeform 29">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76" name="TextBox 75">
            <a:extLst>
              <a:ext uri="{FF2B5EF4-FFF2-40B4-BE49-F238E27FC236}">
                <a16:creationId xmlns:a16="http://schemas.microsoft.com/office/drawing/2014/main" id="{E04C05E2-EA6C-63E5-B592-249F7DE7D389}"/>
              </a:ext>
            </a:extLst>
          </p:cNvPr>
          <p:cNvSpPr txBox="1"/>
          <p:nvPr/>
        </p:nvSpPr>
        <p:spPr>
          <a:xfrm>
            <a:off x="685801" y="685800"/>
            <a:ext cx="6349181" cy="1200329"/>
          </a:xfrm>
          <a:prstGeom prst="rect">
            <a:avLst/>
          </a:prstGeom>
          <a:noFill/>
        </p:spPr>
        <p:txBody>
          <a:bodyPr wrap="square" lIns="91440" tIns="45720" rIns="91440" bIns="45720" rtlCol="0">
            <a:spAutoFit/>
          </a:bodyPr>
          <a:lstStyle/>
          <a:p>
            <a:r>
              <a:rPr lang="en-US" sz="7200" dirty="0">
                <a:solidFill>
                  <a:srgbClr val="0094FF"/>
                </a:solidFill>
                <a:latin typeface="Montserrat Bold" panose="00000800000000000000" pitchFamily="2" charset="0"/>
              </a:rPr>
              <a:t>Introduction</a:t>
            </a:r>
          </a:p>
        </p:txBody>
      </p:sp>
      <p:sp>
        <p:nvSpPr>
          <p:cNvPr id="2" name="Freeform: Shape 1">
            <a:hlinkClick r:id="rId5" action="ppaction://hlinksldjump"/>
            <a:extLst>
              <a:ext uri="{FF2B5EF4-FFF2-40B4-BE49-F238E27FC236}">
                <a16:creationId xmlns:a16="http://schemas.microsoft.com/office/drawing/2014/main" id="{5A2BAAF6-D410-5BA9-27C7-9594F05BD322}"/>
              </a:ext>
            </a:extLst>
          </p:cNvPr>
          <p:cNvSpPr>
            <a:spLocks noChangeAspect="1"/>
          </p:cNvSpPr>
          <p:nvPr/>
        </p:nvSpPr>
        <p:spPr>
          <a:xfrm>
            <a:off x="3048529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5" action="ppaction://hlinksldjump"/>
            <a:extLst>
              <a:ext uri="{FF2B5EF4-FFF2-40B4-BE49-F238E27FC236}">
                <a16:creationId xmlns:a16="http://schemas.microsoft.com/office/drawing/2014/main" id="{A98FF35E-5486-17B3-7DEF-E40104276FBE}"/>
              </a:ext>
            </a:extLst>
          </p:cNvPr>
          <p:cNvSpPr txBox="1"/>
          <p:nvPr/>
        </p:nvSpPr>
        <p:spPr>
          <a:xfrm>
            <a:off x="4117166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6" action="ppaction://hlinksldjump"/>
            <a:extLst>
              <a:ext uri="{FF2B5EF4-FFF2-40B4-BE49-F238E27FC236}">
                <a16:creationId xmlns:a16="http://schemas.microsoft.com/office/drawing/2014/main" id="{501B45F2-68CA-2A8B-7B63-2F99387C9BDC}"/>
              </a:ext>
            </a:extLst>
          </p:cNvPr>
          <p:cNvSpPr>
            <a:spLocks noChangeAspect="1"/>
          </p:cNvSpPr>
          <p:nvPr/>
        </p:nvSpPr>
        <p:spPr>
          <a:xfrm>
            <a:off x="28214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6" action="ppaction://hlinksldjump"/>
            <a:extLst>
              <a:ext uri="{FF2B5EF4-FFF2-40B4-BE49-F238E27FC236}">
                <a16:creationId xmlns:a16="http://schemas.microsoft.com/office/drawing/2014/main" id="{E48F0031-B2D0-7C92-4177-C11EE7BAE3F0}"/>
              </a:ext>
            </a:extLst>
          </p:cNvPr>
          <p:cNvSpPr txBox="1"/>
          <p:nvPr/>
        </p:nvSpPr>
        <p:spPr>
          <a:xfrm>
            <a:off x="3858447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7" action="ppaction://hlinksldjump"/>
            <a:extLst>
              <a:ext uri="{FF2B5EF4-FFF2-40B4-BE49-F238E27FC236}">
                <a16:creationId xmlns:a16="http://schemas.microsoft.com/office/drawing/2014/main" id="{E5979BBB-A4F0-7946-82A3-48673F7E2B66}"/>
              </a:ext>
            </a:extLst>
          </p:cNvPr>
          <p:cNvSpPr>
            <a:spLocks noChangeAspect="1"/>
          </p:cNvSpPr>
          <p:nvPr/>
        </p:nvSpPr>
        <p:spPr>
          <a:xfrm>
            <a:off x="2594366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7" action="ppaction://hlinksldjump"/>
            <a:extLst>
              <a:ext uri="{FF2B5EF4-FFF2-40B4-BE49-F238E27FC236}">
                <a16:creationId xmlns:a16="http://schemas.microsoft.com/office/drawing/2014/main" id="{60C19D9C-E7AD-FC0C-0F10-248DDAF6B806}"/>
              </a:ext>
            </a:extLst>
          </p:cNvPr>
          <p:cNvSpPr txBox="1"/>
          <p:nvPr/>
        </p:nvSpPr>
        <p:spPr>
          <a:xfrm>
            <a:off x="3634336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 name="Freeform: Shape 9">
            <a:hlinkClick r:id="rId8" action="ppaction://hlinksldjump"/>
            <a:extLst>
              <a:ext uri="{FF2B5EF4-FFF2-40B4-BE49-F238E27FC236}">
                <a16:creationId xmlns:a16="http://schemas.microsoft.com/office/drawing/2014/main" id="{BA62ECBE-F13A-59AE-FF39-8B16A6A57827}"/>
              </a:ext>
            </a:extLst>
          </p:cNvPr>
          <p:cNvSpPr>
            <a:spLocks noChangeAspect="1"/>
          </p:cNvSpPr>
          <p:nvPr/>
        </p:nvSpPr>
        <p:spPr>
          <a:xfrm>
            <a:off x="2367285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8" action="ppaction://hlinksldjump"/>
            <a:extLst>
              <a:ext uri="{FF2B5EF4-FFF2-40B4-BE49-F238E27FC236}">
                <a16:creationId xmlns:a16="http://schemas.microsoft.com/office/drawing/2014/main" id="{7BC21566-55D2-6F8D-9EB6-E7F4F09DC727}"/>
              </a:ext>
            </a:extLst>
          </p:cNvPr>
          <p:cNvSpPr txBox="1"/>
          <p:nvPr/>
        </p:nvSpPr>
        <p:spPr>
          <a:xfrm>
            <a:off x="34242289"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2" name="Freeform: Shape 11">
            <a:hlinkClick r:id="rId9" action="ppaction://hlinksldjump"/>
            <a:extLst>
              <a:ext uri="{FF2B5EF4-FFF2-40B4-BE49-F238E27FC236}">
                <a16:creationId xmlns:a16="http://schemas.microsoft.com/office/drawing/2014/main" id="{AB8090C0-ED4F-4BA3-9430-62676A028159}"/>
              </a:ext>
            </a:extLst>
          </p:cNvPr>
          <p:cNvSpPr/>
          <p:nvPr/>
        </p:nvSpPr>
        <p:spPr>
          <a:xfrm>
            <a:off x="214020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9" action="ppaction://hlinksldjump"/>
            <a:extLst>
              <a:ext uri="{FF2B5EF4-FFF2-40B4-BE49-F238E27FC236}">
                <a16:creationId xmlns:a16="http://schemas.microsoft.com/office/drawing/2014/main" id="{F785C73E-A01D-13C7-07CE-FCF3D8E26B25}"/>
              </a:ext>
            </a:extLst>
          </p:cNvPr>
          <p:cNvSpPr txBox="1"/>
          <p:nvPr/>
        </p:nvSpPr>
        <p:spPr>
          <a:xfrm>
            <a:off x="3189337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4" name="Freeform: Shape 13">
            <a:hlinkClick r:id="rId10" action="ppaction://hlinksldjump"/>
            <a:extLst>
              <a:ext uri="{FF2B5EF4-FFF2-40B4-BE49-F238E27FC236}">
                <a16:creationId xmlns:a16="http://schemas.microsoft.com/office/drawing/2014/main" id="{4F388E33-9A4F-8E55-31D1-88E69D94C950}"/>
              </a:ext>
            </a:extLst>
          </p:cNvPr>
          <p:cNvSpPr>
            <a:spLocks noChangeAspect="1"/>
          </p:cNvSpPr>
          <p:nvPr/>
        </p:nvSpPr>
        <p:spPr>
          <a:xfrm>
            <a:off x="1913122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0" action="ppaction://hlinksldjump"/>
            <a:extLst>
              <a:ext uri="{FF2B5EF4-FFF2-40B4-BE49-F238E27FC236}">
                <a16:creationId xmlns:a16="http://schemas.microsoft.com/office/drawing/2014/main" id="{11CF4C56-E8CF-12A3-B873-E50A1288B171}"/>
              </a:ext>
            </a:extLst>
          </p:cNvPr>
          <p:cNvSpPr txBox="1"/>
          <p:nvPr/>
        </p:nvSpPr>
        <p:spPr>
          <a:xfrm>
            <a:off x="2941569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11" action="ppaction://hlinksldjump"/>
            <a:extLst>
              <a:ext uri="{FF2B5EF4-FFF2-40B4-BE49-F238E27FC236}">
                <a16:creationId xmlns:a16="http://schemas.microsoft.com/office/drawing/2014/main" id="{66ED7A3E-9010-DFFE-9D11-E5D039590A56}"/>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1" action="ppaction://hlinksldjump"/>
            <a:extLst>
              <a:ext uri="{FF2B5EF4-FFF2-40B4-BE49-F238E27FC236}">
                <a16:creationId xmlns:a16="http://schemas.microsoft.com/office/drawing/2014/main" id="{FFA87F08-82B0-3BFF-8D6A-61ABBC7CD12F}"/>
              </a:ext>
            </a:extLst>
          </p:cNvPr>
          <p:cNvSpPr txBox="1"/>
          <p:nvPr/>
        </p:nvSpPr>
        <p:spPr>
          <a:xfrm>
            <a:off x="24461897" y="2789010"/>
            <a:ext cx="13374611"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1</a:t>
            </a:r>
          </a:p>
          <a:p>
            <a:pPr algn="ctr"/>
            <a:r>
              <a:rPr lang="en-US" sz="150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70D4F7D9-E1EC-2A09-A372-64694F9B725F}"/>
              </a:ext>
            </a:extLst>
          </p:cNvPr>
          <p:cNvSpPr/>
          <p:nvPr/>
        </p:nvSpPr>
        <p:spPr>
          <a:xfrm>
            <a:off x="-13393364"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C5EABADC-A8D1-5287-16B3-F142FA110BE6}"/>
              </a:ext>
            </a:extLst>
          </p:cNvPr>
          <p:cNvSpPr txBox="1"/>
          <p:nvPr/>
        </p:nvSpPr>
        <p:spPr>
          <a:xfrm>
            <a:off x="-2839282"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E777B-5240-DE4C-C864-53DBC684106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25647BF2-D4FB-BF60-1311-A01B03C4F3B1}"/>
              </a:ext>
            </a:extLst>
          </p:cNvPr>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Obstacle Avoidance</a:t>
            </a:r>
          </a:p>
        </p:txBody>
      </p:sp>
      <p:sp>
        <p:nvSpPr>
          <p:cNvPr id="8" name="TextBox 8">
            <a:extLst>
              <a:ext uri="{FF2B5EF4-FFF2-40B4-BE49-F238E27FC236}">
                <a16:creationId xmlns:a16="http://schemas.microsoft.com/office/drawing/2014/main" id="{D5F0E630-54C0-69B9-7651-D5BFF45E885B}"/>
              </a:ext>
            </a:extLst>
          </p:cNvPr>
          <p:cNvSpPr txBox="1"/>
          <p:nvPr/>
        </p:nvSpPr>
        <p:spPr>
          <a:xfrm>
            <a:off x="777238" y="731520"/>
            <a:ext cx="16047718" cy="1079783"/>
          </a:xfrm>
          <a:prstGeom prst="rect">
            <a:avLst/>
          </a:prstGeom>
        </p:spPr>
        <p:txBody>
          <a:bodyPr lIns="91440" tIns="45720" rIns="91440" bIns="45720" rtlCol="0" anchor="t">
            <a:spAutoFit/>
          </a:bodyPr>
          <a:lstStyle/>
          <a:p>
            <a:pPr algn="l">
              <a:lnSpc>
                <a:spcPts val="7739"/>
              </a:lnSpc>
            </a:pPr>
            <a:r>
              <a:rPr lang="en-US" sz="6450" b="1">
                <a:solidFill>
                  <a:srgbClr val="0094FF"/>
                </a:solidFill>
                <a:latin typeface="Aptos Bold"/>
                <a:ea typeface="Aptos Bold"/>
                <a:cs typeface="Aptos Bold"/>
                <a:sym typeface="Aptos Bold"/>
              </a:rPr>
              <a:t>Navigation &amp; path planning to Parking Spot</a:t>
            </a:r>
          </a:p>
        </p:txBody>
      </p:sp>
      <p:sp>
        <p:nvSpPr>
          <p:cNvPr id="15" name="Freeform 15">
            <a:hlinkClick r:id="rId4" action="ppaction://hlinksldjump"/>
            <a:extLst>
              <a:ext uri="{FF2B5EF4-FFF2-40B4-BE49-F238E27FC236}">
                <a16:creationId xmlns:a16="http://schemas.microsoft.com/office/drawing/2014/main" id="{DCCDFDD9-C743-73AF-CB97-1310B3FC4859}"/>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pic>
        <p:nvPicPr>
          <p:cNvPr id="3" name="Obstacle Avoidance (30s)">
            <a:hlinkClick r:id="" action="ppaction://media"/>
            <a:extLst>
              <a:ext uri="{FF2B5EF4-FFF2-40B4-BE49-F238E27FC236}">
                <a16:creationId xmlns:a16="http://schemas.microsoft.com/office/drawing/2014/main" id="{CEFE731E-4F5D-7770-9D26-9AB8DA32E27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91168" y="3475611"/>
            <a:ext cx="10905664" cy="6131056"/>
          </a:xfrm>
          <a:prstGeom prst="rect">
            <a:avLst/>
          </a:prstGeom>
        </p:spPr>
      </p:pic>
      <p:sp>
        <p:nvSpPr>
          <p:cNvPr id="2" name="Freeform: Shape 1">
            <a:hlinkClick r:id="rId8" action="ppaction://hlinksldjump"/>
            <a:extLst>
              <a:ext uri="{FF2B5EF4-FFF2-40B4-BE49-F238E27FC236}">
                <a16:creationId xmlns:a16="http://schemas.microsoft.com/office/drawing/2014/main" id="{B10EE678-7BEE-9CEE-5AEA-B624FF42D781}"/>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8" action="ppaction://hlinksldjump"/>
            <a:extLst>
              <a:ext uri="{FF2B5EF4-FFF2-40B4-BE49-F238E27FC236}">
                <a16:creationId xmlns:a16="http://schemas.microsoft.com/office/drawing/2014/main" id="{D3285549-7A20-01BA-283A-E2C0C85C489B}"/>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9" action="ppaction://hlinksldjump"/>
            <a:extLst>
              <a:ext uri="{FF2B5EF4-FFF2-40B4-BE49-F238E27FC236}">
                <a16:creationId xmlns:a16="http://schemas.microsoft.com/office/drawing/2014/main" id="{781BB37B-FCC4-97E2-4921-133921320F63}"/>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9" action="ppaction://hlinksldjump"/>
            <a:extLst>
              <a:ext uri="{FF2B5EF4-FFF2-40B4-BE49-F238E27FC236}">
                <a16:creationId xmlns:a16="http://schemas.microsoft.com/office/drawing/2014/main" id="{6AD66BE3-B736-2ACE-F33B-EAC4BF8209DC}"/>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9" name="Freeform: Shape 8">
            <a:hlinkClick r:id="rId10" action="ppaction://hlinksldjump"/>
            <a:extLst>
              <a:ext uri="{FF2B5EF4-FFF2-40B4-BE49-F238E27FC236}">
                <a16:creationId xmlns:a16="http://schemas.microsoft.com/office/drawing/2014/main" id="{147A03F3-DE9C-2793-1599-0342C7827A57}"/>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0" action="ppaction://hlinksldjump"/>
            <a:extLst>
              <a:ext uri="{FF2B5EF4-FFF2-40B4-BE49-F238E27FC236}">
                <a16:creationId xmlns:a16="http://schemas.microsoft.com/office/drawing/2014/main" id="{8072C8A6-AD57-AEC4-1A39-F34B72605769}"/>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11" action="ppaction://hlinksldjump"/>
            <a:extLst>
              <a:ext uri="{FF2B5EF4-FFF2-40B4-BE49-F238E27FC236}">
                <a16:creationId xmlns:a16="http://schemas.microsoft.com/office/drawing/2014/main" id="{6A679EEA-5437-61DF-E602-8518DA2FB3D2}"/>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1" action="ppaction://hlinksldjump"/>
            <a:extLst>
              <a:ext uri="{FF2B5EF4-FFF2-40B4-BE49-F238E27FC236}">
                <a16:creationId xmlns:a16="http://schemas.microsoft.com/office/drawing/2014/main" id="{1B33E25B-0FA7-DC6D-0100-F1A72B822C61}"/>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3" name="Freeform: Shape 12">
            <a:hlinkClick r:id="rId12" action="ppaction://hlinksldjump"/>
            <a:extLst>
              <a:ext uri="{FF2B5EF4-FFF2-40B4-BE49-F238E27FC236}">
                <a16:creationId xmlns:a16="http://schemas.microsoft.com/office/drawing/2014/main" id="{C432CBC1-BE5E-A1E2-C6A3-3A84148C927A}"/>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2" action="ppaction://hlinksldjump"/>
            <a:extLst>
              <a:ext uri="{FF2B5EF4-FFF2-40B4-BE49-F238E27FC236}">
                <a16:creationId xmlns:a16="http://schemas.microsoft.com/office/drawing/2014/main" id="{AE847DA3-C8C3-62E0-EB9B-E06722693BF7}"/>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6" name="Freeform: Shape 15">
            <a:hlinkClick r:id="rId13" action="ppaction://hlinksldjump"/>
            <a:extLst>
              <a:ext uri="{FF2B5EF4-FFF2-40B4-BE49-F238E27FC236}">
                <a16:creationId xmlns:a16="http://schemas.microsoft.com/office/drawing/2014/main" id="{4FEB7645-8BF9-676B-C7FB-3BFFD38D1310}"/>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3" action="ppaction://hlinksldjump"/>
            <a:extLst>
              <a:ext uri="{FF2B5EF4-FFF2-40B4-BE49-F238E27FC236}">
                <a16:creationId xmlns:a16="http://schemas.microsoft.com/office/drawing/2014/main" id="{486148D7-1A04-823F-4D86-8B794F003D36}"/>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8" name="Freeform: Shape 17">
            <a:hlinkClick r:id="rId14" action="ppaction://hlinksldjump"/>
            <a:extLst>
              <a:ext uri="{FF2B5EF4-FFF2-40B4-BE49-F238E27FC236}">
                <a16:creationId xmlns:a16="http://schemas.microsoft.com/office/drawing/2014/main" id="{8F495613-9F32-9F2A-5CA6-38843010E15C}"/>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4" action="ppaction://hlinksldjump"/>
            <a:extLst>
              <a:ext uri="{FF2B5EF4-FFF2-40B4-BE49-F238E27FC236}">
                <a16:creationId xmlns:a16="http://schemas.microsoft.com/office/drawing/2014/main" id="{82F1BEDB-DBED-384E-90CE-A76F0062E59E}"/>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0" name="Freeform: Shape 19">
            <a:extLst>
              <a:ext uri="{FF2B5EF4-FFF2-40B4-BE49-F238E27FC236}">
                <a16:creationId xmlns:a16="http://schemas.microsoft.com/office/drawing/2014/main" id="{1B88B0E1-F0F0-0C70-31DD-07A66041EF20}"/>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extLst>
              <a:ext uri="{FF2B5EF4-FFF2-40B4-BE49-F238E27FC236}">
                <a16:creationId xmlns:a16="http://schemas.microsoft.com/office/drawing/2014/main" id="{A010FF5A-1368-037E-9E1C-7B31A0FA4B12}"/>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59690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Challenge</a:t>
            </a:r>
          </a:p>
        </p:txBody>
      </p:sp>
      <p:sp>
        <p:nvSpPr>
          <p:cNvPr id="8" name="TextBox 8"/>
          <p:cNvSpPr txBox="1"/>
          <p:nvPr/>
        </p:nvSpPr>
        <p:spPr>
          <a:xfrm>
            <a:off x="777238" y="731520"/>
            <a:ext cx="16047718" cy="1079783"/>
          </a:xfrm>
          <a:prstGeom prst="rect">
            <a:avLst/>
          </a:prstGeom>
        </p:spPr>
        <p:txBody>
          <a:bodyPr lIns="91440" tIns="45720" rIns="91440" bIns="45720" rtlCol="0" anchor="t">
            <a:spAutoFit/>
          </a:bodyPr>
          <a:lstStyle/>
          <a:p>
            <a:pPr algn="l">
              <a:lnSpc>
                <a:spcPts val="7739"/>
              </a:lnSpc>
            </a:pPr>
            <a:r>
              <a:rPr lang="en-US" sz="6450" b="1">
                <a:solidFill>
                  <a:srgbClr val="0094FF"/>
                </a:solidFill>
                <a:latin typeface="Aptos Bold"/>
                <a:ea typeface="Aptos Bold"/>
                <a:cs typeface="Aptos Bold"/>
                <a:sym typeface="Aptos Bold"/>
              </a:rPr>
              <a:t>Navigation &amp; path planning to Parking Spot</a:t>
            </a:r>
          </a:p>
        </p:txBody>
      </p:sp>
      <p:sp>
        <p:nvSpPr>
          <p:cNvPr id="15" name="Freeform 15">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35" name="TextBox 9">
            <a:extLst>
              <a:ext uri="{FF2B5EF4-FFF2-40B4-BE49-F238E27FC236}">
                <a16:creationId xmlns:a16="http://schemas.microsoft.com/office/drawing/2014/main" id="{D2657961-BB1C-2C65-64EC-93751D0D1C53}"/>
              </a:ext>
            </a:extLst>
          </p:cNvPr>
          <p:cNvSpPr txBox="1"/>
          <p:nvPr/>
        </p:nvSpPr>
        <p:spPr>
          <a:xfrm>
            <a:off x="2148838" y="2923665"/>
            <a:ext cx="9067592" cy="507831"/>
          </a:xfrm>
          <a:prstGeom prst="rect">
            <a:avLst/>
          </a:prstGeom>
        </p:spPr>
        <p:txBody>
          <a:bodyPr lIns="91440" tIns="45720" rIns="91440" bIns="45720" rtlCol="0" anchor="t">
            <a:spAutoFit/>
          </a:bodyPr>
          <a:lstStyle/>
          <a:p>
            <a:pPr marL="0" lvl="1" algn="l"/>
            <a:r>
              <a:rPr lang="en-US" sz="2700" dirty="0">
                <a:solidFill>
                  <a:srgbClr val="000000"/>
                </a:solidFill>
                <a:latin typeface="Aptos"/>
                <a:ea typeface="Aptos"/>
                <a:cs typeface="Aptos"/>
                <a:sym typeface="Aptos"/>
              </a:rPr>
              <a:t>The Robot Stuck!</a:t>
            </a:r>
          </a:p>
        </p:txBody>
      </p:sp>
      <p:sp>
        <p:nvSpPr>
          <p:cNvPr id="36" name="TextBox 7">
            <a:extLst>
              <a:ext uri="{FF2B5EF4-FFF2-40B4-BE49-F238E27FC236}">
                <a16:creationId xmlns:a16="http://schemas.microsoft.com/office/drawing/2014/main" id="{48E63159-5B9F-09B9-AB4C-826B41708B8B}"/>
              </a:ext>
            </a:extLst>
          </p:cNvPr>
          <p:cNvSpPr txBox="1"/>
          <p:nvPr/>
        </p:nvSpPr>
        <p:spPr>
          <a:xfrm>
            <a:off x="1463038" y="4118116"/>
            <a:ext cx="10775174"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Solution</a:t>
            </a:r>
          </a:p>
        </p:txBody>
      </p:sp>
      <p:sp>
        <p:nvSpPr>
          <p:cNvPr id="37" name="TextBox 9">
            <a:extLst>
              <a:ext uri="{FF2B5EF4-FFF2-40B4-BE49-F238E27FC236}">
                <a16:creationId xmlns:a16="http://schemas.microsoft.com/office/drawing/2014/main" id="{DC613347-E348-6763-2DC2-999E8B998B46}"/>
              </a:ext>
            </a:extLst>
          </p:cNvPr>
          <p:cNvSpPr txBox="1"/>
          <p:nvPr/>
        </p:nvSpPr>
        <p:spPr>
          <a:xfrm>
            <a:off x="2148838" y="5061076"/>
            <a:ext cx="3261362" cy="507831"/>
          </a:xfrm>
          <a:prstGeom prst="rect">
            <a:avLst/>
          </a:prstGeom>
        </p:spPr>
        <p:txBody>
          <a:bodyPr wrap="square" lIns="91440" tIns="45720" rIns="91440" bIns="45720" rtlCol="0" anchor="t">
            <a:spAutoFit/>
          </a:bodyPr>
          <a:lstStyle/>
          <a:p>
            <a:pPr marL="0" lvl="1" algn="l"/>
            <a:r>
              <a:rPr lang="en-US" sz="2700" dirty="0">
                <a:solidFill>
                  <a:srgbClr val="000000"/>
                </a:solidFill>
                <a:latin typeface="Aptos"/>
                <a:ea typeface="Aptos"/>
                <a:cs typeface="Aptos"/>
                <a:sym typeface="Aptos"/>
              </a:rPr>
              <a:t>Recovery Behavior</a:t>
            </a:r>
          </a:p>
        </p:txBody>
      </p:sp>
      <p:sp>
        <p:nvSpPr>
          <p:cNvPr id="38" name="Freeform 27">
            <a:extLst>
              <a:ext uri="{FF2B5EF4-FFF2-40B4-BE49-F238E27FC236}">
                <a16:creationId xmlns:a16="http://schemas.microsoft.com/office/drawing/2014/main" id="{9C33F1F9-03E1-9168-3BD0-0F2097213B86}"/>
              </a:ext>
            </a:extLst>
          </p:cNvPr>
          <p:cNvSpPr/>
          <p:nvPr/>
        </p:nvSpPr>
        <p:spPr>
          <a:xfrm>
            <a:off x="7010799" y="5143501"/>
            <a:ext cx="10591401" cy="4457700"/>
          </a:xfrm>
          <a:custGeom>
            <a:avLst/>
            <a:gdLst/>
            <a:ahLst/>
            <a:cxnLst/>
            <a:rect l="l" t="t" r="r" b="b"/>
            <a:pathLst>
              <a:path w="9865973" h="4152382">
                <a:moveTo>
                  <a:pt x="0" y="0"/>
                </a:moveTo>
                <a:lnTo>
                  <a:pt x="9865973" y="0"/>
                </a:lnTo>
                <a:lnTo>
                  <a:pt x="9865973" y="4152382"/>
                </a:lnTo>
                <a:lnTo>
                  <a:pt x="0" y="4152382"/>
                </a:lnTo>
                <a:lnTo>
                  <a:pt x="0" y="0"/>
                </a:lnTo>
                <a:close/>
              </a:path>
            </a:pathLst>
          </a:custGeom>
          <a:blipFill>
            <a:blip r:embed="rId5"/>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DECDF740-05BB-7790-AB52-2149729F2C98}"/>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559F296C-5F3A-F8C7-6628-18B1942334AD}"/>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0661D1A1-ECD5-813C-A634-B2B7BFE2960A}"/>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18840298-4908-11C0-DF56-4DEBBDDA9028}"/>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9C351067-321E-EC3A-9517-8B34D24F9066}"/>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8" action="ppaction://hlinksldjump"/>
            <a:extLst>
              <a:ext uri="{FF2B5EF4-FFF2-40B4-BE49-F238E27FC236}">
                <a16:creationId xmlns:a16="http://schemas.microsoft.com/office/drawing/2014/main" id="{70CCA8C5-44C8-0E5D-2DD6-56B725E26EE0}"/>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 name="Freeform: Shape 9">
            <a:hlinkClick r:id="rId9" action="ppaction://hlinksldjump"/>
            <a:extLst>
              <a:ext uri="{FF2B5EF4-FFF2-40B4-BE49-F238E27FC236}">
                <a16:creationId xmlns:a16="http://schemas.microsoft.com/office/drawing/2014/main" id="{8C0AD667-8FEB-8EF4-4EF1-B1C0D3EE2C2B}"/>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9" action="ppaction://hlinksldjump"/>
            <a:extLst>
              <a:ext uri="{FF2B5EF4-FFF2-40B4-BE49-F238E27FC236}">
                <a16:creationId xmlns:a16="http://schemas.microsoft.com/office/drawing/2014/main" id="{4466F3BF-F7C8-BA05-4AD4-C585B0341498}"/>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2" name="Freeform: Shape 11">
            <a:hlinkClick r:id="rId10" action="ppaction://hlinksldjump"/>
            <a:extLst>
              <a:ext uri="{FF2B5EF4-FFF2-40B4-BE49-F238E27FC236}">
                <a16:creationId xmlns:a16="http://schemas.microsoft.com/office/drawing/2014/main" id="{F06F0D34-5A60-DB28-1704-CC5FBA3E8D66}"/>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10" action="ppaction://hlinksldjump"/>
            <a:extLst>
              <a:ext uri="{FF2B5EF4-FFF2-40B4-BE49-F238E27FC236}">
                <a16:creationId xmlns:a16="http://schemas.microsoft.com/office/drawing/2014/main" id="{994A7FB6-CFC2-4898-AFA1-EB5BA9B2C0FB}"/>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4" name="Freeform: Shape 13">
            <a:hlinkClick r:id="rId11" action="ppaction://hlinksldjump"/>
            <a:extLst>
              <a:ext uri="{FF2B5EF4-FFF2-40B4-BE49-F238E27FC236}">
                <a16:creationId xmlns:a16="http://schemas.microsoft.com/office/drawing/2014/main" id="{115EEDB3-3584-A90D-7899-47D11A3572A5}"/>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1" action="ppaction://hlinksldjump"/>
            <a:extLst>
              <a:ext uri="{FF2B5EF4-FFF2-40B4-BE49-F238E27FC236}">
                <a16:creationId xmlns:a16="http://schemas.microsoft.com/office/drawing/2014/main" id="{4B3D3BD0-3458-4348-FD59-12DC6BEE86E2}"/>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7" name="Freeform: Shape 16">
            <a:hlinkClick r:id="rId12" action="ppaction://hlinksldjump"/>
            <a:extLst>
              <a:ext uri="{FF2B5EF4-FFF2-40B4-BE49-F238E27FC236}">
                <a16:creationId xmlns:a16="http://schemas.microsoft.com/office/drawing/2014/main" id="{01E1FDCD-2E1A-73BF-1C4A-A06CF11B06D7}"/>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2" action="ppaction://hlinksldjump"/>
            <a:extLst>
              <a:ext uri="{FF2B5EF4-FFF2-40B4-BE49-F238E27FC236}">
                <a16:creationId xmlns:a16="http://schemas.microsoft.com/office/drawing/2014/main" id="{57A176E1-1CC6-4E78-472D-7F5EB2F74D01}"/>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9" name="Freeform: Shape 18">
            <a:extLst>
              <a:ext uri="{FF2B5EF4-FFF2-40B4-BE49-F238E27FC236}">
                <a16:creationId xmlns:a16="http://schemas.microsoft.com/office/drawing/2014/main" id="{4BF95105-E658-AD95-5BDF-D79CACB2CE57}"/>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extLst>
              <a:ext uri="{FF2B5EF4-FFF2-40B4-BE49-F238E27FC236}">
                <a16:creationId xmlns:a16="http://schemas.microsoft.com/office/drawing/2014/main" id="{F16F42B7-014B-653D-F309-989BCD0A424E}"/>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38" y="1987540"/>
            <a:ext cx="10775174"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Practical Video</a:t>
            </a:r>
          </a:p>
        </p:txBody>
      </p:sp>
      <p:sp>
        <p:nvSpPr>
          <p:cNvPr id="8" name="TextBox 8"/>
          <p:cNvSpPr txBox="1"/>
          <p:nvPr/>
        </p:nvSpPr>
        <p:spPr>
          <a:xfrm>
            <a:off x="777238" y="731520"/>
            <a:ext cx="16047718" cy="1079783"/>
          </a:xfrm>
          <a:prstGeom prst="rect">
            <a:avLst/>
          </a:prstGeom>
        </p:spPr>
        <p:txBody>
          <a:bodyPr lIns="91440" tIns="45720" rIns="91440" bIns="45720" rtlCol="0" anchor="t">
            <a:spAutoFit/>
          </a:bodyPr>
          <a:lstStyle/>
          <a:p>
            <a:pPr algn="l">
              <a:lnSpc>
                <a:spcPts val="7739"/>
              </a:lnSpc>
            </a:pPr>
            <a:r>
              <a:rPr lang="en-US" sz="6450" b="1">
                <a:solidFill>
                  <a:srgbClr val="0094FF"/>
                </a:solidFill>
                <a:latin typeface="Aptos Bold"/>
                <a:ea typeface="Aptos Bold"/>
                <a:cs typeface="Aptos Bold"/>
                <a:sym typeface="Aptos Bold"/>
              </a:rPr>
              <a:t>Navigation &amp; path planning to Parking Spot</a:t>
            </a:r>
            <a:endParaRPr lang="en-US" sz="6450" b="1" dirty="0">
              <a:solidFill>
                <a:srgbClr val="0094FF"/>
              </a:solidFill>
              <a:latin typeface="Aptos Bold"/>
              <a:ea typeface="Aptos Bold"/>
              <a:cs typeface="Aptos Bold"/>
              <a:sym typeface="Aptos Bold"/>
            </a:endParaRPr>
          </a:p>
        </p:txBody>
      </p:sp>
      <p:sp>
        <p:nvSpPr>
          <p:cNvPr id="15" name="Freeform 15">
            <a:hlinkClick r:id="rId4"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pic>
        <p:nvPicPr>
          <p:cNvPr id="2" name="Navigation (30s)">
            <a:hlinkClick r:id="" action="ppaction://media"/>
            <a:extLst>
              <a:ext uri="{FF2B5EF4-FFF2-40B4-BE49-F238E27FC236}">
                <a16:creationId xmlns:a16="http://schemas.microsoft.com/office/drawing/2014/main" id="{0ECF9612-D2A1-2EFB-F559-15427A943F9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09957" y="3491270"/>
            <a:ext cx="10868087" cy="6109929"/>
          </a:xfrm>
          <a:prstGeom prst="rect">
            <a:avLst/>
          </a:prstGeom>
        </p:spPr>
      </p:pic>
      <p:sp>
        <p:nvSpPr>
          <p:cNvPr id="3" name="Freeform: Shape 2">
            <a:hlinkClick r:id="rId8" action="ppaction://hlinksldjump"/>
            <a:extLst>
              <a:ext uri="{FF2B5EF4-FFF2-40B4-BE49-F238E27FC236}">
                <a16:creationId xmlns:a16="http://schemas.microsoft.com/office/drawing/2014/main" id="{089C5E0A-74F4-F2C6-6CAF-6D1E3A42252D}"/>
              </a:ext>
            </a:extLst>
          </p:cNvPr>
          <p:cNvSpPr>
            <a:spLocks noChangeAspect="1"/>
          </p:cNvSpPr>
          <p:nvPr/>
        </p:nvSpPr>
        <p:spPr>
          <a:xfrm>
            <a:off x="2378604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8" action="ppaction://hlinksldjump"/>
            <a:extLst>
              <a:ext uri="{FF2B5EF4-FFF2-40B4-BE49-F238E27FC236}">
                <a16:creationId xmlns:a16="http://schemas.microsoft.com/office/drawing/2014/main" id="{98CCD0BE-56B2-61D3-ECEC-628C5F5CBDAA}"/>
              </a:ext>
            </a:extLst>
          </p:cNvPr>
          <p:cNvSpPr txBox="1"/>
          <p:nvPr/>
        </p:nvSpPr>
        <p:spPr>
          <a:xfrm>
            <a:off x="3447241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9" action="ppaction://hlinksldjump"/>
            <a:extLst>
              <a:ext uri="{FF2B5EF4-FFF2-40B4-BE49-F238E27FC236}">
                <a16:creationId xmlns:a16="http://schemas.microsoft.com/office/drawing/2014/main" id="{14B02EB0-7F92-0C04-05AF-0BE866D79B91}"/>
              </a:ext>
            </a:extLst>
          </p:cNvPr>
          <p:cNvSpPr>
            <a:spLocks noChangeAspect="1"/>
          </p:cNvSpPr>
          <p:nvPr/>
        </p:nvSpPr>
        <p:spPr>
          <a:xfrm>
            <a:off x="2151523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9" action="ppaction://hlinksldjump"/>
            <a:extLst>
              <a:ext uri="{FF2B5EF4-FFF2-40B4-BE49-F238E27FC236}">
                <a16:creationId xmlns:a16="http://schemas.microsoft.com/office/drawing/2014/main" id="{E0E0A8FE-50EA-ACA8-7D5D-9B7756FD227D}"/>
              </a:ext>
            </a:extLst>
          </p:cNvPr>
          <p:cNvSpPr txBox="1"/>
          <p:nvPr/>
        </p:nvSpPr>
        <p:spPr>
          <a:xfrm>
            <a:off x="3188522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9" name="Freeform: Shape 8">
            <a:hlinkClick r:id="rId10" action="ppaction://hlinksldjump"/>
            <a:extLst>
              <a:ext uri="{FF2B5EF4-FFF2-40B4-BE49-F238E27FC236}">
                <a16:creationId xmlns:a16="http://schemas.microsoft.com/office/drawing/2014/main" id="{C449E30B-3608-83F3-71BC-0187FA87C8FD}"/>
              </a:ext>
            </a:extLst>
          </p:cNvPr>
          <p:cNvSpPr>
            <a:spLocks noChangeAspect="1"/>
          </p:cNvSpPr>
          <p:nvPr/>
        </p:nvSpPr>
        <p:spPr>
          <a:xfrm>
            <a:off x="192444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0" action="ppaction://hlinksldjump"/>
            <a:extLst>
              <a:ext uri="{FF2B5EF4-FFF2-40B4-BE49-F238E27FC236}">
                <a16:creationId xmlns:a16="http://schemas.microsoft.com/office/drawing/2014/main" id="{F7EA169E-357B-0651-1570-5058357A6C62}"/>
              </a:ext>
            </a:extLst>
          </p:cNvPr>
          <p:cNvSpPr txBox="1"/>
          <p:nvPr/>
        </p:nvSpPr>
        <p:spPr>
          <a:xfrm>
            <a:off x="2964411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11" action="ppaction://hlinksldjump"/>
            <a:extLst>
              <a:ext uri="{FF2B5EF4-FFF2-40B4-BE49-F238E27FC236}">
                <a16:creationId xmlns:a16="http://schemas.microsoft.com/office/drawing/2014/main" id="{328A519F-3BF2-98B5-F3B5-C622F6A63D64}"/>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1" action="ppaction://hlinksldjump"/>
            <a:extLst>
              <a:ext uri="{FF2B5EF4-FFF2-40B4-BE49-F238E27FC236}">
                <a16:creationId xmlns:a16="http://schemas.microsoft.com/office/drawing/2014/main" id="{7FD7B846-7B95-8AC7-044B-1D83F5897D6D}"/>
              </a:ext>
            </a:extLst>
          </p:cNvPr>
          <p:cNvSpPr txBox="1"/>
          <p:nvPr/>
        </p:nvSpPr>
        <p:spPr>
          <a:xfrm>
            <a:off x="25193582" y="1634847"/>
            <a:ext cx="1292318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4</a:t>
            </a:r>
          </a:p>
          <a:p>
            <a:pPr algn="ctr"/>
            <a:r>
              <a:rPr lang="en-US" sz="15000" i="1" dirty="0">
                <a:solidFill>
                  <a:schemeClr val="bg1"/>
                </a:solidFill>
                <a:latin typeface="Montserrat Black" panose="00000A00000000000000" pitchFamily="2" charset="0"/>
              </a:rPr>
              <a:t>Mapping &amp;</a:t>
            </a:r>
          </a:p>
          <a:p>
            <a:pPr algn="ctr"/>
            <a:r>
              <a:rPr lang="en-US" sz="15000" i="1" dirty="0">
                <a:solidFill>
                  <a:schemeClr val="bg1"/>
                </a:solidFill>
                <a:latin typeface="Montserrat Black" panose="00000A00000000000000" pitchFamily="2" charset="0"/>
              </a:rPr>
              <a:t>Navigation</a:t>
            </a:r>
          </a:p>
        </p:txBody>
      </p:sp>
      <p:sp>
        <p:nvSpPr>
          <p:cNvPr id="13" name="Freeform: Shape 12">
            <a:hlinkClick r:id="rId12" action="ppaction://hlinksldjump"/>
            <a:extLst>
              <a:ext uri="{FF2B5EF4-FFF2-40B4-BE49-F238E27FC236}">
                <a16:creationId xmlns:a16="http://schemas.microsoft.com/office/drawing/2014/main" id="{11338A87-5D51-EA09-7116-E1245ABE4F01}"/>
              </a:ext>
            </a:extLst>
          </p:cNvPr>
          <p:cNvSpPr/>
          <p:nvPr/>
        </p:nvSpPr>
        <p:spPr>
          <a:xfrm>
            <a:off x="-13628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2" action="ppaction://hlinksldjump"/>
            <a:extLst>
              <a:ext uri="{FF2B5EF4-FFF2-40B4-BE49-F238E27FC236}">
                <a16:creationId xmlns:a16="http://schemas.microsoft.com/office/drawing/2014/main" id="{6232BC22-1259-8CBF-72BE-7E5D12D1BAAB}"/>
              </a:ext>
            </a:extLst>
          </p:cNvPr>
          <p:cNvSpPr txBox="1"/>
          <p:nvPr/>
        </p:nvSpPr>
        <p:spPr>
          <a:xfrm>
            <a:off x="-3137141"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6" name="Freeform: Shape 15">
            <a:hlinkClick r:id="rId13" action="ppaction://hlinksldjump"/>
            <a:extLst>
              <a:ext uri="{FF2B5EF4-FFF2-40B4-BE49-F238E27FC236}">
                <a16:creationId xmlns:a16="http://schemas.microsoft.com/office/drawing/2014/main" id="{36B6FCD1-FE84-1834-8ACA-E4A4005A84F5}"/>
              </a:ext>
            </a:extLst>
          </p:cNvPr>
          <p:cNvSpPr>
            <a:spLocks noChangeAspect="1"/>
          </p:cNvSpPr>
          <p:nvPr/>
        </p:nvSpPr>
        <p:spPr>
          <a:xfrm>
            <a:off x="-1589929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3" action="ppaction://hlinksldjump"/>
            <a:extLst>
              <a:ext uri="{FF2B5EF4-FFF2-40B4-BE49-F238E27FC236}">
                <a16:creationId xmlns:a16="http://schemas.microsoft.com/office/drawing/2014/main" id="{FA73E040-86C7-6B53-3FAC-4F056FA9807D}"/>
              </a:ext>
            </a:extLst>
          </p:cNvPr>
          <p:cNvSpPr txBox="1"/>
          <p:nvPr/>
        </p:nvSpPr>
        <p:spPr>
          <a:xfrm>
            <a:off x="-561482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8" name="Freeform: Shape 17">
            <a:hlinkClick r:id="rId14" action="ppaction://hlinksldjump"/>
            <a:extLst>
              <a:ext uri="{FF2B5EF4-FFF2-40B4-BE49-F238E27FC236}">
                <a16:creationId xmlns:a16="http://schemas.microsoft.com/office/drawing/2014/main" id="{E174B553-DE0B-9542-404E-91B91ADCC22D}"/>
              </a:ext>
            </a:extLst>
          </p:cNvPr>
          <p:cNvSpPr>
            <a:spLocks noChangeAspect="1"/>
          </p:cNvSpPr>
          <p:nvPr/>
        </p:nvSpPr>
        <p:spPr>
          <a:xfrm>
            <a:off x="-181701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4" action="ppaction://hlinksldjump"/>
            <a:extLst>
              <a:ext uri="{FF2B5EF4-FFF2-40B4-BE49-F238E27FC236}">
                <a16:creationId xmlns:a16="http://schemas.microsoft.com/office/drawing/2014/main" id="{663FB7E8-80A7-9D43-9C78-DCB0CFAC5CB0}"/>
              </a:ext>
            </a:extLst>
          </p:cNvPr>
          <p:cNvSpPr txBox="1"/>
          <p:nvPr/>
        </p:nvSpPr>
        <p:spPr>
          <a:xfrm>
            <a:off x="-7792852"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0" name="Freeform: Shape 19">
            <a:extLst>
              <a:ext uri="{FF2B5EF4-FFF2-40B4-BE49-F238E27FC236}">
                <a16:creationId xmlns:a16="http://schemas.microsoft.com/office/drawing/2014/main" id="{C4864451-187B-4C1C-EF91-6C5F1653B7A5}"/>
              </a:ext>
            </a:extLst>
          </p:cNvPr>
          <p:cNvSpPr/>
          <p:nvPr/>
        </p:nvSpPr>
        <p:spPr>
          <a:xfrm>
            <a:off x="-20440922"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extLst>
              <a:ext uri="{FF2B5EF4-FFF2-40B4-BE49-F238E27FC236}">
                <a16:creationId xmlns:a16="http://schemas.microsoft.com/office/drawing/2014/main" id="{9A9E8384-B307-C9CA-3DDF-45EA85C0AFBB}"/>
              </a:ext>
            </a:extLst>
          </p:cNvPr>
          <p:cNvSpPr txBox="1"/>
          <p:nvPr/>
        </p:nvSpPr>
        <p:spPr>
          <a:xfrm>
            <a:off x="-9886840"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927FE-35C1-3AF2-6BFF-6DE92E1AE6AA}"/>
            </a:ext>
          </a:extLst>
        </p:cNvPr>
        <p:cNvGrpSpPr/>
        <p:nvPr/>
      </p:nvGrpSpPr>
      <p:grpSpPr>
        <a:xfrm>
          <a:off x="0" y="0"/>
          <a:ext cx="0" cy="0"/>
          <a:chOff x="0" y="0"/>
          <a:chExt cx="0" cy="0"/>
        </a:xfrm>
      </p:grpSpPr>
      <p:sp>
        <p:nvSpPr>
          <p:cNvPr id="4" name="Freeform: Shape 3">
            <a:hlinkClick r:id="rId2" action="ppaction://hlinksldjump"/>
            <a:extLst>
              <a:ext uri="{FF2B5EF4-FFF2-40B4-BE49-F238E27FC236}">
                <a16:creationId xmlns:a16="http://schemas.microsoft.com/office/drawing/2014/main" id="{D71F7823-EAC0-1FD2-F911-AC725DD9AE61}"/>
              </a:ext>
            </a:extLst>
          </p:cNvPr>
          <p:cNvSpPr>
            <a:spLocks noChangeAspect="1"/>
          </p:cNvSpPr>
          <p:nvPr/>
        </p:nvSpPr>
        <p:spPr>
          <a:xfrm>
            <a:off x="564642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2" action="ppaction://hlinksldjump"/>
            <a:extLst>
              <a:ext uri="{FF2B5EF4-FFF2-40B4-BE49-F238E27FC236}">
                <a16:creationId xmlns:a16="http://schemas.microsoft.com/office/drawing/2014/main" id="{216716EB-F609-591B-DD5E-B46706BFCEAF}"/>
              </a:ext>
            </a:extLst>
          </p:cNvPr>
          <p:cNvSpPr txBox="1"/>
          <p:nvPr/>
        </p:nvSpPr>
        <p:spPr>
          <a:xfrm>
            <a:off x="1633279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1036" name="Freeform: Shape 1035">
            <a:hlinkClick r:id="rId3" action="ppaction://hlinksldjump"/>
            <a:extLst>
              <a:ext uri="{FF2B5EF4-FFF2-40B4-BE49-F238E27FC236}">
                <a16:creationId xmlns:a16="http://schemas.microsoft.com/office/drawing/2014/main" id="{8C394765-E136-9166-5E58-B64C339E6F30}"/>
              </a:ext>
            </a:extLst>
          </p:cNvPr>
          <p:cNvSpPr>
            <a:spLocks noChangeAspect="1"/>
          </p:cNvSpPr>
          <p:nvPr/>
        </p:nvSpPr>
        <p:spPr>
          <a:xfrm>
            <a:off x="337560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8" name="TextBox 27">
            <a:hlinkClick r:id="rId3" action="ppaction://hlinksldjump"/>
            <a:extLst>
              <a:ext uri="{FF2B5EF4-FFF2-40B4-BE49-F238E27FC236}">
                <a16:creationId xmlns:a16="http://schemas.microsoft.com/office/drawing/2014/main" id="{C2F15EDE-598E-5E9D-EB66-C922CC0A4503}"/>
              </a:ext>
            </a:extLst>
          </p:cNvPr>
          <p:cNvSpPr txBox="1"/>
          <p:nvPr/>
        </p:nvSpPr>
        <p:spPr>
          <a:xfrm>
            <a:off x="13745596"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34" name="Freeform: Shape 1033">
            <a:hlinkClick r:id="rId4" action="ppaction://hlinksldjump"/>
            <a:extLst>
              <a:ext uri="{FF2B5EF4-FFF2-40B4-BE49-F238E27FC236}">
                <a16:creationId xmlns:a16="http://schemas.microsoft.com/office/drawing/2014/main" id="{7C4AFB1A-8CD8-87D6-9607-7AE73F7C0BEF}"/>
              </a:ext>
            </a:extLst>
          </p:cNvPr>
          <p:cNvSpPr>
            <a:spLocks noChangeAspect="1"/>
          </p:cNvSpPr>
          <p:nvPr/>
        </p:nvSpPr>
        <p:spPr>
          <a:xfrm>
            <a:off x="110478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4" action="ppaction://hlinksldjump"/>
            <a:extLst>
              <a:ext uri="{FF2B5EF4-FFF2-40B4-BE49-F238E27FC236}">
                <a16:creationId xmlns:a16="http://schemas.microsoft.com/office/drawing/2014/main" id="{25F6A153-D339-72BB-C989-890D0190ED1E}"/>
              </a:ext>
            </a:extLst>
          </p:cNvPr>
          <p:cNvSpPr txBox="1"/>
          <p:nvPr/>
        </p:nvSpPr>
        <p:spPr>
          <a:xfrm>
            <a:off x="1150448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31" name="Freeform: Shape 1030">
            <a:hlinkClick r:id="rId5" action="ppaction://hlinksldjump"/>
            <a:extLst>
              <a:ext uri="{FF2B5EF4-FFF2-40B4-BE49-F238E27FC236}">
                <a16:creationId xmlns:a16="http://schemas.microsoft.com/office/drawing/2014/main" id="{480FFD2F-FA7D-5BEA-DC44-997B46BE3E92}"/>
              </a:ext>
            </a:extLst>
          </p:cNvPr>
          <p:cNvSpPr>
            <a:spLocks noChangeAspect="1"/>
          </p:cNvSpPr>
          <p:nvPr/>
        </p:nvSpPr>
        <p:spPr>
          <a:xfrm>
            <a:off x="-116602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2" name="TextBox 41">
            <a:hlinkClick r:id="rId5" action="ppaction://hlinksldjump"/>
            <a:extLst>
              <a:ext uri="{FF2B5EF4-FFF2-40B4-BE49-F238E27FC236}">
                <a16:creationId xmlns:a16="http://schemas.microsoft.com/office/drawing/2014/main" id="{63DA5053-51B2-5274-3264-9E1898A66D8F}"/>
              </a:ext>
            </a:extLst>
          </p:cNvPr>
          <p:cNvSpPr txBox="1"/>
          <p:nvPr/>
        </p:nvSpPr>
        <p:spPr>
          <a:xfrm>
            <a:off x="9403412"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027" name="Freeform: Shape 1026">
            <a:hlinkClick r:id="rId6" action="ppaction://hlinksldjump"/>
            <a:extLst>
              <a:ext uri="{FF2B5EF4-FFF2-40B4-BE49-F238E27FC236}">
                <a16:creationId xmlns:a16="http://schemas.microsoft.com/office/drawing/2014/main" id="{D8CF3976-27DA-E008-542D-7E13EE897713}"/>
              </a:ext>
            </a:extLst>
          </p:cNvPr>
          <p:cNvSpPr/>
          <p:nvPr/>
        </p:nvSpPr>
        <p:spPr>
          <a:xfrm>
            <a:off x="-343683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6" action="ppaction://hlinksldjump"/>
            <a:extLst>
              <a:ext uri="{FF2B5EF4-FFF2-40B4-BE49-F238E27FC236}">
                <a16:creationId xmlns:a16="http://schemas.microsoft.com/office/drawing/2014/main" id="{4A9E6F20-AEE1-76EB-55A3-7F229321B4B6}"/>
              </a:ext>
            </a:extLst>
          </p:cNvPr>
          <p:cNvSpPr txBox="1"/>
          <p:nvPr/>
        </p:nvSpPr>
        <p:spPr>
          <a:xfrm>
            <a:off x="7054500"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024" name="Freeform: Shape 1023">
            <a:hlinkClick r:id="rId7" action="ppaction://hlinksldjump"/>
            <a:extLst>
              <a:ext uri="{FF2B5EF4-FFF2-40B4-BE49-F238E27FC236}">
                <a16:creationId xmlns:a16="http://schemas.microsoft.com/office/drawing/2014/main" id="{724A59BC-AD7A-A9CB-8CC7-3097F2A230E4}"/>
              </a:ext>
            </a:extLst>
          </p:cNvPr>
          <p:cNvSpPr>
            <a:spLocks noChangeAspect="1"/>
          </p:cNvSpPr>
          <p:nvPr/>
        </p:nvSpPr>
        <p:spPr>
          <a:xfrm>
            <a:off x="-570765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4" name="TextBox 43">
            <a:hlinkClick r:id="rId7" action="ppaction://hlinksldjump"/>
            <a:extLst>
              <a:ext uri="{FF2B5EF4-FFF2-40B4-BE49-F238E27FC236}">
                <a16:creationId xmlns:a16="http://schemas.microsoft.com/office/drawing/2014/main" id="{FAFE7259-AD96-E0E4-7297-032559407E80}"/>
              </a:ext>
            </a:extLst>
          </p:cNvPr>
          <p:cNvSpPr txBox="1"/>
          <p:nvPr/>
        </p:nvSpPr>
        <p:spPr>
          <a:xfrm>
            <a:off x="4576817"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62" name="Freeform: Shape 61">
            <a:hlinkClick r:id="rId8" action="ppaction://hlinksldjump"/>
            <a:extLst>
              <a:ext uri="{FF2B5EF4-FFF2-40B4-BE49-F238E27FC236}">
                <a16:creationId xmlns:a16="http://schemas.microsoft.com/office/drawing/2014/main" id="{EC426E8C-A264-465C-2BEB-792E391D803D}"/>
              </a:ext>
            </a:extLst>
          </p:cNvPr>
          <p:cNvSpPr>
            <a:spLocks noChangeAspect="1"/>
          </p:cNvSpPr>
          <p:nvPr/>
        </p:nvSpPr>
        <p:spPr>
          <a:xfrm>
            <a:off x="-797846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hlinkClick r:id="rId8" action="ppaction://hlinksldjump"/>
            <a:extLst>
              <a:ext uri="{FF2B5EF4-FFF2-40B4-BE49-F238E27FC236}">
                <a16:creationId xmlns:a16="http://schemas.microsoft.com/office/drawing/2014/main" id="{AB824675-35B3-36A1-9493-3D690EF823B5}"/>
              </a:ext>
            </a:extLst>
          </p:cNvPr>
          <p:cNvSpPr txBox="1"/>
          <p:nvPr/>
        </p:nvSpPr>
        <p:spPr>
          <a:xfrm>
            <a:off x="239878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59" name="Freeform: Shape 58">
            <a:extLst>
              <a:ext uri="{FF2B5EF4-FFF2-40B4-BE49-F238E27FC236}">
                <a16:creationId xmlns:a16="http://schemas.microsoft.com/office/drawing/2014/main" id="{5D6C9959-015A-0FEE-D79A-28B32297AF6E}"/>
              </a:ext>
            </a:extLst>
          </p:cNvPr>
          <p:cNvSpPr/>
          <p:nvPr/>
        </p:nvSpPr>
        <p:spPr>
          <a:xfrm>
            <a:off x="-10249281"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extLst>
              <a:ext uri="{FF2B5EF4-FFF2-40B4-BE49-F238E27FC236}">
                <a16:creationId xmlns:a16="http://schemas.microsoft.com/office/drawing/2014/main" id="{CC5B1675-9CF6-F26D-C403-55D3D9493DB7}"/>
              </a:ext>
            </a:extLst>
          </p:cNvPr>
          <p:cNvSpPr txBox="1"/>
          <p:nvPr/>
        </p:nvSpPr>
        <p:spPr>
          <a:xfrm>
            <a:off x="30480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2743474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7812-E5B7-4E5E-32B2-3124652DC213}"/>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FB167D3-1FC9-5505-8338-FADE7CCC64BA}"/>
              </a:ext>
            </a:extLst>
          </p:cNvPr>
          <p:cNvSpPr txBox="1"/>
          <p:nvPr/>
        </p:nvSpPr>
        <p:spPr>
          <a:xfrm>
            <a:off x="1463038" y="1987540"/>
            <a:ext cx="15361920"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Objectives</a:t>
            </a:r>
          </a:p>
        </p:txBody>
      </p:sp>
      <p:sp>
        <p:nvSpPr>
          <p:cNvPr id="10" name="TextBox 10">
            <a:extLst>
              <a:ext uri="{FF2B5EF4-FFF2-40B4-BE49-F238E27FC236}">
                <a16:creationId xmlns:a16="http://schemas.microsoft.com/office/drawing/2014/main" id="{18190CB9-4747-1243-347B-C037DF624DB4}"/>
              </a:ext>
            </a:extLst>
          </p:cNvPr>
          <p:cNvSpPr txBox="1"/>
          <p:nvPr/>
        </p:nvSpPr>
        <p:spPr>
          <a:xfrm>
            <a:off x="777240" y="731520"/>
            <a:ext cx="14930526" cy="1015663"/>
          </a:xfrm>
          <a:prstGeom prst="rect">
            <a:avLst/>
          </a:prstGeom>
        </p:spPr>
        <p:txBody>
          <a:bodyPr lIns="91440" tIns="45720" rIns="91440" bIns="45720" rtlCol="0" anchor="t">
            <a:spAutoFit/>
          </a:bodyPr>
          <a:lstStyle/>
          <a:p>
            <a:pPr algn="l"/>
            <a:r>
              <a:rPr lang="en-US" sz="6000" b="1" dirty="0">
                <a:solidFill>
                  <a:srgbClr val="0094FF"/>
                </a:solidFill>
                <a:latin typeface="Montserrat Bold"/>
                <a:ea typeface="Montserrat Bold"/>
                <a:cs typeface="Montserrat Bold"/>
                <a:sym typeface="Montserrat Bold"/>
              </a:rPr>
              <a:t>Person Tracking</a:t>
            </a:r>
          </a:p>
        </p:txBody>
      </p:sp>
      <p:sp>
        <p:nvSpPr>
          <p:cNvPr id="13" name="Freeform 13">
            <a:hlinkClick r:id="rId2" action="ppaction://hlinksldjump"/>
            <a:extLst>
              <a:ext uri="{FF2B5EF4-FFF2-40B4-BE49-F238E27FC236}">
                <a16:creationId xmlns:a16="http://schemas.microsoft.com/office/drawing/2014/main" id="{0B447A44-396A-D1E5-F2C9-348B23D14104}"/>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Freeform 14">
            <a:extLst>
              <a:ext uri="{FF2B5EF4-FFF2-40B4-BE49-F238E27FC236}">
                <a16:creationId xmlns:a16="http://schemas.microsoft.com/office/drawing/2014/main" id="{96538FF3-8ADB-76E9-5000-29736AEF273C}"/>
              </a:ext>
            </a:extLst>
          </p:cNvPr>
          <p:cNvSpPr>
            <a:spLocks/>
          </p:cNvSpPr>
          <p:nvPr/>
        </p:nvSpPr>
        <p:spPr>
          <a:xfrm>
            <a:off x="2179360" y="3682879"/>
            <a:ext cx="731520" cy="731520"/>
          </a:xfrm>
          <a:custGeom>
            <a:avLst/>
            <a:gdLst/>
            <a:ahLst/>
            <a:cxnLst/>
            <a:rect l="l" t="t" r="r" b="b"/>
            <a:pathLst>
              <a:path w="669030" h="749423">
                <a:moveTo>
                  <a:pt x="0" y="0"/>
                </a:moveTo>
                <a:lnTo>
                  <a:pt x="669030" y="0"/>
                </a:lnTo>
                <a:lnTo>
                  <a:pt x="669030" y="749423"/>
                </a:lnTo>
                <a:lnTo>
                  <a:pt x="0" y="7494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3" name="Freeform 18">
            <a:extLst>
              <a:ext uri="{FF2B5EF4-FFF2-40B4-BE49-F238E27FC236}">
                <a16:creationId xmlns:a16="http://schemas.microsoft.com/office/drawing/2014/main" id="{2C6747B9-CD4B-6118-6581-E2737C5B4A63}"/>
              </a:ext>
            </a:extLst>
          </p:cNvPr>
          <p:cNvSpPr/>
          <p:nvPr/>
        </p:nvSpPr>
        <p:spPr>
          <a:xfrm>
            <a:off x="2148838" y="4893521"/>
            <a:ext cx="730074" cy="731520"/>
          </a:xfrm>
          <a:custGeom>
            <a:avLst/>
            <a:gdLst/>
            <a:ahLst/>
            <a:cxnLst/>
            <a:rect l="l" t="t" r="r" b="b"/>
            <a:pathLst>
              <a:path w="730074" h="788881">
                <a:moveTo>
                  <a:pt x="0" y="0"/>
                </a:moveTo>
                <a:lnTo>
                  <a:pt x="730073" y="0"/>
                </a:lnTo>
                <a:lnTo>
                  <a:pt x="730073" y="788881"/>
                </a:lnTo>
                <a:lnTo>
                  <a:pt x="0" y="78888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lIns="91440" tIns="45720" rIns="91440" bIns="45720"/>
          <a:lstStyle/>
          <a:p>
            <a:endParaRPr lang="en-US"/>
          </a:p>
        </p:txBody>
      </p:sp>
      <p:sp>
        <p:nvSpPr>
          <p:cNvPr id="4" name="Freeform 19">
            <a:extLst>
              <a:ext uri="{FF2B5EF4-FFF2-40B4-BE49-F238E27FC236}">
                <a16:creationId xmlns:a16="http://schemas.microsoft.com/office/drawing/2014/main" id="{E2018EDB-0DC6-4F19-F78E-F37C5E7E8857}"/>
              </a:ext>
            </a:extLst>
          </p:cNvPr>
          <p:cNvSpPr/>
          <p:nvPr/>
        </p:nvSpPr>
        <p:spPr>
          <a:xfrm>
            <a:off x="2148838" y="6104163"/>
            <a:ext cx="730074" cy="731520"/>
          </a:xfrm>
          <a:custGeom>
            <a:avLst/>
            <a:gdLst/>
            <a:ahLst/>
            <a:cxnLst/>
            <a:rect l="l" t="t" r="r" b="b"/>
            <a:pathLst>
              <a:path w="730074" h="773681">
                <a:moveTo>
                  <a:pt x="0" y="0"/>
                </a:moveTo>
                <a:lnTo>
                  <a:pt x="730074" y="0"/>
                </a:lnTo>
                <a:lnTo>
                  <a:pt x="730074" y="773681"/>
                </a:lnTo>
                <a:lnTo>
                  <a:pt x="0" y="7736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dirty="0"/>
          </a:p>
        </p:txBody>
      </p:sp>
      <p:sp>
        <p:nvSpPr>
          <p:cNvPr id="5" name="TextBox 4">
            <a:extLst>
              <a:ext uri="{FF2B5EF4-FFF2-40B4-BE49-F238E27FC236}">
                <a16:creationId xmlns:a16="http://schemas.microsoft.com/office/drawing/2014/main" id="{AB9B8E43-7F09-64F1-6856-33C178580170}"/>
              </a:ext>
            </a:extLst>
          </p:cNvPr>
          <p:cNvSpPr txBox="1"/>
          <p:nvPr/>
        </p:nvSpPr>
        <p:spPr>
          <a:xfrm>
            <a:off x="3155555" y="3503770"/>
            <a:ext cx="9730595" cy="1077218"/>
          </a:xfrm>
          <a:prstGeom prst="rect">
            <a:avLst/>
          </a:prstGeom>
          <a:noFill/>
        </p:spPr>
        <p:txBody>
          <a:bodyPr wrap="square" lIns="91440" tIns="45720" rIns="91440" bIns="45720" rtlCol="0">
            <a:spAutoFit/>
          </a:bodyPr>
          <a:lstStyle/>
          <a:p>
            <a:r>
              <a:rPr lang="en-US" sz="3200" b="1" dirty="0">
                <a:solidFill>
                  <a:srgbClr val="000000"/>
                </a:solidFill>
                <a:latin typeface="Aptos"/>
                <a:ea typeface="Aptos"/>
                <a:cs typeface="Aptos"/>
                <a:sym typeface="Aptos"/>
              </a:rPr>
              <a:t>Detection: </a:t>
            </a:r>
            <a:r>
              <a:rPr lang="en-US" sz="3200" dirty="0">
                <a:solidFill>
                  <a:srgbClr val="000000"/>
                </a:solidFill>
                <a:latin typeface="Aptos"/>
                <a:ea typeface="Aptos"/>
                <a:cs typeface="Aptos"/>
                <a:sym typeface="Aptos"/>
              </a:rPr>
              <a:t>Camera detects all persons in the FOV &amp; assign each one with a specific ID.</a:t>
            </a:r>
          </a:p>
        </p:txBody>
      </p:sp>
      <p:sp>
        <p:nvSpPr>
          <p:cNvPr id="6" name="TextBox 5">
            <a:extLst>
              <a:ext uri="{FF2B5EF4-FFF2-40B4-BE49-F238E27FC236}">
                <a16:creationId xmlns:a16="http://schemas.microsoft.com/office/drawing/2014/main" id="{926822E0-1F31-3B98-854A-A0C3A22D919F}"/>
              </a:ext>
            </a:extLst>
          </p:cNvPr>
          <p:cNvSpPr txBox="1"/>
          <p:nvPr/>
        </p:nvSpPr>
        <p:spPr>
          <a:xfrm>
            <a:off x="3155556" y="4966894"/>
            <a:ext cx="9730594" cy="584775"/>
          </a:xfrm>
          <a:prstGeom prst="rect">
            <a:avLst/>
          </a:prstGeom>
          <a:noFill/>
        </p:spPr>
        <p:txBody>
          <a:bodyPr wrap="square" lIns="91440" tIns="45720" rIns="91440" bIns="45720" rtlCol="0">
            <a:spAutoFit/>
          </a:bodyPr>
          <a:lstStyle/>
          <a:p>
            <a:r>
              <a:rPr lang="en-US" sz="3200" b="1" dirty="0">
                <a:solidFill>
                  <a:srgbClr val="000000"/>
                </a:solidFill>
                <a:latin typeface="Aptos"/>
                <a:ea typeface="Aptos"/>
                <a:cs typeface="Aptos"/>
                <a:sym typeface="Aptos"/>
              </a:rPr>
              <a:t>Select target: </a:t>
            </a:r>
            <a:r>
              <a:rPr lang="en-US" sz="3200" dirty="0">
                <a:solidFill>
                  <a:srgbClr val="000000"/>
                </a:solidFill>
                <a:latin typeface="Aptos"/>
                <a:ea typeface="Aptos"/>
                <a:cs typeface="Aptos"/>
                <a:sym typeface="Aptos"/>
              </a:rPr>
              <a:t>The target to be tracked selects his ID.</a:t>
            </a:r>
          </a:p>
        </p:txBody>
      </p:sp>
      <p:sp>
        <p:nvSpPr>
          <p:cNvPr id="11" name="TextBox 10">
            <a:extLst>
              <a:ext uri="{FF2B5EF4-FFF2-40B4-BE49-F238E27FC236}">
                <a16:creationId xmlns:a16="http://schemas.microsoft.com/office/drawing/2014/main" id="{110CBE7B-EA3D-2CE3-DA8F-37B7A43FFA61}"/>
              </a:ext>
            </a:extLst>
          </p:cNvPr>
          <p:cNvSpPr txBox="1"/>
          <p:nvPr/>
        </p:nvSpPr>
        <p:spPr>
          <a:xfrm>
            <a:off x="3155555" y="5929955"/>
            <a:ext cx="9730594" cy="1077218"/>
          </a:xfrm>
          <a:prstGeom prst="rect">
            <a:avLst/>
          </a:prstGeom>
          <a:noFill/>
        </p:spPr>
        <p:txBody>
          <a:bodyPr wrap="square" lIns="91440" tIns="45720" rIns="91440" bIns="45720" rtlCol="0">
            <a:spAutoFit/>
          </a:bodyPr>
          <a:lstStyle/>
          <a:p>
            <a:r>
              <a:rPr lang="en-US" sz="3200" b="1" dirty="0">
                <a:solidFill>
                  <a:srgbClr val="000000"/>
                </a:solidFill>
                <a:latin typeface="Aptos"/>
                <a:ea typeface="Aptos"/>
                <a:cs typeface="Aptos"/>
                <a:sym typeface="Aptos"/>
              </a:rPr>
              <a:t>Accurate Following: </a:t>
            </a:r>
            <a:r>
              <a:rPr lang="en-US" sz="3200" dirty="0">
                <a:solidFill>
                  <a:srgbClr val="000000"/>
                </a:solidFill>
                <a:latin typeface="Aptos"/>
                <a:ea typeface="Aptos"/>
                <a:cs typeface="Aptos"/>
                <a:sym typeface="Aptos"/>
              </a:rPr>
              <a:t>Follow the target accurately through dynamic environments.</a:t>
            </a:r>
          </a:p>
        </p:txBody>
      </p:sp>
      <p:sp>
        <p:nvSpPr>
          <p:cNvPr id="14" name="Freeform 12">
            <a:extLst>
              <a:ext uri="{FF2B5EF4-FFF2-40B4-BE49-F238E27FC236}">
                <a16:creationId xmlns:a16="http://schemas.microsoft.com/office/drawing/2014/main" id="{DA2CBEB0-3FFA-FAAE-C787-FBF8142B1776}"/>
              </a:ext>
            </a:extLst>
          </p:cNvPr>
          <p:cNvSpPr/>
          <p:nvPr/>
        </p:nvSpPr>
        <p:spPr>
          <a:xfrm>
            <a:off x="2148838" y="7314073"/>
            <a:ext cx="730074" cy="731520"/>
          </a:xfrm>
          <a:custGeom>
            <a:avLst/>
            <a:gdLst/>
            <a:ahLst/>
            <a:cxnLst/>
            <a:rect l="l" t="t" r="r" b="b"/>
            <a:pathLst>
              <a:path w="730074" h="831347">
                <a:moveTo>
                  <a:pt x="0" y="0"/>
                </a:moveTo>
                <a:lnTo>
                  <a:pt x="730074" y="0"/>
                </a:lnTo>
                <a:lnTo>
                  <a:pt x="730074" y="831347"/>
                </a:lnTo>
                <a:lnTo>
                  <a:pt x="0" y="8313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lIns="91440" tIns="45720" rIns="91440" bIns="45720"/>
          <a:lstStyle/>
          <a:p>
            <a:endParaRPr lang="en-US" dirty="0"/>
          </a:p>
        </p:txBody>
      </p:sp>
      <p:sp>
        <p:nvSpPr>
          <p:cNvPr id="15" name="TextBox 14">
            <a:extLst>
              <a:ext uri="{FF2B5EF4-FFF2-40B4-BE49-F238E27FC236}">
                <a16:creationId xmlns:a16="http://schemas.microsoft.com/office/drawing/2014/main" id="{4976E058-DE33-3C18-5B99-0745DB513735}"/>
              </a:ext>
            </a:extLst>
          </p:cNvPr>
          <p:cNvSpPr txBox="1"/>
          <p:nvPr/>
        </p:nvSpPr>
        <p:spPr>
          <a:xfrm>
            <a:off x="3155555" y="7141224"/>
            <a:ext cx="9730594" cy="1077218"/>
          </a:xfrm>
          <a:prstGeom prst="rect">
            <a:avLst/>
          </a:prstGeom>
          <a:noFill/>
        </p:spPr>
        <p:txBody>
          <a:bodyPr wrap="square" lIns="91440" tIns="45720" rIns="91440" bIns="45720" rtlCol="0">
            <a:spAutoFit/>
          </a:bodyPr>
          <a:lstStyle/>
          <a:p>
            <a:r>
              <a:rPr lang="en-US" sz="3200" b="1" dirty="0">
                <a:solidFill>
                  <a:srgbClr val="000000"/>
                </a:solidFill>
                <a:latin typeface="Aptos"/>
                <a:ea typeface="Aptos"/>
                <a:cs typeface="Aptos"/>
                <a:sym typeface="Aptos"/>
              </a:rPr>
              <a:t>Re-Identification: </a:t>
            </a:r>
            <a:r>
              <a:rPr lang="en-US" sz="3200" dirty="0">
                <a:solidFill>
                  <a:srgbClr val="000000"/>
                </a:solidFill>
                <a:latin typeface="Aptos"/>
                <a:ea typeface="Aptos"/>
                <a:cs typeface="Aptos"/>
                <a:sym typeface="Aptos"/>
              </a:rPr>
              <a:t>Re-identify the user if they temporarily disappear.</a:t>
            </a:r>
          </a:p>
        </p:txBody>
      </p:sp>
      <p:sp>
        <p:nvSpPr>
          <p:cNvPr id="16" name="Freeform 41">
            <a:extLst>
              <a:ext uri="{FF2B5EF4-FFF2-40B4-BE49-F238E27FC236}">
                <a16:creationId xmlns:a16="http://schemas.microsoft.com/office/drawing/2014/main" id="{1FC43091-8F0D-522A-ADD2-EEEA293725C8}"/>
              </a:ext>
            </a:extLst>
          </p:cNvPr>
          <p:cNvSpPr/>
          <p:nvPr/>
        </p:nvSpPr>
        <p:spPr>
          <a:xfrm>
            <a:off x="13571951" y="3503770"/>
            <a:ext cx="4030249" cy="6097430"/>
          </a:xfrm>
          <a:custGeom>
            <a:avLst/>
            <a:gdLst/>
            <a:ahLst/>
            <a:cxnLst/>
            <a:rect l="l" t="t" r="r" b="b"/>
            <a:pathLst>
              <a:path w="5007255" h="7575559">
                <a:moveTo>
                  <a:pt x="0" y="0"/>
                </a:moveTo>
                <a:lnTo>
                  <a:pt x="5007255" y="0"/>
                </a:lnTo>
                <a:lnTo>
                  <a:pt x="5007255" y="7575560"/>
                </a:lnTo>
                <a:lnTo>
                  <a:pt x="0" y="7575560"/>
                </a:lnTo>
                <a:lnTo>
                  <a:pt x="0" y="0"/>
                </a:lnTo>
                <a:close/>
              </a:path>
            </a:pathLst>
          </a:custGeom>
          <a:blipFill>
            <a:blip r:embed="rId13"/>
            <a:stretch>
              <a:fillRect l="-25335" t="-993" r="-27459"/>
            </a:stretch>
          </a:blipFill>
        </p:spPr>
        <p:txBody>
          <a:bodyPr lIns="91440" tIns="45720" rIns="91440" bIns="45720"/>
          <a:lstStyle/>
          <a:p>
            <a:endParaRPr lang="en-US"/>
          </a:p>
        </p:txBody>
      </p:sp>
      <p:sp>
        <p:nvSpPr>
          <p:cNvPr id="7" name="Freeform: Shape 6">
            <a:hlinkClick r:id="rId14" action="ppaction://hlinksldjump"/>
            <a:extLst>
              <a:ext uri="{FF2B5EF4-FFF2-40B4-BE49-F238E27FC236}">
                <a16:creationId xmlns:a16="http://schemas.microsoft.com/office/drawing/2014/main" id="{69DD16C5-ACD6-B7ED-A32D-C92353979B62}"/>
              </a:ext>
            </a:extLst>
          </p:cNvPr>
          <p:cNvSpPr>
            <a:spLocks noChangeAspect="1"/>
          </p:cNvSpPr>
          <p:nvPr/>
        </p:nvSpPr>
        <p:spPr>
          <a:xfrm>
            <a:off x="213033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14" action="ppaction://hlinksldjump"/>
            <a:extLst>
              <a:ext uri="{FF2B5EF4-FFF2-40B4-BE49-F238E27FC236}">
                <a16:creationId xmlns:a16="http://schemas.microsoft.com/office/drawing/2014/main" id="{72A33E94-C691-10A9-FD2C-CA913EE4ECDA}"/>
              </a:ext>
            </a:extLst>
          </p:cNvPr>
          <p:cNvSpPr txBox="1"/>
          <p:nvPr/>
        </p:nvSpPr>
        <p:spPr>
          <a:xfrm>
            <a:off x="3198970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12" name="Freeform: Shape 11">
            <a:hlinkClick r:id="rId15" action="ppaction://hlinksldjump"/>
            <a:extLst>
              <a:ext uri="{FF2B5EF4-FFF2-40B4-BE49-F238E27FC236}">
                <a16:creationId xmlns:a16="http://schemas.microsoft.com/office/drawing/2014/main" id="{6BFDB212-8D40-59B4-F6F8-A704497C33A2}"/>
              </a:ext>
            </a:extLst>
          </p:cNvPr>
          <p:cNvSpPr>
            <a:spLocks noChangeAspect="1"/>
          </p:cNvSpPr>
          <p:nvPr/>
        </p:nvSpPr>
        <p:spPr>
          <a:xfrm>
            <a:off x="1903252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5" action="ppaction://hlinksldjump"/>
            <a:extLst>
              <a:ext uri="{FF2B5EF4-FFF2-40B4-BE49-F238E27FC236}">
                <a16:creationId xmlns:a16="http://schemas.microsoft.com/office/drawing/2014/main" id="{4505A419-3875-6950-CB05-538203C27735}"/>
              </a:ext>
            </a:extLst>
          </p:cNvPr>
          <p:cNvSpPr txBox="1"/>
          <p:nvPr/>
        </p:nvSpPr>
        <p:spPr>
          <a:xfrm>
            <a:off x="2940251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8" name="Freeform: Shape 17">
            <a:hlinkClick r:id="rId16" action="ppaction://hlinksldjump"/>
            <a:extLst>
              <a:ext uri="{FF2B5EF4-FFF2-40B4-BE49-F238E27FC236}">
                <a16:creationId xmlns:a16="http://schemas.microsoft.com/office/drawing/2014/main" id="{5A5C8051-0DCE-AFC0-8F5B-DE020889AF8C}"/>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6" action="ppaction://hlinksldjump"/>
            <a:extLst>
              <a:ext uri="{FF2B5EF4-FFF2-40B4-BE49-F238E27FC236}">
                <a16:creationId xmlns:a16="http://schemas.microsoft.com/office/drawing/2014/main" id="{443E2B3F-A731-9D08-860C-D6DAC8DD436F}"/>
              </a:ext>
            </a:extLst>
          </p:cNvPr>
          <p:cNvSpPr txBox="1"/>
          <p:nvPr/>
        </p:nvSpPr>
        <p:spPr>
          <a:xfrm>
            <a:off x="27225544" y="1634847"/>
            <a:ext cx="10341056"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5</a:t>
            </a:r>
          </a:p>
          <a:p>
            <a:pPr algn="ctr"/>
            <a:r>
              <a:rPr lang="en-US" sz="15000" i="1" dirty="0">
                <a:solidFill>
                  <a:schemeClr val="bg1"/>
                </a:solidFill>
                <a:latin typeface="Montserrat Black" panose="00000A00000000000000" pitchFamily="2" charset="0"/>
              </a:rPr>
              <a:t>Person</a:t>
            </a:r>
          </a:p>
          <a:p>
            <a:pPr algn="ctr"/>
            <a:r>
              <a:rPr lang="en-US" sz="15000" i="1" dirty="0">
                <a:solidFill>
                  <a:schemeClr val="bg1"/>
                </a:solidFill>
                <a:latin typeface="Montserrat Black" panose="00000A00000000000000" pitchFamily="2" charset="0"/>
              </a:rPr>
              <a:t>Tracking</a:t>
            </a:r>
          </a:p>
        </p:txBody>
      </p:sp>
      <p:sp>
        <p:nvSpPr>
          <p:cNvPr id="33" name="Freeform: Shape 32">
            <a:hlinkClick r:id="rId17" action="ppaction://hlinksldjump"/>
            <a:extLst>
              <a:ext uri="{FF2B5EF4-FFF2-40B4-BE49-F238E27FC236}">
                <a16:creationId xmlns:a16="http://schemas.microsoft.com/office/drawing/2014/main" id="{5CBBB1AC-FCE3-CA11-52EE-B5C39C60B8DA}"/>
              </a:ext>
            </a:extLst>
          </p:cNvPr>
          <p:cNvSpPr>
            <a:spLocks noChangeAspect="1"/>
          </p:cNvSpPr>
          <p:nvPr/>
        </p:nvSpPr>
        <p:spPr>
          <a:xfrm>
            <a:off x="-135117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4" name="TextBox 33">
            <a:hlinkClick r:id="rId17" action="ppaction://hlinksldjump"/>
            <a:extLst>
              <a:ext uri="{FF2B5EF4-FFF2-40B4-BE49-F238E27FC236}">
                <a16:creationId xmlns:a16="http://schemas.microsoft.com/office/drawing/2014/main" id="{F87EE7DD-1F96-E6F7-CCD3-7A4A9BF0D7F0}"/>
              </a:ext>
            </a:extLst>
          </p:cNvPr>
          <p:cNvSpPr txBox="1"/>
          <p:nvPr/>
        </p:nvSpPr>
        <p:spPr>
          <a:xfrm>
            <a:off x="-294235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35" name="Freeform: Shape 34">
            <a:hlinkClick r:id="rId18" action="ppaction://hlinksldjump"/>
            <a:extLst>
              <a:ext uri="{FF2B5EF4-FFF2-40B4-BE49-F238E27FC236}">
                <a16:creationId xmlns:a16="http://schemas.microsoft.com/office/drawing/2014/main" id="{4697AB51-2FDA-1484-EED4-DC951790DF1F}"/>
              </a:ext>
            </a:extLst>
          </p:cNvPr>
          <p:cNvSpPr/>
          <p:nvPr/>
        </p:nvSpPr>
        <p:spPr>
          <a:xfrm>
            <a:off x="-157826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9" name="TextBox 38">
            <a:hlinkClick r:id="rId18" action="ppaction://hlinksldjump"/>
            <a:extLst>
              <a:ext uri="{FF2B5EF4-FFF2-40B4-BE49-F238E27FC236}">
                <a16:creationId xmlns:a16="http://schemas.microsoft.com/office/drawing/2014/main" id="{5C46712F-595A-98EE-0416-F39FFC4EC651}"/>
              </a:ext>
            </a:extLst>
          </p:cNvPr>
          <p:cNvSpPr txBox="1"/>
          <p:nvPr/>
        </p:nvSpPr>
        <p:spPr>
          <a:xfrm>
            <a:off x="-5291262"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40" name="Freeform: Shape 39">
            <a:hlinkClick r:id="rId19" action="ppaction://hlinksldjump"/>
            <a:extLst>
              <a:ext uri="{FF2B5EF4-FFF2-40B4-BE49-F238E27FC236}">
                <a16:creationId xmlns:a16="http://schemas.microsoft.com/office/drawing/2014/main" id="{E88D9102-6BC1-7C00-24B5-39DC625E4B0A}"/>
              </a:ext>
            </a:extLst>
          </p:cNvPr>
          <p:cNvSpPr>
            <a:spLocks noChangeAspect="1"/>
          </p:cNvSpPr>
          <p:nvPr/>
        </p:nvSpPr>
        <p:spPr>
          <a:xfrm>
            <a:off x="-1805341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19" action="ppaction://hlinksldjump"/>
            <a:extLst>
              <a:ext uri="{FF2B5EF4-FFF2-40B4-BE49-F238E27FC236}">
                <a16:creationId xmlns:a16="http://schemas.microsoft.com/office/drawing/2014/main" id="{626C73DA-3968-9F01-AD28-AD070AD93D7E}"/>
              </a:ext>
            </a:extLst>
          </p:cNvPr>
          <p:cNvSpPr txBox="1"/>
          <p:nvPr/>
        </p:nvSpPr>
        <p:spPr>
          <a:xfrm>
            <a:off x="-7768945"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42" name="Freeform: Shape 41">
            <a:hlinkClick r:id="rId20" action="ppaction://hlinksldjump"/>
            <a:extLst>
              <a:ext uri="{FF2B5EF4-FFF2-40B4-BE49-F238E27FC236}">
                <a16:creationId xmlns:a16="http://schemas.microsoft.com/office/drawing/2014/main" id="{66D9C66B-CEEA-630B-90F4-4D17D67DD02C}"/>
              </a:ext>
            </a:extLst>
          </p:cNvPr>
          <p:cNvSpPr>
            <a:spLocks noChangeAspect="1"/>
          </p:cNvSpPr>
          <p:nvPr/>
        </p:nvSpPr>
        <p:spPr>
          <a:xfrm>
            <a:off x="-2032422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20" action="ppaction://hlinksldjump"/>
            <a:extLst>
              <a:ext uri="{FF2B5EF4-FFF2-40B4-BE49-F238E27FC236}">
                <a16:creationId xmlns:a16="http://schemas.microsoft.com/office/drawing/2014/main" id="{57A78B88-DDC4-4446-99A5-06259337E21B}"/>
              </a:ext>
            </a:extLst>
          </p:cNvPr>
          <p:cNvSpPr txBox="1"/>
          <p:nvPr/>
        </p:nvSpPr>
        <p:spPr>
          <a:xfrm>
            <a:off x="-9946973"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44" name="Freeform: Shape 43">
            <a:extLst>
              <a:ext uri="{FF2B5EF4-FFF2-40B4-BE49-F238E27FC236}">
                <a16:creationId xmlns:a16="http://schemas.microsoft.com/office/drawing/2014/main" id="{B5EF9936-BDF8-726F-77CC-91557EEFB1B4}"/>
              </a:ext>
            </a:extLst>
          </p:cNvPr>
          <p:cNvSpPr/>
          <p:nvPr/>
        </p:nvSpPr>
        <p:spPr>
          <a:xfrm>
            <a:off x="-22595043"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extLst>
              <a:ext uri="{FF2B5EF4-FFF2-40B4-BE49-F238E27FC236}">
                <a16:creationId xmlns:a16="http://schemas.microsoft.com/office/drawing/2014/main" id="{E7280961-3027-987B-7A6E-61CCD49AB20C}"/>
              </a:ext>
            </a:extLst>
          </p:cNvPr>
          <p:cNvSpPr txBox="1"/>
          <p:nvPr/>
        </p:nvSpPr>
        <p:spPr>
          <a:xfrm>
            <a:off x="-1204096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1842083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FD4D6-0C88-A286-C8BB-CAE79A6A10B4}"/>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701C2B4D-68A1-B027-9003-2079B518F22D}"/>
              </a:ext>
            </a:extLst>
          </p:cNvPr>
          <p:cNvSpPr txBox="1"/>
          <p:nvPr/>
        </p:nvSpPr>
        <p:spPr>
          <a:xfrm>
            <a:off x="1463038" y="1987540"/>
            <a:ext cx="15361920" cy="830997"/>
          </a:xfrm>
          <a:prstGeom prst="rect">
            <a:avLst/>
          </a:prstGeom>
        </p:spPr>
        <p:txBody>
          <a:bodyPr lIns="91440" tIns="45720" rIns="91440" bIns="45720" rtlCol="0" anchor="t">
            <a:spAutoFit/>
          </a:bodyPr>
          <a:lstStyle/>
          <a:p>
            <a:r>
              <a:rPr lang="en-US" sz="4800" b="1" dirty="0">
                <a:solidFill>
                  <a:srgbClr val="000000"/>
                </a:solidFill>
                <a:latin typeface="Montserrat Bold"/>
                <a:ea typeface="Montserrat Bold"/>
                <a:cs typeface="Montserrat Bold"/>
                <a:sym typeface="Montserrat Bold"/>
              </a:rPr>
              <a:t>Initial Algorithm Tools</a:t>
            </a:r>
          </a:p>
        </p:txBody>
      </p:sp>
      <p:sp>
        <p:nvSpPr>
          <p:cNvPr id="10" name="TextBox 10">
            <a:extLst>
              <a:ext uri="{FF2B5EF4-FFF2-40B4-BE49-F238E27FC236}">
                <a16:creationId xmlns:a16="http://schemas.microsoft.com/office/drawing/2014/main" id="{BE3679AF-6BAF-C3A9-3B10-105CC6FE04A1}"/>
              </a:ext>
            </a:extLst>
          </p:cNvPr>
          <p:cNvSpPr txBox="1"/>
          <p:nvPr/>
        </p:nvSpPr>
        <p:spPr>
          <a:xfrm>
            <a:off x="777240" y="731520"/>
            <a:ext cx="14930526" cy="1015663"/>
          </a:xfrm>
          <a:prstGeom prst="rect">
            <a:avLst/>
          </a:prstGeom>
        </p:spPr>
        <p:txBody>
          <a:bodyPr lIns="91440" tIns="45720" rIns="91440" bIns="45720" rtlCol="0" anchor="t">
            <a:spAutoFit/>
          </a:bodyPr>
          <a:lstStyle/>
          <a:p>
            <a:pPr algn="l"/>
            <a:r>
              <a:rPr lang="en-US" sz="6000" b="1" dirty="0">
                <a:solidFill>
                  <a:srgbClr val="0094FF"/>
                </a:solidFill>
                <a:latin typeface="Montserrat Bold"/>
                <a:ea typeface="Montserrat Bold"/>
                <a:cs typeface="Montserrat Bold"/>
                <a:sym typeface="Montserrat Bold"/>
              </a:rPr>
              <a:t>Person Tracking</a:t>
            </a:r>
          </a:p>
        </p:txBody>
      </p:sp>
      <p:sp>
        <p:nvSpPr>
          <p:cNvPr id="13" name="Freeform 13">
            <a:hlinkClick r:id="rId4" action="ppaction://hlinksldjump"/>
            <a:extLst>
              <a:ext uri="{FF2B5EF4-FFF2-40B4-BE49-F238E27FC236}">
                <a16:creationId xmlns:a16="http://schemas.microsoft.com/office/drawing/2014/main" id="{FF445BC9-5DA0-820D-8895-0ECF9CC7DB7A}"/>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2" name="Freeform 14">
            <a:extLst>
              <a:ext uri="{FF2B5EF4-FFF2-40B4-BE49-F238E27FC236}">
                <a16:creationId xmlns:a16="http://schemas.microsoft.com/office/drawing/2014/main" id="{02B18FF8-BCFD-7E9D-D248-2C35CB1E4560}"/>
              </a:ext>
            </a:extLst>
          </p:cNvPr>
          <p:cNvSpPr>
            <a:spLocks/>
          </p:cNvSpPr>
          <p:nvPr/>
        </p:nvSpPr>
        <p:spPr>
          <a:xfrm>
            <a:off x="2179360" y="3917795"/>
            <a:ext cx="731520" cy="731520"/>
          </a:xfrm>
          <a:custGeom>
            <a:avLst/>
            <a:gdLst/>
            <a:ahLst/>
            <a:cxnLst/>
            <a:rect l="l" t="t" r="r" b="b"/>
            <a:pathLst>
              <a:path w="669030" h="749423">
                <a:moveTo>
                  <a:pt x="0" y="0"/>
                </a:moveTo>
                <a:lnTo>
                  <a:pt x="669030" y="0"/>
                </a:lnTo>
                <a:lnTo>
                  <a:pt x="669030" y="749423"/>
                </a:lnTo>
                <a:lnTo>
                  <a:pt x="0" y="7494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lIns="91440" tIns="45720" rIns="91440" bIns="45720"/>
          <a:lstStyle/>
          <a:p>
            <a:endParaRPr lang="en-US"/>
          </a:p>
        </p:txBody>
      </p:sp>
      <p:sp>
        <p:nvSpPr>
          <p:cNvPr id="3" name="Freeform 18">
            <a:extLst>
              <a:ext uri="{FF2B5EF4-FFF2-40B4-BE49-F238E27FC236}">
                <a16:creationId xmlns:a16="http://schemas.microsoft.com/office/drawing/2014/main" id="{B7B6E8B4-5AE4-B986-349E-A58F65B77C26}"/>
              </a:ext>
            </a:extLst>
          </p:cNvPr>
          <p:cNvSpPr/>
          <p:nvPr/>
        </p:nvSpPr>
        <p:spPr>
          <a:xfrm>
            <a:off x="2148838" y="5333225"/>
            <a:ext cx="730074" cy="731520"/>
          </a:xfrm>
          <a:custGeom>
            <a:avLst/>
            <a:gdLst/>
            <a:ahLst/>
            <a:cxnLst/>
            <a:rect l="l" t="t" r="r" b="b"/>
            <a:pathLst>
              <a:path w="730074" h="788881">
                <a:moveTo>
                  <a:pt x="0" y="0"/>
                </a:moveTo>
                <a:lnTo>
                  <a:pt x="730073" y="0"/>
                </a:lnTo>
                <a:lnTo>
                  <a:pt x="730073" y="788881"/>
                </a:lnTo>
                <a:lnTo>
                  <a:pt x="0" y="7888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a:p>
        </p:txBody>
      </p:sp>
      <p:sp>
        <p:nvSpPr>
          <p:cNvPr id="4" name="Freeform 19">
            <a:extLst>
              <a:ext uri="{FF2B5EF4-FFF2-40B4-BE49-F238E27FC236}">
                <a16:creationId xmlns:a16="http://schemas.microsoft.com/office/drawing/2014/main" id="{C3E96761-FD2D-5B99-8D96-AB42C1E6768A}"/>
              </a:ext>
            </a:extLst>
          </p:cNvPr>
          <p:cNvSpPr/>
          <p:nvPr/>
        </p:nvSpPr>
        <p:spPr>
          <a:xfrm>
            <a:off x="2148838" y="6748655"/>
            <a:ext cx="730074" cy="731520"/>
          </a:xfrm>
          <a:custGeom>
            <a:avLst/>
            <a:gdLst/>
            <a:ahLst/>
            <a:cxnLst/>
            <a:rect l="l" t="t" r="r" b="b"/>
            <a:pathLst>
              <a:path w="730074" h="773681">
                <a:moveTo>
                  <a:pt x="0" y="0"/>
                </a:moveTo>
                <a:lnTo>
                  <a:pt x="730074" y="0"/>
                </a:lnTo>
                <a:lnTo>
                  <a:pt x="730074" y="773681"/>
                </a:lnTo>
                <a:lnTo>
                  <a:pt x="0" y="77368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lIns="91440" tIns="45720" rIns="91440" bIns="45720"/>
          <a:lstStyle/>
          <a:p>
            <a:endParaRPr lang="en-US" dirty="0"/>
          </a:p>
        </p:txBody>
      </p:sp>
      <p:sp>
        <p:nvSpPr>
          <p:cNvPr id="5" name="TextBox 4">
            <a:extLst>
              <a:ext uri="{FF2B5EF4-FFF2-40B4-BE49-F238E27FC236}">
                <a16:creationId xmlns:a16="http://schemas.microsoft.com/office/drawing/2014/main" id="{BE861AEA-9BCF-3B48-DD05-85D3746C5BAD}"/>
              </a:ext>
            </a:extLst>
          </p:cNvPr>
          <p:cNvSpPr txBox="1"/>
          <p:nvPr/>
        </p:nvSpPr>
        <p:spPr>
          <a:xfrm>
            <a:off x="3155555" y="3503770"/>
            <a:ext cx="6598045" cy="1569660"/>
          </a:xfrm>
          <a:prstGeom prst="rect">
            <a:avLst/>
          </a:prstGeom>
          <a:noFill/>
        </p:spPr>
        <p:txBody>
          <a:bodyPr wrap="square" lIns="91440" tIns="45720" rIns="91440" bIns="45720" rtlCol="0">
            <a:spAutoFit/>
          </a:bodyPr>
          <a:lstStyle/>
          <a:p>
            <a:r>
              <a:rPr lang="en-US" sz="3200" b="1" dirty="0">
                <a:solidFill>
                  <a:srgbClr val="000000"/>
                </a:solidFill>
                <a:latin typeface="Aptos"/>
                <a:ea typeface="Aptos"/>
                <a:cs typeface="Aptos"/>
                <a:sym typeface="Aptos"/>
              </a:rPr>
              <a:t>YOLO: </a:t>
            </a:r>
            <a:r>
              <a:rPr lang="en-US" sz="3200" dirty="0">
                <a:solidFill>
                  <a:srgbClr val="000000"/>
                </a:solidFill>
                <a:latin typeface="Aptos"/>
                <a:ea typeface="Aptos"/>
                <a:cs typeface="Aptos"/>
                <a:sym typeface="Aptos"/>
              </a:rPr>
              <a:t>For person detection &amp; assigning an ID to the 1st person showed in front of camera FOV. </a:t>
            </a:r>
          </a:p>
        </p:txBody>
      </p:sp>
      <p:sp>
        <p:nvSpPr>
          <p:cNvPr id="6" name="TextBox 5">
            <a:extLst>
              <a:ext uri="{FF2B5EF4-FFF2-40B4-BE49-F238E27FC236}">
                <a16:creationId xmlns:a16="http://schemas.microsoft.com/office/drawing/2014/main" id="{29AA5FAC-2248-3D2F-6A9A-315BAF358C9A}"/>
              </a:ext>
            </a:extLst>
          </p:cNvPr>
          <p:cNvSpPr txBox="1"/>
          <p:nvPr/>
        </p:nvSpPr>
        <p:spPr>
          <a:xfrm>
            <a:off x="3155555" y="5407705"/>
            <a:ext cx="6598044" cy="584775"/>
          </a:xfrm>
          <a:prstGeom prst="rect">
            <a:avLst/>
          </a:prstGeom>
          <a:noFill/>
        </p:spPr>
        <p:txBody>
          <a:bodyPr wrap="square" lIns="91440" tIns="45720" rIns="91440" bIns="45720" rtlCol="0">
            <a:spAutoFit/>
          </a:bodyPr>
          <a:lstStyle/>
          <a:p>
            <a:r>
              <a:rPr lang="en-US" sz="3200" b="1" dirty="0">
                <a:solidFill>
                  <a:srgbClr val="000000"/>
                </a:solidFill>
                <a:latin typeface="Aptos" panose="020B0004020202020204" pitchFamily="34" charset="0"/>
                <a:ea typeface="Aptos Bold"/>
                <a:cs typeface="Aptos Bold"/>
                <a:sym typeface="Aptos Bold"/>
              </a:rPr>
              <a:t>IOU</a:t>
            </a:r>
            <a:r>
              <a:rPr lang="en-US" sz="3200" b="1" dirty="0">
                <a:solidFill>
                  <a:srgbClr val="000000"/>
                </a:solidFill>
                <a:latin typeface="Aptos Bold"/>
                <a:ea typeface="Aptos Bold"/>
                <a:cs typeface="Aptos Bold"/>
                <a:sym typeface="Aptos Bold"/>
              </a:rPr>
              <a:t>:</a:t>
            </a:r>
            <a:r>
              <a:rPr lang="en-US" sz="3200" b="1" dirty="0">
                <a:solidFill>
                  <a:srgbClr val="000000"/>
                </a:solidFill>
                <a:latin typeface="Aptos"/>
                <a:ea typeface="Aptos Bold"/>
                <a:cs typeface="Aptos Bold"/>
                <a:sym typeface="Aptos"/>
              </a:rPr>
              <a:t> </a:t>
            </a:r>
            <a:r>
              <a:rPr lang="en-US" sz="3200" dirty="0">
                <a:solidFill>
                  <a:srgbClr val="000000"/>
                </a:solidFill>
                <a:latin typeface="Aptos"/>
                <a:ea typeface="Aptos"/>
                <a:cs typeface="Aptos"/>
                <a:sym typeface="Aptos"/>
              </a:rPr>
              <a:t>For bounding box similarity.</a:t>
            </a:r>
          </a:p>
        </p:txBody>
      </p:sp>
      <p:sp>
        <p:nvSpPr>
          <p:cNvPr id="11" name="TextBox 10">
            <a:extLst>
              <a:ext uri="{FF2B5EF4-FFF2-40B4-BE49-F238E27FC236}">
                <a16:creationId xmlns:a16="http://schemas.microsoft.com/office/drawing/2014/main" id="{AAEEC6D9-0A64-0AFF-166D-3D6B45BA5E17}"/>
              </a:ext>
            </a:extLst>
          </p:cNvPr>
          <p:cNvSpPr txBox="1"/>
          <p:nvPr/>
        </p:nvSpPr>
        <p:spPr>
          <a:xfrm>
            <a:off x="3155555" y="6575806"/>
            <a:ext cx="6598044" cy="1077218"/>
          </a:xfrm>
          <a:prstGeom prst="rect">
            <a:avLst/>
          </a:prstGeom>
          <a:noFill/>
        </p:spPr>
        <p:txBody>
          <a:bodyPr wrap="square" lIns="91440" tIns="45720" rIns="91440" bIns="45720" rtlCol="0">
            <a:spAutoFit/>
          </a:bodyPr>
          <a:lstStyle/>
          <a:p>
            <a:r>
              <a:rPr lang="en-US" sz="3200" b="1" dirty="0">
                <a:solidFill>
                  <a:srgbClr val="000000"/>
                </a:solidFill>
                <a:latin typeface="Aptos"/>
                <a:ea typeface="Aptos"/>
                <a:cs typeface="Aptos"/>
                <a:sym typeface="Aptos"/>
              </a:rPr>
              <a:t>Euclidean Distance (Centroid): </a:t>
            </a:r>
            <a:r>
              <a:rPr lang="en-US" sz="3200" dirty="0">
                <a:solidFill>
                  <a:srgbClr val="000000"/>
                </a:solidFill>
                <a:latin typeface="Aptos"/>
                <a:ea typeface="Aptos"/>
                <a:cs typeface="Aptos"/>
                <a:sym typeface="Aptos"/>
              </a:rPr>
              <a:t>For motion tracking.</a:t>
            </a:r>
          </a:p>
        </p:txBody>
      </p:sp>
      <p:sp>
        <p:nvSpPr>
          <p:cNvPr id="14" name="Freeform 12">
            <a:extLst>
              <a:ext uri="{FF2B5EF4-FFF2-40B4-BE49-F238E27FC236}">
                <a16:creationId xmlns:a16="http://schemas.microsoft.com/office/drawing/2014/main" id="{EF825F32-7C53-5087-B591-EDFA2643FB7D}"/>
              </a:ext>
            </a:extLst>
          </p:cNvPr>
          <p:cNvSpPr/>
          <p:nvPr/>
        </p:nvSpPr>
        <p:spPr>
          <a:xfrm>
            <a:off x="2148838" y="8164086"/>
            <a:ext cx="730074" cy="731520"/>
          </a:xfrm>
          <a:custGeom>
            <a:avLst/>
            <a:gdLst/>
            <a:ahLst/>
            <a:cxnLst/>
            <a:rect l="l" t="t" r="r" b="b"/>
            <a:pathLst>
              <a:path w="730074" h="831347">
                <a:moveTo>
                  <a:pt x="0" y="0"/>
                </a:moveTo>
                <a:lnTo>
                  <a:pt x="730074" y="0"/>
                </a:lnTo>
                <a:lnTo>
                  <a:pt x="730074" y="831347"/>
                </a:lnTo>
                <a:lnTo>
                  <a:pt x="0" y="8313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lIns="91440" tIns="45720" rIns="91440" bIns="45720"/>
          <a:lstStyle/>
          <a:p>
            <a:endParaRPr lang="en-US" dirty="0"/>
          </a:p>
        </p:txBody>
      </p:sp>
      <p:sp>
        <p:nvSpPr>
          <p:cNvPr id="15" name="TextBox 14">
            <a:extLst>
              <a:ext uri="{FF2B5EF4-FFF2-40B4-BE49-F238E27FC236}">
                <a16:creationId xmlns:a16="http://schemas.microsoft.com/office/drawing/2014/main" id="{960074DA-FF22-C3FC-E854-4CD5344C0FAE}"/>
              </a:ext>
            </a:extLst>
          </p:cNvPr>
          <p:cNvSpPr txBox="1"/>
          <p:nvPr/>
        </p:nvSpPr>
        <p:spPr>
          <a:xfrm>
            <a:off x="3155555" y="7987299"/>
            <a:ext cx="6598044" cy="1077218"/>
          </a:xfrm>
          <a:prstGeom prst="rect">
            <a:avLst/>
          </a:prstGeom>
          <a:noFill/>
        </p:spPr>
        <p:txBody>
          <a:bodyPr wrap="square" lIns="91440" tIns="45720" rIns="91440" bIns="45720" rtlCol="0">
            <a:spAutoFit/>
          </a:bodyPr>
          <a:lstStyle/>
          <a:p>
            <a:r>
              <a:rPr lang="en-US" sz="3200" b="1" dirty="0" err="1">
                <a:solidFill>
                  <a:srgbClr val="000000"/>
                </a:solidFill>
                <a:latin typeface="Aptos"/>
                <a:ea typeface="Aptos"/>
                <a:cs typeface="Aptos"/>
                <a:sym typeface="Aptos"/>
              </a:rPr>
              <a:t>KMeans</a:t>
            </a:r>
            <a:r>
              <a:rPr lang="en-US" sz="3200" b="1" dirty="0">
                <a:solidFill>
                  <a:srgbClr val="000000"/>
                </a:solidFill>
                <a:latin typeface="Aptos"/>
                <a:ea typeface="Aptos"/>
                <a:cs typeface="Aptos"/>
                <a:sym typeface="Aptos"/>
              </a:rPr>
              <a:t>: </a:t>
            </a:r>
            <a:r>
              <a:rPr lang="en-US" sz="3200" dirty="0">
                <a:solidFill>
                  <a:srgbClr val="000000"/>
                </a:solidFill>
                <a:latin typeface="Aptos"/>
                <a:ea typeface="Aptos"/>
                <a:cs typeface="Aptos"/>
                <a:sym typeface="Aptos"/>
              </a:rPr>
              <a:t>For Re-Identification by clustering dominant clothing color.</a:t>
            </a:r>
          </a:p>
        </p:txBody>
      </p:sp>
      <p:pic>
        <p:nvPicPr>
          <p:cNvPr id="8" name="Person Tracking Initial (20s)">
            <a:hlinkClick r:id="" action="ppaction://media"/>
            <a:extLst>
              <a:ext uri="{FF2B5EF4-FFF2-40B4-BE49-F238E27FC236}">
                <a16:creationId xmlns:a16="http://schemas.microsoft.com/office/drawing/2014/main" id="{380F090E-2C37-1229-4BD8-63CF53FDEF2F}"/>
              </a:ext>
            </a:extLst>
          </p:cNvPr>
          <p:cNvPicPr>
            <a:picLocks noChangeAspect="1"/>
          </p:cNvPicPr>
          <p:nvPr>
            <a:videoFile r:link="rId2"/>
            <p:extLst>
              <p:ext uri="{DAA4B4D4-6D71-4841-9C94-3DE7FCFB9230}">
                <p14:media xmlns:p14="http://schemas.microsoft.com/office/powerpoint/2010/main" r:embed="rId1"/>
              </p:ext>
            </p:extLst>
          </p:nvPr>
        </p:nvPicPr>
        <p:blipFill>
          <a:blip r:embed="rId15"/>
          <a:srcRect l="14550" r="14527"/>
          <a:stretch>
            <a:fillRect/>
          </a:stretch>
        </p:blipFill>
        <p:spPr>
          <a:xfrm>
            <a:off x="10439400" y="3503769"/>
            <a:ext cx="7162800" cy="5680907"/>
          </a:xfrm>
          <a:prstGeom prst="rect">
            <a:avLst/>
          </a:prstGeom>
        </p:spPr>
      </p:pic>
      <p:sp>
        <p:nvSpPr>
          <p:cNvPr id="7" name="Freeform: Shape 6">
            <a:hlinkClick r:id="rId16" action="ppaction://hlinksldjump"/>
            <a:extLst>
              <a:ext uri="{FF2B5EF4-FFF2-40B4-BE49-F238E27FC236}">
                <a16:creationId xmlns:a16="http://schemas.microsoft.com/office/drawing/2014/main" id="{E9B262E5-C1F2-D1C6-F10B-683950897D2E}"/>
              </a:ext>
            </a:extLst>
          </p:cNvPr>
          <p:cNvSpPr>
            <a:spLocks noChangeAspect="1"/>
          </p:cNvSpPr>
          <p:nvPr/>
        </p:nvSpPr>
        <p:spPr>
          <a:xfrm>
            <a:off x="213033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6" action="ppaction://hlinksldjump"/>
            <a:extLst>
              <a:ext uri="{FF2B5EF4-FFF2-40B4-BE49-F238E27FC236}">
                <a16:creationId xmlns:a16="http://schemas.microsoft.com/office/drawing/2014/main" id="{C04311D7-F402-47ED-C40F-6BA5A1CD65DA}"/>
              </a:ext>
            </a:extLst>
          </p:cNvPr>
          <p:cNvSpPr txBox="1"/>
          <p:nvPr/>
        </p:nvSpPr>
        <p:spPr>
          <a:xfrm>
            <a:off x="3198970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19" name="Freeform: Shape 18">
            <a:hlinkClick r:id="rId17" action="ppaction://hlinksldjump"/>
            <a:extLst>
              <a:ext uri="{FF2B5EF4-FFF2-40B4-BE49-F238E27FC236}">
                <a16:creationId xmlns:a16="http://schemas.microsoft.com/office/drawing/2014/main" id="{609F4E9C-9735-3AD6-0013-5A668BF7F1CD}"/>
              </a:ext>
            </a:extLst>
          </p:cNvPr>
          <p:cNvSpPr>
            <a:spLocks noChangeAspect="1"/>
          </p:cNvSpPr>
          <p:nvPr/>
        </p:nvSpPr>
        <p:spPr>
          <a:xfrm>
            <a:off x="1903252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3" name="TextBox 32">
            <a:hlinkClick r:id="rId17" action="ppaction://hlinksldjump"/>
            <a:extLst>
              <a:ext uri="{FF2B5EF4-FFF2-40B4-BE49-F238E27FC236}">
                <a16:creationId xmlns:a16="http://schemas.microsoft.com/office/drawing/2014/main" id="{2018996F-CD19-D6E2-0FF8-DEB19DB1B986}"/>
              </a:ext>
            </a:extLst>
          </p:cNvPr>
          <p:cNvSpPr txBox="1"/>
          <p:nvPr/>
        </p:nvSpPr>
        <p:spPr>
          <a:xfrm>
            <a:off x="2940251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34" name="Freeform: Shape 33">
            <a:hlinkClick r:id="rId18" action="ppaction://hlinksldjump"/>
            <a:extLst>
              <a:ext uri="{FF2B5EF4-FFF2-40B4-BE49-F238E27FC236}">
                <a16:creationId xmlns:a16="http://schemas.microsoft.com/office/drawing/2014/main" id="{7C530781-A756-B182-1F36-0F48BDC59E43}"/>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5" name="TextBox 34">
            <a:hlinkClick r:id="rId18" action="ppaction://hlinksldjump"/>
            <a:extLst>
              <a:ext uri="{FF2B5EF4-FFF2-40B4-BE49-F238E27FC236}">
                <a16:creationId xmlns:a16="http://schemas.microsoft.com/office/drawing/2014/main" id="{42E5F711-5F1B-66AA-CF11-F44992595F32}"/>
              </a:ext>
            </a:extLst>
          </p:cNvPr>
          <p:cNvSpPr txBox="1"/>
          <p:nvPr/>
        </p:nvSpPr>
        <p:spPr>
          <a:xfrm>
            <a:off x="27225544" y="1634847"/>
            <a:ext cx="10341056"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5</a:t>
            </a:r>
          </a:p>
          <a:p>
            <a:pPr algn="ctr"/>
            <a:r>
              <a:rPr lang="en-US" sz="15000" i="1" dirty="0">
                <a:solidFill>
                  <a:schemeClr val="bg1"/>
                </a:solidFill>
                <a:latin typeface="Montserrat Black" panose="00000A00000000000000" pitchFamily="2" charset="0"/>
              </a:rPr>
              <a:t>Person</a:t>
            </a:r>
          </a:p>
          <a:p>
            <a:pPr algn="ctr"/>
            <a:r>
              <a:rPr lang="en-US" sz="15000" i="1" dirty="0">
                <a:solidFill>
                  <a:schemeClr val="bg1"/>
                </a:solidFill>
                <a:latin typeface="Montserrat Black" panose="00000A00000000000000" pitchFamily="2" charset="0"/>
              </a:rPr>
              <a:t>Tracking</a:t>
            </a:r>
          </a:p>
        </p:txBody>
      </p:sp>
      <p:sp>
        <p:nvSpPr>
          <p:cNvPr id="36" name="Freeform: Shape 35">
            <a:hlinkClick r:id="rId19" action="ppaction://hlinksldjump"/>
            <a:extLst>
              <a:ext uri="{FF2B5EF4-FFF2-40B4-BE49-F238E27FC236}">
                <a16:creationId xmlns:a16="http://schemas.microsoft.com/office/drawing/2014/main" id="{2F388CB6-22FD-A8B9-5948-B72B450921D6}"/>
              </a:ext>
            </a:extLst>
          </p:cNvPr>
          <p:cNvSpPr>
            <a:spLocks noChangeAspect="1"/>
          </p:cNvSpPr>
          <p:nvPr/>
        </p:nvSpPr>
        <p:spPr>
          <a:xfrm>
            <a:off x="-135117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hlinkClick r:id="rId19" action="ppaction://hlinksldjump"/>
            <a:extLst>
              <a:ext uri="{FF2B5EF4-FFF2-40B4-BE49-F238E27FC236}">
                <a16:creationId xmlns:a16="http://schemas.microsoft.com/office/drawing/2014/main" id="{F3939A2F-2F8B-C152-2D4D-B1FA98D06893}"/>
              </a:ext>
            </a:extLst>
          </p:cNvPr>
          <p:cNvSpPr txBox="1"/>
          <p:nvPr/>
        </p:nvSpPr>
        <p:spPr>
          <a:xfrm>
            <a:off x="-294235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38" name="Freeform: Shape 37">
            <a:hlinkClick r:id="rId20" action="ppaction://hlinksldjump"/>
            <a:extLst>
              <a:ext uri="{FF2B5EF4-FFF2-40B4-BE49-F238E27FC236}">
                <a16:creationId xmlns:a16="http://schemas.microsoft.com/office/drawing/2014/main" id="{5714B63C-2663-B2B3-1DEF-BA4B12536702}"/>
              </a:ext>
            </a:extLst>
          </p:cNvPr>
          <p:cNvSpPr/>
          <p:nvPr/>
        </p:nvSpPr>
        <p:spPr>
          <a:xfrm>
            <a:off x="-157826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9" name="TextBox 38">
            <a:hlinkClick r:id="rId20" action="ppaction://hlinksldjump"/>
            <a:extLst>
              <a:ext uri="{FF2B5EF4-FFF2-40B4-BE49-F238E27FC236}">
                <a16:creationId xmlns:a16="http://schemas.microsoft.com/office/drawing/2014/main" id="{8BF76EF4-ABC9-53AE-A0BF-06A9CE2C4F16}"/>
              </a:ext>
            </a:extLst>
          </p:cNvPr>
          <p:cNvSpPr txBox="1"/>
          <p:nvPr/>
        </p:nvSpPr>
        <p:spPr>
          <a:xfrm>
            <a:off x="-5291262"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40" name="Freeform: Shape 39">
            <a:hlinkClick r:id="rId21" action="ppaction://hlinksldjump"/>
            <a:extLst>
              <a:ext uri="{FF2B5EF4-FFF2-40B4-BE49-F238E27FC236}">
                <a16:creationId xmlns:a16="http://schemas.microsoft.com/office/drawing/2014/main" id="{025FDED7-CA5A-4724-2AC8-A1D4F7FF8EBD}"/>
              </a:ext>
            </a:extLst>
          </p:cNvPr>
          <p:cNvSpPr>
            <a:spLocks noChangeAspect="1"/>
          </p:cNvSpPr>
          <p:nvPr/>
        </p:nvSpPr>
        <p:spPr>
          <a:xfrm>
            <a:off x="-1805341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21" action="ppaction://hlinksldjump"/>
            <a:extLst>
              <a:ext uri="{FF2B5EF4-FFF2-40B4-BE49-F238E27FC236}">
                <a16:creationId xmlns:a16="http://schemas.microsoft.com/office/drawing/2014/main" id="{B04051B5-A2B1-86A7-C3ED-0B4136152949}"/>
              </a:ext>
            </a:extLst>
          </p:cNvPr>
          <p:cNvSpPr txBox="1"/>
          <p:nvPr/>
        </p:nvSpPr>
        <p:spPr>
          <a:xfrm>
            <a:off x="-7768945"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42" name="Freeform: Shape 41">
            <a:hlinkClick r:id="rId22" action="ppaction://hlinksldjump"/>
            <a:extLst>
              <a:ext uri="{FF2B5EF4-FFF2-40B4-BE49-F238E27FC236}">
                <a16:creationId xmlns:a16="http://schemas.microsoft.com/office/drawing/2014/main" id="{0B04DBAC-8C03-8C80-4693-71B1CCCF9A60}"/>
              </a:ext>
            </a:extLst>
          </p:cNvPr>
          <p:cNvSpPr>
            <a:spLocks noChangeAspect="1"/>
          </p:cNvSpPr>
          <p:nvPr/>
        </p:nvSpPr>
        <p:spPr>
          <a:xfrm>
            <a:off x="-2032422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22" action="ppaction://hlinksldjump"/>
            <a:extLst>
              <a:ext uri="{FF2B5EF4-FFF2-40B4-BE49-F238E27FC236}">
                <a16:creationId xmlns:a16="http://schemas.microsoft.com/office/drawing/2014/main" id="{F1C4E414-401F-8C7E-466E-C1BC5A14F866}"/>
              </a:ext>
            </a:extLst>
          </p:cNvPr>
          <p:cNvSpPr txBox="1"/>
          <p:nvPr/>
        </p:nvSpPr>
        <p:spPr>
          <a:xfrm>
            <a:off x="-9946973"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44" name="Freeform: Shape 43">
            <a:extLst>
              <a:ext uri="{FF2B5EF4-FFF2-40B4-BE49-F238E27FC236}">
                <a16:creationId xmlns:a16="http://schemas.microsoft.com/office/drawing/2014/main" id="{F2D3C3B8-CBC9-BB41-B4F1-29E08D72A8DC}"/>
              </a:ext>
            </a:extLst>
          </p:cNvPr>
          <p:cNvSpPr/>
          <p:nvPr/>
        </p:nvSpPr>
        <p:spPr>
          <a:xfrm>
            <a:off x="-22595043"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extLst>
              <a:ext uri="{FF2B5EF4-FFF2-40B4-BE49-F238E27FC236}">
                <a16:creationId xmlns:a16="http://schemas.microsoft.com/office/drawing/2014/main" id="{C68F42A8-E70D-ED0E-0295-2D1BF635A459}"/>
              </a:ext>
            </a:extLst>
          </p:cNvPr>
          <p:cNvSpPr txBox="1"/>
          <p:nvPr/>
        </p:nvSpPr>
        <p:spPr>
          <a:xfrm>
            <a:off x="-1204096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27155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9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D5E14-A8D3-2726-3C0C-9F313282E6B0}"/>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B3A01569-F79A-B3A7-B301-3B679927BB72}"/>
              </a:ext>
            </a:extLst>
          </p:cNvPr>
          <p:cNvSpPr txBox="1"/>
          <p:nvPr/>
        </p:nvSpPr>
        <p:spPr>
          <a:xfrm>
            <a:off x="1463038" y="1987540"/>
            <a:ext cx="15361920" cy="830997"/>
          </a:xfrm>
          <a:prstGeom prst="rect">
            <a:avLst/>
          </a:prstGeom>
        </p:spPr>
        <p:txBody>
          <a:bodyPr lIns="91440" tIns="45720" rIns="91440" bIns="45720" rtlCol="0" anchor="t">
            <a:spAutoFit/>
          </a:bodyPr>
          <a:lstStyle/>
          <a:p>
            <a:r>
              <a:rPr lang="en-US" sz="4800" b="1" dirty="0">
                <a:solidFill>
                  <a:srgbClr val="000000"/>
                </a:solidFill>
                <a:latin typeface="Montserrat Bold"/>
                <a:ea typeface="Montserrat Bold"/>
                <a:cs typeface="Montserrat Bold"/>
                <a:sym typeface="Montserrat Bold"/>
              </a:rPr>
              <a:t>Testing and Challenges</a:t>
            </a:r>
          </a:p>
        </p:txBody>
      </p:sp>
      <p:sp>
        <p:nvSpPr>
          <p:cNvPr id="10" name="TextBox 10">
            <a:extLst>
              <a:ext uri="{FF2B5EF4-FFF2-40B4-BE49-F238E27FC236}">
                <a16:creationId xmlns:a16="http://schemas.microsoft.com/office/drawing/2014/main" id="{4C7FF478-A4C3-B928-7491-4877B414EC81}"/>
              </a:ext>
            </a:extLst>
          </p:cNvPr>
          <p:cNvSpPr txBox="1"/>
          <p:nvPr/>
        </p:nvSpPr>
        <p:spPr>
          <a:xfrm>
            <a:off x="777240" y="731520"/>
            <a:ext cx="14930526" cy="1015663"/>
          </a:xfrm>
          <a:prstGeom prst="rect">
            <a:avLst/>
          </a:prstGeom>
        </p:spPr>
        <p:txBody>
          <a:bodyPr lIns="91440" tIns="45720" rIns="91440" bIns="45720" rtlCol="0" anchor="t">
            <a:spAutoFit/>
          </a:bodyPr>
          <a:lstStyle/>
          <a:p>
            <a:pPr algn="l"/>
            <a:r>
              <a:rPr lang="en-US" sz="6000" b="1" dirty="0">
                <a:solidFill>
                  <a:srgbClr val="0094FF"/>
                </a:solidFill>
                <a:latin typeface="Montserrat Bold"/>
                <a:ea typeface="Montserrat Bold"/>
                <a:cs typeface="Montserrat Bold"/>
                <a:sym typeface="Montserrat Bold"/>
              </a:rPr>
              <a:t>Person Tracking</a:t>
            </a:r>
          </a:p>
        </p:txBody>
      </p:sp>
      <p:sp>
        <p:nvSpPr>
          <p:cNvPr id="13" name="Freeform 13">
            <a:hlinkClick r:id="rId2" action="ppaction://hlinksldjump"/>
            <a:extLst>
              <a:ext uri="{FF2B5EF4-FFF2-40B4-BE49-F238E27FC236}">
                <a16:creationId xmlns:a16="http://schemas.microsoft.com/office/drawing/2014/main" id="{0495A41C-4212-BE01-DAAB-EA358E159B88}"/>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5" name="TextBox 4">
            <a:extLst>
              <a:ext uri="{FF2B5EF4-FFF2-40B4-BE49-F238E27FC236}">
                <a16:creationId xmlns:a16="http://schemas.microsoft.com/office/drawing/2014/main" id="{7762F15F-0173-4678-C4C6-874DD5E0F30F}"/>
              </a:ext>
            </a:extLst>
          </p:cNvPr>
          <p:cNvSpPr txBox="1"/>
          <p:nvPr/>
        </p:nvSpPr>
        <p:spPr>
          <a:xfrm>
            <a:off x="3155556" y="3503770"/>
            <a:ext cx="6362156" cy="2554545"/>
          </a:xfrm>
          <a:prstGeom prst="rect">
            <a:avLst/>
          </a:prstGeom>
          <a:noFill/>
        </p:spPr>
        <p:txBody>
          <a:bodyPr wrap="square" lIns="91440" tIns="45720" rIns="91440" bIns="45720" rtlCol="0">
            <a:spAutoFit/>
          </a:bodyPr>
          <a:lstStyle/>
          <a:p>
            <a:r>
              <a:rPr lang="en-US" sz="3200" b="1" dirty="0">
                <a:solidFill>
                  <a:srgbClr val="000000"/>
                </a:solidFill>
                <a:latin typeface="Aptos"/>
                <a:ea typeface="Aptos"/>
                <a:cs typeface="Aptos"/>
                <a:sym typeface="Aptos"/>
              </a:rPr>
              <a:t>Exit/Entry Errors</a:t>
            </a:r>
            <a:endParaRPr lang="en-US" sz="3200" dirty="0">
              <a:solidFill>
                <a:srgbClr val="000000"/>
              </a:solidFill>
              <a:latin typeface="Aptos"/>
              <a:ea typeface="Aptos"/>
              <a:cs typeface="Aptos"/>
              <a:sym typeface="Aptos"/>
            </a:endParaRPr>
          </a:p>
          <a:p>
            <a:r>
              <a:rPr lang="en-US" sz="3200" dirty="0">
                <a:solidFill>
                  <a:srgbClr val="000000"/>
                </a:solidFill>
                <a:latin typeface="Aptos"/>
                <a:ea typeface="Aptos"/>
                <a:cs typeface="Aptos"/>
                <a:sym typeface="Aptos"/>
              </a:rPr>
              <a:t>Incorrectly associated new persons entering the scene with the original target, causing tracking errors.</a:t>
            </a:r>
          </a:p>
        </p:txBody>
      </p:sp>
      <p:sp>
        <p:nvSpPr>
          <p:cNvPr id="18" name="Freeform 30">
            <a:extLst>
              <a:ext uri="{FF2B5EF4-FFF2-40B4-BE49-F238E27FC236}">
                <a16:creationId xmlns:a16="http://schemas.microsoft.com/office/drawing/2014/main" id="{22C02765-98B8-F2FA-0CBE-F9A9B98E2050}"/>
              </a:ext>
            </a:extLst>
          </p:cNvPr>
          <p:cNvSpPr/>
          <p:nvPr/>
        </p:nvSpPr>
        <p:spPr>
          <a:xfrm>
            <a:off x="2148837" y="4350967"/>
            <a:ext cx="860149" cy="860149"/>
          </a:xfrm>
          <a:custGeom>
            <a:avLst/>
            <a:gdLst/>
            <a:ahLst/>
            <a:cxnLst/>
            <a:rect l="l" t="t" r="r" b="b"/>
            <a:pathLst>
              <a:path w="1209878" h="1209878">
                <a:moveTo>
                  <a:pt x="0" y="0"/>
                </a:moveTo>
                <a:lnTo>
                  <a:pt x="1209877" y="0"/>
                </a:lnTo>
                <a:lnTo>
                  <a:pt x="1209877" y="1209878"/>
                </a:lnTo>
                <a:lnTo>
                  <a:pt x="0" y="1209878"/>
                </a:lnTo>
                <a:lnTo>
                  <a:pt x="0" y="0"/>
                </a:lnTo>
                <a:close/>
              </a:path>
            </a:pathLst>
          </a:custGeom>
          <a:blipFill>
            <a:blip r:embed="rId5"/>
            <a:stretch>
              <a:fillRect/>
            </a:stretch>
          </a:blipFill>
        </p:spPr>
        <p:txBody>
          <a:bodyPr lIns="91440" tIns="45720" rIns="91440" bIns="45720"/>
          <a:lstStyle/>
          <a:p>
            <a:endParaRPr lang="en-US"/>
          </a:p>
        </p:txBody>
      </p:sp>
      <p:sp>
        <p:nvSpPr>
          <p:cNvPr id="21" name="TextBox 20">
            <a:extLst>
              <a:ext uri="{FF2B5EF4-FFF2-40B4-BE49-F238E27FC236}">
                <a16:creationId xmlns:a16="http://schemas.microsoft.com/office/drawing/2014/main" id="{381CC000-A008-0DBE-99E8-E1987143D20B}"/>
              </a:ext>
            </a:extLst>
          </p:cNvPr>
          <p:cNvSpPr txBox="1"/>
          <p:nvPr/>
        </p:nvSpPr>
        <p:spPr>
          <a:xfrm>
            <a:off x="3155556" y="6195475"/>
            <a:ext cx="6362156" cy="2554545"/>
          </a:xfrm>
          <a:prstGeom prst="rect">
            <a:avLst/>
          </a:prstGeom>
          <a:noFill/>
        </p:spPr>
        <p:txBody>
          <a:bodyPr wrap="square" lIns="91440" tIns="45720" rIns="91440" bIns="45720" rtlCol="0">
            <a:spAutoFit/>
          </a:bodyPr>
          <a:lstStyle/>
          <a:p>
            <a:r>
              <a:rPr lang="en-US" sz="3200" b="1" dirty="0">
                <a:solidFill>
                  <a:srgbClr val="000000"/>
                </a:solidFill>
                <a:latin typeface="Aptos"/>
                <a:ea typeface="Aptos"/>
                <a:cs typeface="Aptos"/>
                <a:sym typeface="Aptos"/>
              </a:rPr>
              <a:t>Occlusion Issue:</a:t>
            </a:r>
            <a:endParaRPr lang="en-US" sz="3200" dirty="0">
              <a:solidFill>
                <a:srgbClr val="000000"/>
              </a:solidFill>
              <a:latin typeface="Aptos"/>
              <a:ea typeface="Aptos"/>
              <a:cs typeface="Aptos"/>
              <a:sym typeface="Aptos"/>
            </a:endParaRPr>
          </a:p>
          <a:p>
            <a:r>
              <a:rPr lang="en-US" sz="3200" dirty="0">
                <a:solidFill>
                  <a:srgbClr val="000000"/>
                </a:solidFill>
                <a:latin typeface="Aptos"/>
                <a:ea typeface="Aptos"/>
                <a:cs typeface="Aptos"/>
                <a:sym typeface="Aptos"/>
              </a:rPr>
              <a:t>Failed to maintain tracking when the target was occluded, leading to incorrect identification of other individuals (ID swapping).</a:t>
            </a:r>
          </a:p>
        </p:txBody>
      </p:sp>
      <p:sp>
        <p:nvSpPr>
          <p:cNvPr id="22" name="Freeform 30">
            <a:extLst>
              <a:ext uri="{FF2B5EF4-FFF2-40B4-BE49-F238E27FC236}">
                <a16:creationId xmlns:a16="http://schemas.microsoft.com/office/drawing/2014/main" id="{EF5D5353-7C65-57A0-6458-2454ED440006}"/>
              </a:ext>
            </a:extLst>
          </p:cNvPr>
          <p:cNvSpPr/>
          <p:nvPr/>
        </p:nvSpPr>
        <p:spPr>
          <a:xfrm>
            <a:off x="2148837" y="7042672"/>
            <a:ext cx="860149" cy="860149"/>
          </a:xfrm>
          <a:custGeom>
            <a:avLst/>
            <a:gdLst/>
            <a:ahLst/>
            <a:cxnLst/>
            <a:rect l="l" t="t" r="r" b="b"/>
            <a:pathLst>
              <a:path w="1209878" h="1209878">
                <a:moveTo>
                  <a:pt x="0" y="0"/>
                </a:moveTo>
                <a:lnTo>
                  <a:pt x="1209877" y="0"/>
                </a:lnTo>
                <a:lnTo>
                  <a:pt x="1209877" y="1209878"/>
                </a:lnTo>
                <a:lnTo>
                  <a:pt x="0" y="1209878"/>
                </a:lnTo>
                <a:lnTo>
                  <a:pt x="0" y="0"/>
                </a:lnTo>
                <a:close/>
              </a:path>
            </a:pathLst>
          </a:custGeom>
          <a:blipFill>
            <a:blip r:embed="rId5"/>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A7CE0F91-6606-0E7F-6C2C-6AF6DCB537FD}"/>
              </a:ext>
            </a:extLst>
          </p:cNvPr>
          <p:cNvSpPr>
            <a:spLocks noChangeAspect="1"/>
          </p:cNvSpPr>
          <p:nvPr/>
        </p:nvSpPr>
        <p:spPr>
          <a:xfrm>
            <a:off x="213033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634D455C-01F3-A30B-07FE-932494E6E5D0}"/>
              </a:ext>
            </a:extLst>
          </p:cNvPr>
          <p:cNvSpPr txBox="1"/>
          <p:nvPr/>
        </p:nvSpPr>
        <p:spPr>
          <a:xfrm>
            <a:off x="3198970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527EC78F-5C54-AE06-B286-0CE02DFB799E}"/>
              </a:ext>
            </a:extLst>
          </p:cNvPr>
          <p:cNvSpPr>
            <a:spLocks noChangeAspect="1"/>
          </p:cNvSpPr>
          <p:nvPr/>
        </p:nvSpPr>
        <p:spPr>
          <a:xfrm>
            <a:off x="1903252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7" action="ppaction://hlinksldjump"/>
            <a:extLst>
              <a:ext uri="{FF2B5EF4-FFF2-40B4-BE49-F238E27FC236}">
                <a16:creationId xmlns:a16="http://schemas.microsoft.com/office/drawing/2014/main" id="{77FC7DEE-C358-DF2B-4D70-5E61C806FD10}"/>
              </a:ext>
            </a:extLst>
          </p:cNvPr>
          <p:cNvSpPr txBox="1"/>
          <p:nvPr/>
        </p:nvSpPr>
        <p:spPr>
          <a:xfrm>
            <a:off x="2940251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7" name="Freeform: Shape 6">
            <a:hlinkClick r:id="rId8" action="ppaction://hlinksldjump"/>
            <a:extLst>
              <a:ext uri="{FF2B5EF4-FFF2-40B4-BE49-F238E27FC236}">
                <a16:creationId xmlns:a16="http://schemas.microsoft.com/office/drawing/2014/main" id="{6A9D9E40-3BEC-559E-0123-0190B836BD5B}"/>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8" action="ppaction://hlinksldjump"/>
            <a:extLst>
              <a:ext uri="{FF2B5EF4-FFF2-40B4-BE49-F238E27FC236}">
                <a16:creationId xmlns:a16="http://schemas.microsoft.com/office/drawing/2014/main" id="{03D140A0-9CAB-48C8-4FB1-86001C1FF129}"/>
              </a:ext>
            </a:extLst>
          </p:cNvPr>
          <p:cNvSpPr txBox="1"/>
          <p:nvPr/>
        </p:nvSpPr>
        <p:spPr>
          <a:xfrm>
            <a:off x="27225544" y="1634847"/>
            <a:ext cx="10341056"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5</a:t>
            </a:r>
          </a:p>
          <a:p>
            <a:pPr algn="ctr"/>
            <a:r>
              <a:rPr lang="en-US" sz="15000" i="1" dirty="0">
                <a:solidFill>
                  <a:schemeClr val="bg1"/>
                </a:solidFill>
                <a:latin typeface="Montserrat Black" panose="00000A00000000000000" pitchFamily="2" charset="0"/>
              </a:rPr>
              <a:t>Person</a:t>
            </a:r>
          </a:p>
          <a:p>
            <a:pPr algn="ctr"/>
            <a:r>
              <a:rPr lang="en-US" sz="15000" i="1" dirty="0">
                <a:solidFill>
                  <a:schemeClr val="bg1"/>
                </a:solidFill>
                <a:latin typeface="Montserrat Black" panose="00000A00000000000000" pitchFamily="2" charset="0"/>
              </a:rPr>
              <a:t>Tracking</a:t>
            </a:r>
          </a:p>
        </p:txBody>
      </p:sp>
      <p:sp>
        <p:nvSpPr>
          <p:cNvPr id="11" name="Freeform: Shape 10">
            <a:hlinkClick r:id="rId9" action="ppaction://hlinksldjump"/>
            <a:extLst>
              <a:ext uri="{FF2B5EF4-FFF2-40B4-BE49-F238E27FC236}">
                <a16:creationId xmlns:a16="http://schemas.microsoft.com/office/drawing/2014/main" id="{FE0D61DB-682F-1A01-413B-BA27C94E10B4}"/>
              </a:ext>
            </a:extLst>
          </p:cNvPr>
          <p:cNvSpPr>
            <a:spLocks noChangeAspect="1"/>
          </p:cNvSpPr>
          <p:nvPr/>
        </p:nvSpPr>
        <p:spPr>
          <a:xfrm>
            <a:off x="-135117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9" action="ppaction://hlinksldjump"/>
            <a:extLst>
              <a:ext uri="{FF2B5EF4-FFF2-40B4-BE49-F238E27FC236}">
                <a16:creationId xmlns:a16="http://schemas.microsoft.com/office/drawing/2014/main" id="{60DE20C6-D530-3D36-5C81-B19A50BFE914}"/>
              </a:ext>
            </a:extLst>
          </p:cNvPr>
          <p:cNvSpPr txBox="1"/>
          <p:nvPr/>
        </p:nvSpPr>
        <p:spPr>
          <a:xfrm>
            <a:off x="-294235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4" name="Freeform: Shape 13">
            <a:hlinkClick r:id="rId10" action="ppaction://hlinksldjump"/>
            <a:extLst>
              <a:ext uri="{FF2B5EF4-FFF2-40B4-BE49-F238E27FC236}">
                <a16:creationId xmlns:a16="http://schemas.microsoft.com/office/drawing/2014/main" id="{2B625E36-71AF-3D84-43DF-DC90E3372A41}"/>
              </a:ext>
            </a:extLst>
          </p:cNvPr>
          <p:cNvSpPr/>
          <p:nvPr/>
        </p:nvSpPr>
        <p:spPr>
          <a:xfrm>
            <a:off x="-157826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0" action="ppaction://hlinksldjump"/>
            <a:extLst>
              <a:ext uri="{FF2B5EF4-FFF2-40B4-BE49-F238E27FC236}">
                <a16:creationId xmlns:a16="http://schemas.microsoft.com/office/drawing/2014/main" id="{19703C97-84E0-E03A-BA11-3A9AE16FF301}"/>
              </a:ext>
            </a:extLst>
          </p:cNvPr>
          <p:cNvSpPr txBox="1"/>
          <p:nvPr/>
        </p:nvSpPr>
        <p:spPr>
          <a:xfrm>
            <a:off x="-5291262"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6" name="Freeform: Shape 15">
            <a:hlinkClick r:id="rId11" action="ppaction://hlinksldjump"/>
            <a:extLst>
              <a:ext uri="{FF2B5EF4-FFF2-40B4-BE49-F238E27FC236}">
                <a16:creationId xmlns:a16="http://schemas.microsoft.com/office/drawing/2014/main" id="{4515F598-451A-A8B6-966D-C92E7C7F459F}"/>
              </a:ext>
            </a:extLst>
          </p:cNvPr>
          <p:cNvSpPr>
            <a:spLocks noChangeAspect="1"/>
          </p:cNvSpPr>
          <p:nvPr/>
        </p:nvSpPr>
        <p:spPr>
          <a:xfrm>
            <a:off x="-1805341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1" action="ppaction://hlinksldjump"/>
            <a:extLst>
              <a:ext uri="{FF2B5EF4-FFF2-40B4-BE49-F238E27FC236}">
                <a16:creationId xmlns:a16="http://schemas.microsoft.com/office/drawing/2014/main" id="{CE96A431-0033-F8EF-5516-49C954B739C7}"/>
              </a:ext>
            </a:extLst>
          </p:cNvPr>
          <p:cNvSpPr txBox="1"/>
          <p:nvPr/>
        </p:nvSpPr>
        <p:spPr>
          <a:xfrm>
            <a:off x="-7768945"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2" action="ppaction://hlinksldjump"/>
            <a:extLst>
              <a:ext uri="{FF2B5EF4-FFF2-40B4-BE49-F238E27FC236}">
                <a16:creationId xmlns:a16="http://schemas.microsoft.com/office/drawing/2014/main" id="{4F1C0C59-F4D5-36F0-DC7A-E66B8E03B724}"/>
              </a:ext>
            </a:extLst>
          </p:cNvPr>
          <p:cNvSpPr>
            <a:spLocks noChangeAspect="1"/>
          </p:cNvSpPr>
          <p:nvPr/>
        </p:nvSpPr>
        <p:spPr>
          <a:xfrm>
            <a:off x="-2032422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2" action="ppaction://hlinksldjump"/>
            <a:extLst>
              <a:ext uri="{FF2B5EF4-FFF2-40B4-BE49-F238E27FC236}">
                <a16:creationId xmlns:a16="http://schemas.microsoft.com/office/drawing/2014/main" id="{A0D18FB7-6EE8-4B09-4FDB-475A149DE467}"/>
              </a:ext>
            </a:extLst>
          </p:cNvPr>
          <p:cNvSpPr txBox="1"/>
          <p:nvPr/>
        </p:nvSpPr>
        <p:spPr>
          <a:xfrm>
            <a:off x="-9946973"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3" name="Freeform: Shape 22">
            <a:extLst>
              <a:ext uri="{FF2B5EF4-FFF2-40B4-BE49-F238E27FC236}">
                <a16:creationId xmlns:a16="http://schemas.microsoft.com/office/drawing/2014/main" id="{88DAFAC4-E045-0119-ED01-39769F4E1A8F}"/>
              </a:ext>
            </a:extLst>
          </p:cNvPr>
          <p:cNvSpPr/>
          <p:nvPr/>
        </p:nvSpPr>
        <p:spPr>
          <a:xfrm>
            <a:off x="-22595043"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3" name="TextBox 32">
            <a:extLst>
              <a:ext uri="{FF2B5EF4-FFF2-40B4-BE49-F238E27FC236}">
                <a16:creationId xmlns:a16="http://schemas.microsoft.com/office/drawing/2014/main" id="{123C017C-10DF-A0C8-84DC-429DA39542FB}"/>
              </a:ext>
            </a:extLst>
          </p:cNvPr>
          <p:cNvSpPr txBox="1"/>
          <p:nvPr/>
        </p:nvSpPr>
        <p:spPr>
          <a:xfrm>
            <a:off x="-1204096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pic>
        <p:nvPicPr>
          <p:cNvPr id="35" name="Picture 34">
            <a:extLst>
              <a:ext uri="{FF2B5EF4-FFF2-40B4-BE49-F238E27FC236}">
                <a16:creationId xmlns:a16="http://schemas.microsoft.com/office/drawing/2014/main" id="{24F959A1-1CE2-DBC6-FCFF-A951A21978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499672" y="3503770"/>
            <a:ext cx="6097430" cy="6097430"/>
          </a:xfrm>
          <a:prstGeom prst="rect">
            <a:avLst/>
          </a:prstGeom>
        </p:spPr>
      </p:pic>
    </p:spTree>
    <p:extLst>
      <p:ext uri="{BB962C8B-B14F-4D97-AF65-F5344CB8AC3E}">
        <p14:creationId xmlns:p14="http://schemas.microsoft.com/office/powerpoint/2010/main" val="161492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7C380-F220-3385-58AB-E20C0702BE13}"/>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ED9CACAD-AE65-8724-A4EC-351739CE6A92}"/>
              </a:ext>
            </a:extLst>
          </p:cNvPr>
          <p:cNvSpPr txBox="1"/>
          <p:nvPr/>
        </p:nvSpPr>
        <p:spPr>
          <a:xfrm>
            <a:off x="1463038" y="1987540"/>
            <a:ext cx="15361920" cy="830997"/>
          </a:xfrm>
          <a:prstGeom prst="rect">
            <a:avLst/>
          </a:prstGeom>
        </p:spPr>
        <p:txBody>
          <a:bodyPr lIns="91440" tIns="45720" rIns="91440" bIns="45720" rtlCol="0" anchor="t">
            <a:spAutoFit/>
          </a:bodyPr>
          <a:lstStyle/>
          <a:p>
            <a:r>
              <a:rPr lang="en-US" sz="4800" b="1" dirty="0">
                <a:solidFill>
                  <a:srgbClr val="000000"/>
                </a:solidFill>
                <a:latin typeface="Montserrat Bold"/>
                <a:ea typeface="Montserrat Bold"/>
                <a:cs typeface="Montserrat Bold"/>
                <a:sym typeface="Montserrat Bold"/>
              </a:rPr>
              <a:t>Final Algorithm Tools</a:t>
            </a:r>
          </a:p>
        </p:txBody>
      </p:sp>
      <p:sp>
        <p:nvSpPr>
          <p:cNvPr id="10" name="TextBox 10">
            <a:extLst>
              <a:ext uri="{FF2B5EF4-FFF2-40B4-BE49-F238E27FC236}">
                <a16:creationId xmlns:a16="http://schemas.microsoft.com/office/drawing/2014/main" id="{68765164-DFE9-F38E-24E5-3C3BED61E8BF}"/>
              </a:ext>
            </a:extLst>
          </p:cNvPr>
          <p:cNvSpPr txBox="1"/>
          <p:nvPr/>
        </p:nvSpPr>
        <p:spPr>
          <a:xfrm>
            <a:off x="777240" y="731520"/>
            <a:ext cx="14930526" cy="1015663"/>
          </a:xfrm>
          <a:prstGeom prst="rect">
            <a:avLst/>
          </a:prstGeom>
        </p:spPr>
        <p:txBody>
          <a:bodyPr lIns="91440" tIns="45720" rIns="91440" bIns="45720" rtlCol="0" anchor="t">
            <a:spAutoFit/>
          </a:bodyPr>
          <a:lstStyle/>
          <a:p>
            <a:pPr algn="l"/>
            <a:r>
              <a:rPr lang="en-US" sz="6000" b="1" dirty="0">
                <a:solidFill>
                  <a:srgbClr val="0094FF"/>
                </a:solidFill>
                <a:latin typeface="Montserrat Bold"/>
                <a:ea typeface="Montserrat Bold"/>
                <a:cs typeface="Montserrat Bold"/>
                <a:sym typeface="Montserrat Bold"/>
              </a:rPr>
              <a:t>Person Tracking</a:t>
            </a:r>
          </a:p>
        </p:txBody>
      </p:sp>
      <p:sp>
        <p:nvSpPr>
          <p:cNvPr id="13" name="Freeform 13">
            <a:hlinkClick r:id="rId2" action="ppaction://hlinksldjump"/>
            <a:extLst>
              <a:ext uri="{FF2B5EF4-FFF2-40B4-BE49-F238E27FC236}">
                <a16:creationId xmlns:a16="http://schemas.microsoft.com/office/drawing/2014/main" id="{9E5F7CF3-65FD-936B-FFDD-F781BCB8452B}"/>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Freeform 14">
            <a:extLst>
              <a:ext uri="{FF2B5EF4-FFF2-40B4-BE49-F238E27FC236}">
                <a16:creationId xmlns:a16="http://schemas.microsoft.com/office/drawing/2014/main" id="{842BF037-19FD-487C-BD99-2F125CAA9935}"/>
              </a:ext>
            </a:extLst>
          </p:cNvPr>
          <p:cNvSpPr>
            <a:spLocks/>
          </p:cNvSpPr>
          <p:nvPr/>
        </p:nvSpPr>
        <p:spPr>
          <a:xfrm>
            <a:off x="2179360" y="3551835"/>
            <a:ext cx="731520" cy="731520"/>
          </a:xfrm>
          <a:custGeom>
            <a:avLst/>
            <a:gdLst/>
            <a:ahLst/>
            <a:cxnLst/>
            <a:rect l="l" t="t" r="r" b="b"/>
            <a:pathLst>
              <a:path w="669030" h="749423">
                <a:moveTo>
                  <a:pt x="0" y="0"/>
                </a:moveTo>
                <a:lnTo>
                  <a:pt x="669030" y="0"/>
                </a:lnTo>
                <a:lnTo>
                  <a:pt x="669030" y="749423"/>
                </a:lnTo>
                <a:lnTo>
                  <a:pt x="0" y="7494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3" name="Freeform 18">
            <a:extLst>
              <a:ext uri="{FF2B5EF4-FFF2-40B4-BE49-F238E27FC236}">
                <a16:creationId xmlns:a16="http://schemas.microsoft.com/office/drawing/2014/main" id="{C724A213-5238-D660-6722-CEBAA4DF062F}"/>
              </a:ext>
            </a:extLst>
          </p:cNvPr>
          <p:cNvSpPr/>
          <p:nvPr/>
        </p:nvSpPr>
        <p:spPr>
          <a:xfrm>
            <a:off x="2148838" y="4680332"/>
            <a:ext cx="730074" cy="731520"/>
          </a:xfrm>
          <a:custGeom>
            <a:avLst/>
            <a:gdLst/>
            <a:ahLst/>
            <a:cxnLst/>
            <a:rect l="l" t="t" r="r" b="b"/>
            <a:pathLst>
              <a:path w="730074" h="788881">
                <a:moveTo>
                  <a:pt x="0" y="0"/>
                </a:moveTo>
                <a:lnTo>
                  <a:pt x="730073" y="0"/>
                </a:lnTo>
                <a:lnTo>
                  <a:pt x="730073" y="788881"/>
                </a:lnTo>
                <a:lnTo>
                  <a:pt x="0" y="78888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lIns="91440" tIns="45720" rIns="91440" bIns="45720"/>
          <a:lstStyle/>
          <a:p>
            <a:endParaRPr lang="en-US"/>
          </a:p>
        </p:txBody>
      </p:sp>
      <p:sp>
        <p:nvSpPr>
          <p:cNvPr id="4" name="Freeform 19">
            <a:extLst>
              <a:ext uri="{FF2B5EF4-FFF2-40B4-BE49-F238E27FC236}">
                <a16:creationId xmlns:a16="http://schemas.microsoft.com/office/drawing/2014/main" id="{05687DB1-23F0-8B64-ECDF-839BBFD0AE0F}"/>
              </a:ext>
            </a:extLst>
          </p:cNvPr>
          <p:cNvSpPr/>
          <p:nvPr/>
        </p:nvSpPr>
        <p:spPr>
          <a:xfrm>
            <a:off x="2148838" y="6357862"/>
            <a:ext cx="730074" cy="731520"/>
          </a:xfrm>
          <a:custGeom>
            <a:avLst/>
            <a:gdLst/>
            <a:ahLst/>
            <a:cxnLst/>
            <a:rect l="l" t="t" r="r" b="b"/>
            <a:pathLst>
              <a:path w="730074" h="773681">
                <a:moveTo>
                  <a:pt x="0" y="0"/>
                </a:moveTo>
                <a:lnTo>
                  <a:pt x="730074" y="0"/>
                </a:lnTo>
                <a:lnTo>
                  <a:pt x="730074" y="773681"/>
                </a:lnTo>
                <a:lnTo>
                  <a:pt x="0" y="7736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dirty="0"/>
          </a:p>
        </p:txBody>
      </p:sp>
      <p:sp>
        <p:nvSpPr>
          <p:cNvPr id="5" name="TextBox 4">
            <a:extLst>
              <a:ext uri="{FF2B5EF4-FFF2-40B4-BE49-F238E27FC236}">
                <a16:creationId xmlns:a16="http://schemas.microsoft.com/office/drawing/2014/main" id="{6F513CC3-5657-E5EE-DC0D-021FAA8EE020}"/>
              </a:ext>
            </a:extLst>
          </p:cNvPr>
          <p:cNvSpPr txBox="1"/>
          <p:nvPr/>
        </p:nvSpPr>
        <p:spPr>
          <a:xfrm>
            <a:off x="3155555" y="3503770"/>
            <a:ext cx="7928866" cy="830997"/>
          </a:xfrm>
          <a:prstGeom prst="rect">
            <a:avLst/>
          </a:prstGeom>
          <a:noFill/>
        </p:spPr>
        <p:txBody>
          <a:bodyPr wrap="square" lIns="91440" tIns="45720" rIns="91440" bIns="45720" rtlCol="0">
            <a:spAutoFit/>
          </a:bodyPr>
          <a:lstStyle/>
          <a:p>
            <a:r>
              <a:rPr lang="en-US" sz="2400" b="1" dirty="0">
                <a:solidFill>
                  <a:srgbClr val="000000"/>
                </a:solidFill>
                <a:latin typeface="Aptos"/>
                <a:ea typeface="Aptos"/>
                <a:cs typeface="Aptos"/>
                <a:sym typeface="Aptos"/>
              </a:rPr>
              <a:t>YOLO: </a:t>
            </a:r>
            <a:r>
              <a:rPr lang="en-US" sz="2400" dirty="0">
                <a:solidFill>
                  <a:srgbClr val="000000"/>
                </a:solidFill>
                <a:latin typeface="Aptos"/>
                <a:ea typeface="Aptos"/>
                <a:cs typeface="Aptos"/>
                <a:sym typeface="Aptos"/>
              </a:rPr>
              <a:t>For person detection &amp; assigning a unique ID to all detected persons.</a:t>
            </a:r>
          </a:p>
        </p:txBody>
      </p:sp>
      <p:sp>
        <p:nvSpPr>
          <p:cNvPr id="6" name="TextBox 5">
            <a:extLst>
              <a:ext uri="{FF2B5EF4-FFF2-40B4-BE49-F238E27FC236}">
                <a16:creationId xmlns:a16="http://schemas.microsoft.com/office/drawing/2014/main" id="{5C02EA3D-9AA8-71D0-C4C4-9F507A0EC2DE}"/>
              </a:ext>
            </a:extLst>
          </p:cNvPr>
          <p:cNvSpPr txBox="1"/>
          <p:nvPr/>
        </p:nvSpPr>
        <p:spPr>
          <a:xfrm>
            <a:off x="3155554" y="4628948"/>
            <a:ext cx="7928865" cy="830997"/>
          </a:xfrm>
          <a:prstGeom prst="rect">
            <a:avLst/>
          </a:prstGeom>
          <a:noFill/>
        </p:spPr>
        <p:txBody>
          <a:bodyPr wrap="square" lIns="91440" tIns="45720" rIns="91440" bIns="45720" rtlCol="0">
            <a:spAutoFit/>
          </a:bodyPr>
          <a:lstStyle/>
          <a:p>
            <a:r>
              <a:rPr lang="en-US" sz="2400" b="1" dirty="0">
                <a:solidFill>
                  <a:srgbClr val="000000"/>
                </a:solidFill>
                <a:latin typeface="Aptos" panose="020B0004020202020204" pitchFamily="34" charset="0"/>
                <a:ea typeface="Aptos Bold"/>
                <a:cs typeface="Aptos Bold"/>
                <a:sym typeface="Aptos Bold"/>
              </a:rPr>
              <a:t>Deep SORT: </a:t>
            </a:r>
            <a:r>
              <a:rPr lang="en-US" sz="2400" dirty="0">
                <a:solidFill>
                  <a:srgbClr val="000000"/>
                </a:solidFill>
                <a:latin typeface="Aptos" panose="020B0004020202020204" pitchFamily="34" charset="0"/>
                <a:ea typeface="Aptos Bold"/>
                <a:cs typeface="Aptos Bold"/>
                <a:sym typeface="Aptos Bold"/>
              </a:rPr>
              <a:t>(Simple Online and Realtime Tracking) is an algorithm used for multi-object tracking in video streams.</a:t>
            </a:r>
          </a:p>
        </p:txBody>
      </p:sp>
      <p:sp>
        <p:nvSpPr>
          <p:cNvPr id="11" name="TextBox 10">
            <a:extLst>
              <a:ext uri="{FF2B5EF4-FFF2-40B4-BE49-F238E27FC236}">
                <a16:creationId xmlns:a16="http://schemas.microsoft.com/office/drawing/2014/main" id="{1C5C9F40-62BC-15B6-CC7F-7212F97971D1}"/>
              </a:ext>
            </a:extLst>
          </p:cNvPr>
          <p:cNvSpPr txBox="1"/>
          <p:nvPr/>
        </p:nvSpPr>
        <p:spPr>
          <a:xfrm>
            <a:off x="3155554" y="5754126"/>
            <a:ext cx="7928865" cy="1938992"/>
          </a:xfrm>
          <a:prstGeom prst="rect">
            <a:avLst/>
          </a:prstGeom>
          <a:noFill/>
        </p:spPr>
        <p:txBody>
          <a:bodyPr wrap="square" lIns="91440" tIns="45720" rIns="91440" bIns="45720" rtlCol="0">
            <a:spAutoFit/>
          </a:bodyPr>
          <a:lstStyle/>
          <a:p>
            <a:r>
              <a:rPr lang="en-US" sz="2400" b="1" dirty="0">
                <a:solidFill>
                  <a:srgbClr val="000000"/>
                </a:solidFill>
                <a:latin typeface="Aptos"/>
                <a:ea typeface="Aptos"/>
                <a:cs typeface="Aptos"/>
                <a:sym typeface="Aptos"/>
              </a:rPr>
              <a:t>Kalman Filter: </a:t>
            </a:r>
            <a:r>
              <a:rPr lang="en-US" sz="2400" dirty="0">
                <a:solidFill>
                  <a:srgbClr val="000000"/>
                </a:solidFill>
                <a:latin typeface="Aptos"/>
                <a:ea typeface="Aptos"/>
                <a:cs typeface="Aptos"/>
                <a:sym typeface="Aptos"/>
              </a:rPr>
              <a:t>For state prediction. The state of an object typically includes its position, velocity, and acceleration. The Kalman filter predicts the state of each object in the current frame based on its last known state, accounting for the object's motion dynamics.</a:t>
            </a:r>
          </a:p>
        </p:txBody>
      </p:sp>
      <p:sp>
        <p:nvSpPr>
          <p:cNvPr id="14" name="Freeform 12">
            <a:extLst>
              <a:ext uri="{FF2B5EF4-FFF2-40B4-BE49-F238E27FC236}">
                <a16:creationId xmlns:a16="http://schemas.microsoft.com/office/drawing/2014/main" id="{E21FA304-B8A4-E219-6074-256B3C25DCF1}"/>
              </a:ext>
            </a:extLst>
          </p:cNvPr>
          <p:cNvSpPr/>
          <p:nvPr/>
        </p:nvSpPr>
        <p:spPr>
          <a:xfrm>
            <a:off x="2148838" y="8035392"/>
            <a:ext cx="730074" cy="731520"/>
          </a:xfrm>
          <a:custGeom>
            <a:avLst/>
            <a:gdLst/>
            <a:ahLst/>
            <a:cxnLst/>
            <a:rect l="l" t="t" r="r" b="b"/>
            <a:pathLst>
              <a:path w="730074" h="831347">
                <a:moveTo>
                  <a:pt x="0" y="0"/>
                </a:moveTo>
                <a:lnTo>
                  <a:pt x="730074" y="0"/>
                </a:lnTo>
                <a:lnTo>
                  <a:pt x="730074" y="831347"/>
                </a:lnTo>
                <a:lnTo>
                  <a:pt x="0" y="8313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lIns="91440" tIns="45720" rIns="91440" bIns="45720"/>
          <a:lstStyle/>
          <a:p>
            <a:endParaRPr lang="en-US" dirty="0"/>
          </a:p>
        </p:txBody>
      </p:sp>
      <p:sp>
        <p:nvSpPr>
          <p:cNvPr id="15" name="TextBox 14">
            <a:extLst>
              <a:ext uri="{FF2B5EF4-FFF2-40B4-BE49-F238E27FC236}">
                <a16:creationId xmlns:a16="http://schemas.microsoft.com/office/drawing/2014/main" id="{9C67C148-266B-B442-DBC7-7AFCDB910F19}"/>
              </a:ext>
            </a:extLst>
          </p:cNvPr>
          <p:cNvSpPr txBox="1"/>
          <p:nvPr/>
        </p:nvSpPr>
        <p:spPr>
          <a:xfrm>
            <a:off x="3155554" y="7987299"/>
            <a:ext cx="7928865" cy="830997"/>
          </a:xfrm>
          <a:prstGeom prst="rect">
            <a:avLst/>
          </a:prstGeom>
          <a:noFill/>
        </p:spPr>
        <p:txBody>
          <a:bodyPr wrap="square" lIns="91440" tIns="45720" rIns="91440" bIns="45720" rtlCol="0">
            <a:spAutoFit/>
          </a:bodyPr>
          <a:lstStyle/>
          <a:p>
            <a:r>
              <a:rPr lang="en-US" sz="2400" b="1" dirty="0">
                <a:solidFill>
                  <a:srgbClr val="000000"/>
                </a:solidFill>
                <a:latin typeface="Aptos"/>
                <a:ea typeface="Aptos"/>
                <a:cs typeface="Aptos"/>
                <a:sym typeface="Aptos"/>
              </a:rPr>
              <a:t>OSNet_ain_x1_0: </a:t>
            </a:r>
            <a:r>
              <a:rPr lang="en-US" sz="2400" dirty="0">
                <a:solidFill>
                  <a:srgbClr val="000000"/>
                </a:solidFill>
                <a:latin typeface="Aptos"/>
                <a:ea typeface="Aptos"/>
                <a:cs typeface="Aptos"/>
                <a:sym typeface="Aptos"/>
              </a:rPr>
              <a:t>Used for Re-Identification of target being tracked.</a:t>
            </a:r>
          </a:p>
        </p:txBody>
      </p:sp>
      <p:sp>
        <p:nvSpPr>
          <p:cNvPr id="12" name="Freeform 47">
            <a:extLst>
              <a:ext uri="{FF2B5EF4-FFF2-40B4-BE49-F238E27FC236}">
                <a16:creationId xmlns:a16="http://schemas.microsoft.com/office/drawing/2014/main" id="{8D993203-DD94-428B-8C44-CD6D7A231475}"/>
              </a:ext>
            </a:extLst>
          </p:cNvPr>
          <p:cNvSpPr/>
          <p:nvPr/>
        </p:nvSpPr>
        <p:spPr>
          <a:xfrm>
            <a:off x="11770223" y="3503770"/>
            <a:ext cx="5831976" cy="6097430"/>
          </a:xfrm>
          <a:custGeom>
            <a:avLst/>
            <a:gdLst/>
            <a:ahLst/>
            <a:cxnLst/>
            <a:rect l="l" t="t" r="r" b="b"/>
            <a:pathLst>
              <a:path w="5494914" h="5745026">
                <a:moveTo>
                  <a:pt x="0" y="0"/>
                </a:moveTo>
                <a:lnTo>
                  <a:pt x="5494914" y="0"/>
                </a:lnTo>
                <a:lnTo>
                  <a:pt x="5494914" y="5745026"/>
                </a:lnTo>
                <a:lnTo>
                  <a:pt x="0" y="5745026"/>
                </a:lnTo>
                <a:lnTo>
                  <a:pt x="0" y="0"/>
                </a:lnTo>
                <a:close/>
              </a:path>
            </a:pathLst>
          </a:custGeom>
          <a:blipFill>
            <a:blip r:embed="rId13"/>
            <a:stretch>
              <a:fillRect l="-1228" r="-3322"/>
            </a:stretch>
          </a:blipFill>
        </p:spPr>
        <p:txBody>
          <a:bodyPr lIns="91440" tIns="45720" rIns="91440" bIns="45720"/>
          <a:lstStyle/>
          <a:p>
            <a:endParaRPr lang="en-US"/>
          </a:p>
        </p:txBody>
      </p:sp>
      <p:sp>
        <p:nvSpPr>
          <p:cNvPr id="7" name="Freeform: Shape 6">
            <a:hlinkClick r:id="rId14" action="ppaction://hlinksldjump"/>
            <a:extLst>
              <a:ext uri="{FF2B5EF4-FFF2-40B4-BE49-F238E27FC236}">
                <a16:creationId xmlns:a16="http://schemas.microsoft.com/office/drawing/2014/main" id="{02C88A7B-5CE0-DADD-2DF5-E5087F2100B9}"/>
              </a:ext>
            </a:extLst>
          </p:cNvPr>
          <p:cNvSpPr>
            <a:spLocks noChangeAspect="1"/>
          </p:cNvSpPr>
          <p:nvPr/>
        </p:nvSpPr>
        <p:spPr>
          <a:xfrm>
            <a:off x="213033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14" action="ppaction://hlinksldjump"/>
            <a:extLst>
              <a:ext uri="{FF2B5EF4-FFF2-40B4-BE49-F238E27FC236}">
                <a16:creationId xmlns:a16="http://schemas.microsoft.com/office/drawing/2014/main" id="{085A3571-8DE5-9287-372B-093B33C4382A}"/>
              </a:ext>
            </a:extLst>
          </p:cNvPr>
          <p:cNvSpPr txBox="1"/>
          <p:nvPr/>
        </p:nvSpPr>
        <p:spPr>
          <a:xfrm>
            <a:off x="3198970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32" name="Freeform: Shape 31">
            <a:hlinkClick r:id="rId15" action="ppaction://hlinksldjump"/>
            <a:extLst>
              <a:ext uri="{FF2B5EF4-FFF2-40B4-BE49-F238E27FC236}">
                <a16:creationId xmlns:a16="http://schemas.microsoft.com/office/drawing/2014/main" id="{6BE8376E-56DC-2DFD-869E-31A613C3045F}"/>
              </a:ext>
            </a:extLst>
          </p:cNvPr>
          <p:cNvSpPr>
            <a:spLocks noChangeAspect="1"/>
          </p:cNvSpPr>
          <p:nvPr/>
        </p:nvSpPr>
        <p:spPr>
          <a:xfrm>
            <a:off x="1903252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3" name="TextBox 32">
            <a:hlinkClick r:id="rId15" action="ppaction://hlinksldjump"/>
            <a:extLst>
              <a:ext uri="{FF2B5EF4-FFF2-40B4-BE49-F238E27FC236}">
                <a16:creationId xmlns:a16="http://schemas.microsoft.com/office/drawing/2014/main" id="{F8F047D0-7C18-6C48-ECB9-48D26CF9D509}"/>
              </a:ext>
            </a:extLst>
          </p:cNvPr>
          <p:cNvSpPr txBox="1"/>
          <p:nvPr/>
        </p:nvSpPr>
        <p:spPr>
          <a:xfrm>
            <a:off x="2940251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34" name="Freeform: Shape 33">
            <a:hlinkClick r:id="rId16" action="ppaction://hlinksldjump"/>
            <a:extLst>
              <a:ext uri="{FF2B5EF4-FFF2-40B4-BE49-F238E27FC236}">
                <a16:creationId xmlns:a16="http://schemas.microsoft.com/office/drawing/2014/main" id="{777298FF-BBB7-47ED-49D6-ADE75650D7BC}"/>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5" name="TextBox 34">
            <a:hlinkClick r:id="rId16" action="ppaction://hlinksldjump"/>
            <a:extLst>
              <a:ext uri="{FF2B5EF4-FFF2-40B4-BE49-F238E27FC236}">
                <a16:creationId xmlns:a16="http://schemas.microsoft.com/office/drawing/2014/main" id="{D761B6ED-AB6E-CD3E-F860-4A88FE05EAB0}"/>
              </a:ext>
            </a:extLst>
          </p:cNvPr>
          <p:cNvSpPr txBox="1"/>
          <p:nvPr/>
        </p:nvSpPr>
        <p:spPr>
          <a:xfrm>
            <a:off x="27225544" y="1634847"/>
            <a:ext cx="10341056"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5</a:t>
            </a:r>
          </a:p>
          <a:p>
            <a:pPr algn="ctr"/>
            <a:r>
              <a:rPr lang="en-US" sz="15000" i="1" dirty="0">
                <a:solidFill>
                  <a:schemeClr val="bg1"/>
                </a:solidFill>
                <a:latin typeface="Montserrat Black" panose="00000A00000000000000" pitchFamily="2" charset="0"/>
              </a:rPr>
              <a:t>Person</a:t>
            </a:r>
          </a:p>
          <a:p>
            <a:pPr algn="ctr"/>
            <a:r>
              <a:rPr lang="en-US" sz="15000" i="1" dirty="0">
                <a:solidFill>
                  <a:schemeClr val="bg1"/>
                </a:solidFill>
                <a:latin typeface="Montserrat Black" panose="00000A00000000000000" pitchFamily="2" charset="0"/>
              </a:rPr>
              <a:t>Tracking</a:t>
            </a:r>
          </a:p>
        </p:txBody>
      </p:sp>
      <p:sp>
        <p:nvSpPr>
          <p:cNvPr id="36" name="Freeform: Shape 35">
            <a:hlinkClick r:id="rId17" action="ppaction://hlinksldjump"/>
            <a:extLst>
              <a:ext uri="{FF2B5EF4-FFF2-40B4-BE49-F238E27FC236}">
                <a16:creationId xmlns:a16="http://schemas.microsoft.com/office/drawing/2014/main" id="{5208C86E-D148-7F65-D5B5-172BE36EB76B}"/>
              </a:ext>
            </a:extLst>
          </p:cNvPr>
          <p:cNvSpPr>
            <a:spLocks noChangeAspect="1"/>
          </p:cNvSpPr>
          <p:nvPr/>
        </p:nvSpPr>
        <p:spPr>
          <a:xfrm>
            <a:off x="-135117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hlinkClick r:id="rId17" action="ppaction://hlinksldjump"/>
            <a:extLst>
              <a:ext uri="{FF2B5EF4-FFF2-40B4-BE49-F238E27FC236}">
                <a16:creationId xmlns:a16="http://schemas.microsoft.com/office/drawing/2014/main" id="{69B73ABB-8B70-1C58-067C-5F2446ACC734}"/>
              </a:ext>
            </a:extLst>
          </p:cNvPr>
          <p:cNvSpPr txBox="1"/>
          <p:nvPr/>
        </p:nvSpPr>
        <p:spPr>
          <a:xfrm>
            <a:off x="-294235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38" name="Freeform: Shape 37">
            <a:hlinkClick r:id="rId18" action="ppaction://hlinksldjump"/>
            <a:extLst>
              <a:ext uri="{FF2B5EF4-FFF2-40B4-BE49-F238E27FC236}">
                <a16:creationId xmlns:a16="http://schemas.microsoft.com/office/drawing/2014/main" id="{9CA875B1-C03A-5AB3-8745-3C4AB922E8E1}"/>
              </a:ext>
            </a:extLst>
          </p:cNvPr>
          <p:cNvSpPr/>
          <p:nvPr/>
        </p:nvSpPr>
        <p:spPr>
          <a:xfrm>
            <a:off x="-157826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9" name="TextBox 38">
            <a:hlinkClick r:id="rId18" action="ppaction://hlinksldjump"/>
            <a:extLst>
              <a:ext uri="{FF2B5EF4-FFF2-40B4-BE49-F238E27FC236}">
                <a16:creationId xmlns:a16="http://schemas.microsoft.com/office/drawing/2014/main" id="{9E0B3ADE-67C3-59FC-02E2-803C0DB5DDEF}"/>
              </a:ext>
            </a:extLst>
          </p:cNvPr>
          <p:cNvSpPr txBox="1"/>
          <p:nvPr/>
        </p:nvSpPr>
        <p:spPr>
          <a:xfrm>
            <a:off x="-5291262"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40" name="Freeform: Shape 39">
            <a:hlinkClick r:id="rId19" action="ppaction://hlinksldjump"/>
            <a:extLst>
              <a:ext uri="{FF2B5EF4-FFF2-40B4-BE49-F238E27FC236}">
                <a16:creationId xmlns:a16="http://schemas.microsoft.com/office/drawing/2014/main" id="{2CF08236-61CD-3378-AF24-FF14289D5992}"/>
              </a:ext>
            </a:extLst>
          </p:cNvPr>
          <p:cNvSpPr>
            <a:spLocks noChangeAspect="1"/>
          </p:cNvSpPr>
          <p:nvPr/>
        </p:nvSpPr>
        <p:spPr>
          <a:xfrm>
            <a:off x="-1805341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19" action="ppaction://hlinksldjump"/>
            <a:extLst>
              <a:ext uri="{FF2B5EF4-FFF2-40B4-BE49-F238E27FC236}">
                <a16:creationId xmlns:a16="http://schemas.microsoft.com/office/drawing/2014/main" id="{24EC6215-7047-6068-060C-8EE40E6A3885}"/>
              </a:ext>
            </a:extLst>
          </p:cNvPr>
          <p:cNvSpPr txBox="1"/>
          <p:nvPr/>
        </p:nvSpPr>
        <p:spPr>
          <a:xfrm>
            <a:off x="-7768945"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42" name="Freeform: Shape 41">
            <a:hlinkClick r:id="rId20" action="ppaction://hlinksldjump"/>
            <a:extLst>
              <a:ext uri="{FF2B5EF4-FFF2-40B4-BE49-F238E27FC236}">
                <a16:creationId xmlns:a16="http://schemas.microsoft.com/office/drawing/2014/main" id="{11207CB0-A5E8-3565-378D-7F1850B67576}"/>
              </a:ext>
            </a:extLst>
          </p:cNvPr>
          <p:cNvSpPr>
            <a:spLocks noChangeAspect="1"/>
          </p:cNvSpPr>
          <p:nvPr/>
        </p:nvSpPr>
        <p:spPr>
          <a:xfrm>
            <a:off x="-2032422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20" action="ppaction://hlinksldjump"/>
            <a:extLst>
              <a:ext uri="{FF2B5EF4-FFF2-40B4-BE49-F238E27FC236}">
                <a16:creationId xmlns:a16="http://schemas.microsoft.com/office/drawing/2014/main" id="{C4C5674C-EFBA-2BF3-37EE-0275C9627470}"/>
              </a:ext>
            </a:extLst>
          </p:cNvPr>
          <p:cNvSpPr txBox="1"/>
          <p:nvPr/>
        </p:nvSpPr>
        <p:spPr>
          <a:xfrm>
            <a:off x="-9946973"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44" name="Freeform: Shape 43">
            <a:extLst>
              <a:ext uri="{FF2B5EF4-FFF2-40B4-BE49-F238E27FC236}">
                <a16:creationId xmlns:a16="http://schemas.microsoft.com/office/drawing/2014/main" id="{21E8B29F-BF8E-5E1C-EE94-F8932EA7BFBC}"/>
              </a:ext>
            </a:extLst>
          </p:cNvPr>
          <p:cNvSpPr/>
          <p:nvPr/>
        </p:nvSpPr>
        <p:spPr>
          <a:xfrm>
            <a:off x="-22595043"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extLst>
              <a:ext uri="{FF2B5EF4-FFF2-40B4-BE49-F238E27FC236}">
                <a16:creationId xmlns:a16="http://schemas.microsoft.com/office/drawing/2014/main" id="{EB8E9492-5041-759C-C23F-46D51C19302F}"/>
              </a:ext>
            </a:extLst>
          </p:cNvPr>
          <p:cNvSpPr txBox="1"/>
          <p:nvPr/>
        </p:nvSpPr>
        <p:spPr>
          <a:xfrm>
            <a:off x="-1204096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3856207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EFD65-9C6D-D740-7250-D6AF03280201}"/>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1B82CB91-67EE-1F1D-4053-4F87FD24D457}"/>
              </a:ext>
            </a:extLst>
          </p:cNvPr>
          <p:cNvSpPr txBox="1"/>
          <p:nvPr/>
        </p:nvSpPr>
        <p:spPr>
          <a:xfrm>
            <a:off x="1463038" y="1987540"/>
            <a:ext cx="15361920" cy="830997"/>
          </a:xfrm>
          <a:prstGeom prst="rect">
            <a:avLst/>
          </a:prstGeom>
        </p:spPr>
        <p:txBody>
          <a:bodyPr lIns="91440" tIns="45720" rIns="91440" bIns="45720" rtlCol="0" anchor="t">
            <a:spAutoFit/>
          </a:bodyPr>
          <a:lstStyle/>
          <a:p>
            <a:pPr>
              <a:lnSpc>
                <a:spcPts val="5759"/>
              </a:lnSpc>
            </a:pPr>
            <a:r>
              <a:rPr lang="en-US" sz="4800" b="1" dirty="0">
                <a:solidFill>
                  <a:srgbClr val="000000"/>
                </a:solidFill>
                <a:latin typeface="Montserrat Bold"/>
                <a:ea typeface="Montserrat Bold"/>
                <a:cs typeface="Montserrat Bold"/>
                <a:sym typeface="Montserrat Bold"/>
              </a:rPr>
              <a:t>Test Cases &amp; Results</a:t>
            </a:r>
          </a:p>
        </p:txBody>
      </p:sp>
      <p:sp>
        <p:nvSpPr>
          <p:cNvPr id="10" name="TextBox 10">
            <a:extLst>
              <a:ext uri="{FF2B5EF4-FFF2-40B4-BE49-F238E27FC236}">
                <a16:creationId xmlns:a16="http://schemas.microsoft.com/office/drawing/2014/main" id="{FCA00196-D342-27C6-AD60-5DB15E068B8E}"/>
              </a:ext>
            </a:extLst>
          </p:cNvPr>
          <p:cNvSpPr txBox="1"/>
          <p:nvPr/>
        </p:nvSpPr>
        <p:spPr>
          <a:xfrm>
            <a:off x="777240" y="731520"/>
            <a:ext cx="14930526" cy="1015663"/>
          </a:xfrm>
          <a:prstGeom prst="rect">
            <a:avLst/>
          </a:prstGeom>
        </p:spPr>
        <p:txBody>
          <a:bodyPr lIns="91440" tIns="45720" rIns="91440" bIns="45720" rtlCol="0" anchor="t">
            <a:spAutoFit/>
          </a:bodyPr>
          <a:lstStyle/>
          <a:p>
            <a:pPr algn="l"/>
            <a:r>
              <a:rPr lang="en-US" sz="6000" b="1" dirty="0">
                <a:solidFill>
                  <a:srgbClr val="0094FF"/>
                </a:solidFill>
                <a:latin typeface="Montserrat Bold"/>
                <a:ea typeface="Montserrat Bold"/>
                <a:cs typeface="Montserrat Bold"/>
                <a:sym typeface="Montserrat Bold"/>
              </a:rPr>
              <a:t>Person Tracking</a:t>
            </a:r>
          </a:p>
        </p:txBody>
      </p:sp>
      <p:sp>
        <p:nvSpPr>
          <p:cNvPr id="13" name="Freeform 13">
            <a:hlinkClick r:id="rId4" action="ppaction://hlinksldjump"/>
            <a:extLst>
              <a:ext uri="{FF2B5EF4-FFF2-40B4-BE49-F238E27FC236}">
                <a16:creationId xmlns:a16="http://schemas.microsoft.com/office/drawing/2014/main" id="{F23A7D32-2652-386C-501A-3B63841B497A}"/>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5" name="TextBox 4">
            <a:extLst>
              <a:ext uri="{FF2B5EF4-FFF2-40B4-BE49-F238E27FC236}">
                <a16:creationId xmlns:a16="http://schemas.microsoft.com/office/drawing/2014/main" id="{A10A25F8-F1D9-EB66-8278-10E0CB5069B0}"/>
              </a:ext>
            </a:extLst>
          </p:cNvPr>
          <p:cNvSpPr txBox="1"/>
          <p:nvPr/>
        </p:nvSpPr>
        <p:spPr>
          <a:xfrm>
            <a:off x="2819400" y="3503770"/>
            <a:ext cx="7659813" cy="584775"/>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Target Re-Identification with Interference</a:t>
            </a:r>
          </a:p>
        </p:txBody>
      </p:sp>
      <p:sp>
        <p:nvSpPr>
          <p:cNvPr id="6" name="TextBox 5">
            <a:extLst>
              <a:ext uri="{FF2B5EF4-FFF2-40B4-BE49-F238E27FC236}">
                <a16:creationId xmlns:a16="http://schemas.microsoft.com/office/drawing/2014/main" id="{39C5ACEC-29FF-9273-E3FD-F6C2715DE577}"/>
              </a:ext>
            </a:extLst>
          </p:cNvPr>
          <p:cNvSpPr txBox="1"/>
          <p:nvPr/>
        </p:nvSpPr>
        <p:spPr>
          <a:xfrm>
            <a:off x="2819400" y="4725111"/>
            <a:ext cx="7659812" cy="584775"/>
          </a:xfrm>
          <a:prstGeom prst="rect">
            <a:avLst/>
          </a:prstGeom>
          <a:noFill/>
        </p:spPr>
        <p:txBody>
          <a:bodyPr wrap="square" lIns="91440" tIns="45720" rIns="91440" bIns="45720" rtlCol="0">
            <a:spAutoFit/>
          </a:bodyPr>
          <a:lstStyle/>
          <a:p>
            <a:r>
              <a:rPr lang="en-US" sz="3200" dirty="0">
                <a:solidFill>
                  <a:srgbClr val="000000"/>
                </a:solidFill>
                <a:latin typeface="Aptos" panose="020B0004020202020204" pitchFamily="34" charset="0"/>
                <a:ea typeface="Aptos Bold"/>
                <a:cs typeface="Aptos Bold"/>
                <a:sym typeface="Aptos Bold"/>
              </a:rPr>
              <a:t>Target Leaves While a Distractor Remains</a:t>
            </a:r>
          </a:p>
        </p:txBody>
      </p:sp>
      <p:sp>
        <p:nvSpPr>
          <p:cNvPr id="11" name="TextBox 10">
            <a:extLst>
              <a:ext uri="{FF2B5EF4-FFF2-40B4-BE49-F238E27FC236}">
                <a16:creationId xmlns:a16="http://schemas.microsoft.com/office/drawing/2014/main" id="{77BFA757-DB2E-E497-AF7D-376A1FD91E7D}"/>
              </a:ext>
            </a:extLst>
          </p:cNvPr>
          <p:cNvSpPr txBox="1"/>
          <p:nvPr/>
        </p:nvSpPr>
        <p:spPr>
          <a:xfrm>
            <a:off x="2819400" y="5946452"/>
            <a:ext cx="7659812" cy="1077218"/>
          </a:xfrm>
          <a:prstGeom prst="rect">
            <a:avLst/>
          </a:prstGeom>
          <a:noFill/>
        </p:spPr>
        <p:txBody>
          <a:bodyPr wrap="square" lIns="91440" tIns="45720" rIns="91440" bIns="45720" rtlCol="0">
            <a:spAutoFit/>
          </a:bodyPr>
          <a:lstStyle/>
          <a:p>
            <a:r>
              <a:rPr lang="en-US" sz="3200" dirty="0">
                <a:solidFill>
                  <a:srgbClr val="000000"/>
                </a:solidFill>
                <a:latin typeface="Aptos"/>
                <a:ea typeface="Aptos"/>
                <a:cs typeface="Aptos"/>
                <a:sym typeface="Aptos"/>
              </a:rPr>
              <a:t>Crowded Environment and Back-Facing Target</a:t>
            </a:r>
          </a:p>
        </p:txBody>
      </p:sp>
      <p:sp>
        <p:nvSpPr>
          <p:cNvPr id="15" name="TextBox 14">
            <a:extLst>
              <a:ext uri="{FF2B5EF4-FFF2-40B4-BE49-F238E27FC236}">
                <a16:creationId xmlns:a16="http://schemas.microsoft.com/office/drawing/2014/main" id="{2B0C60FE-906C-625B-BF54-568735B3D2E6}"/>
              </a:ext>
            </a:extLst>
          </p:cNvPr>
          <p:cNvSpPr txBox="1"/>
          <p:nvPr/>
        </p:nvSpPr>
        <p:spPr>
          <a:xfrm>
            <a:off x="2145153" y="8647093"/>
            <a:ext cx="15457046" cy="954107"/>
          </a:xfrm>
          <a:prstGeom prst="rect">
            <a:avLst/>
          </a:prstGeom>
          <a:noFill/>
        </p:spPr>
        <p:txBody>
          <a:bodyPr wrap="square" lIns="91440" tIns="45720" rIns="91440" bIns="45720" rtlCol="0">
            <a:spAutoFit/>
          </a:bodyPr>
          <a:lstStyle/>
          <a:p>
            <a:r>
              <a:rPr lang="en-US" sz="2800" b="1" i="1" dirty="0">
                <a:solidFill>
                  <a:srgbClr val="000000"/>
                </a:solidFill>
                <a:latin typeface="Century Gothic" panose="020B0502020202090204" pitchFamily="34" charset="0"/>
                <a:ea typeface="Aptos"/>
                <a:cs typeface="Aptos"/>
                <a:sym typeface="Aptos"/>
              </a:rPr>
              <a:t>Overall, the tracking system demonstrated high reliability, minimal identity switches, and strong re-identification performance in complex scenarios.</a:t>
            </a:r>
          </a:p>
        </p:txBody>
      </p:sp>
      <p:sp>
        <p:nvSpPr>
          <p:cNvPr id="16" name="Freeform 41">
            <a:extLst>
              <a:ext uri="{FF2B5EF4-FFF2-40B4-BE49-F238E27FC236}">
                <a16:creationId xmlns:a16="http://schemas.microsoft.com/office/drawing/2014/main" id="{666FD590-B0BE-45FC-23F6-7A7E01D9DA27}"/>
              </a:ext>
            </a:extLst>
          </p:cNvPr>
          <p:cNvSpPr/>
          <p:nvPr/>
        </p:nvSpPr>
        <p:spPr>
          <a:xfrm>
            <a:off x="2145153" y="3594139"/>
            <a:ext cx="566689" cy="404035"/>
          </a:xfrm>
          <a:custGeom>
            <a:avLst/>
            <a:gdLst/>
            <a:ahLst/>
            <a:cxnLst/>
            <a:rect l="l" t="t" r="r" b="b"/>
            <a:pathLst>
              <a:path w="1481077" h="1055971">
                <a:moveTo>
                  <a:pt x="0" y="0"/>
                </a:moveTo>
                <a:lnTo>
                  <a:pt x="1481077" y="0"/>
                </a:lnTo>
                <a:lnTo>
                  <a:pt x="1481077" y="1055971"/>
                </a:lnTo>
                <a:lnTo>
                  <a:pt x="0" y="10559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7" name="Freeform 41">
            <a:extLst>
              <a:ext uri="{FF2B5EF4-FFF2-40B4-BE49-F238E27FC236}">
                <a16:creationId xmlns:a16="http://schemas.microsoft.com/office/drawing/2014/main" id="{C7346E00-82D3-000B-C5DF-328F89196FB0}"/>
              </a:ext>
            </a:extLst>
          </p:cNvPr>
          <p:cNvSpPr/>
          <p:nvPr/>
        </p:nvSpPr>
        <p:spPr>
          <a:xfrm>
            <a:off x="2145153" y="4815480"/>
            <a:ext cx="566689" cy="404035"/>
          </a:xfrm>
          <a:custGeom>
            <a:avLst/>
            <a:gdLst/>
            <a:ahLst/>
            <a:cxnLst/>
            <a:rect l="l" t="t" r="r" b="b"/>
            <a:pathLst>
              <a:path w="1481077" h="1055971">
                <a:moveTo>
                  <a:pt x="0" y="0"/>
                </a:moveTo>
                <a:lnTo>
                  <a:pt x="1481077" y="0"/>
                </a:lnTo>
                <a:lnTo>
                  <a:pt x="1481077" y="1055971"/>
                </a:lnTo>
                <a:lnTo>
                  <a:pt x="0" y="10559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8" name="Freeform 41">
            <a:extLst>
              <a:ext uri="{FF2B5EF4-FFF2-40B4-BE49-F238E27FC236}">
                <a16:creationId xmlns:a16="http://schemas.microsoft.com/office/drawing/2014/main" id="{935C89D2-0FE2-B1EE-FF87-32D1C07F006C}"/>
              </a:ext>
            </a:extLst>
          </p:cNvPr>
          <p:cNvSpPr/>
          <p:nvPr/>
        </p:nvSpPr>
        <p:spPr>
          <a:xfrm>
            <a:off x="2145153" y="6286775"/>
            <a:ext cx="566689" cy="404035"/>
          </a:xfrm>
          <a:custGeom>
            <a:avLst/>
            <a:gdLst/>
            <a:ahLst/>
            <a:cxnLst/>
            <a:rect l="l" t="t" r="r" b="b"/>
            <a:pathLst>
              <a:path w="1481077" h="1055971">
                <a:moveTo>
                  <a:pt x="0" y="0"/>
                </a:moveTo>
                <a:lnTo>
                  <a:pt x="1481077" y="0"/>
                </a:lnTo>
                <a:lnTo>
                  <a:pt x="1481077" y="1055971"/>
                </a:lnTo>
                <a:lnTo>
                  <a:pt x="0" y="10559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pic>
        <p:nvPicPr>
          <p:cNvPr id="2" name="Person Tracking Test Cases (30s)">
            <a:hlinkClick r:id="" action="ppaction://media"/>
            <a:extLst>
              <a:ext uri="{FF2B5EF4-FFF2-40B4-BE49-F238E27FC236}">
                <a16:creationId xmlns:a16="http://schemas.microsoft.com/office/drawing/2014/main" id="{40295803-FCBA-93D0-B275-53B9562E294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501168" y="3503770"/>
            <a:ext cx="6095934" cy="4571951"/>
          </a:xfrm>
          <a:prstGeom prst="rect">
            <a:avLst/>
          </a:prstGeom>
        </p:spPr>
      </p:pic>
      <p:sp>
        <p:nvSpPr>
          <p:cNvPr id="3" name="Freeform: Shape 2">
            <a:hlinkClick r:id="rId10" action="ppaction://hlinksldjump"/>
            <a:extLst>
              <a:ext uri="{FF2B5EF4-FFF2-40B4-BE49-F238E27FC236}">
                <a16:creationId xmlns:a16="http://schemas.microsoft.com/office/drawing/2014/main" id="{2A47D93D-4109-0DE9-7F8D-4877E8FC2930}"/>
              </a:ext>
            </a:extLst>
          </p:cNvPr>
          <p:cNvSpPr>
            <a:spLocks noChangeAspect="1"/>
          </p:cNvSpPr>
          <p:nvPr/>
        </p:nvSpPr>
        <p:spPr>
          <a:xfrm>
            <a:off x="213033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10" action="ppaction://hlinksldjump"/>
            <a:extLst>
              <a:ext uri="{FF2B5EF4-FFF2-40B4-BE49-F238E27FC236}">
                <a16:creationId xmlns:a16="http://schemas.microsoft.com/office/drawing/2014/main" id="{BB2B39CD-2147-2CCD-5E0A-5B7A0B073B4E}"/>
              </a:ext>
            </a:extLst>
          </p:cNvPr>
          <p:cNvSpPr txBox="1"/>
          <p:nvPr/>
        </p:nvSpPr>
        <p:spPr>
          <a:xfrm>
            <a:off x="3198970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7" name="Freeform: Shape 6">
            <a:hlinkClick r:id="rId11" action="ppaction://hlinksldjump"/>
            <a:extLst>
              <a:ext uri="{FF2B5EF4-FFF2-40B4-BE49-F238E27FC236}">
                <a16:creationId xmlns:a16="http://schemas.microsoft.com/office/drawing/2014/main" id="{9F1A29F8-849C-4889-E2DE-9F36E61BA223}"/>
              </a:ext>
            </a:extLst>
          </p:cNvPr>
          <p:cNvSpPr>
            <a:spLocks noChangeAspect="1"/>
          </p:cNvSpPr>
          <p:nvPr/>
        </p:nvSpPr>
        <p:spPr>
          <a:xfrm>
            <a:off x="1903252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11" action="ppaction://hlinksldjump"/>
            <a:extLst>
              <a:ext uri="{FF2B5EF4-FFF2-40B4-BE49-F238E27FC236}">
                <a16:creationId xmlns:a16="http://schemas.microsoft.com/office/drawing/2014/main" id="{8F0D1F07-CE60-BF00-EAC8-63FD93BE5A9D}"/>
              </a:ext>
            </a:extLst>
          </p:cNvPr>
          <p:cNvSpPr txBox="1"/>
          <p:nvPr/>
        </p:nvSpPr>
        <p:spPr>
          <a:xfrm>
            <a:off x="2940251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2" name="Freeform: Shape 11">
            <a:hlinkClick r:id="rId12" action="ppaction://hlinksldjump"/>
            <a:extLst>
              <a:ext uri="{FF2B5EF4-FFF2-40B4-BE49-F238E27FC236}">
                <a16:creationId xmlns:a16="http://schemas.microsoft.com/office/drawing/2014/main" id="{1EBA1190-93E2-72D1-789E-8CFBE10E7F00}"/>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2" action="ppaction://hlinksldjump"/>
            <a:extLst>
              <a:ext uri="{FF2B5EF4-FFF2-40B4-BE49-F238E27FC236}">
                <a16:creationId xmlns:a16="http://schemas.microsoft.com/office/drawing/2014/main" id="{1DB0B46E-7E7D-A885-8E68-BE0870B2062C}"/>
              </a:ext>
            </a:extLst>
          </p:cNvPr>
          <p:cNvSpPr txBox="1"/>
          <p:nvPr/>
        </p:nvSpPr>
        <p:spPr>
          <a:xfrm>
            <a:off x="27225544" y="1634847"/>
            <a:ext cx="10341056"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5</a:t>
            </a:r>
          </a:p>
          <a:p>
            <a:pPr algn="ctr"/>
            <a:r>
              <a:rPr lang="en-US" sz="15000" i="1" dirty="0">
                <a:solidFill>
                  <a:schemeClr val="bg1"/>
                </a:solidFill>
                <a:latin typeface="Montserrat Black" panose="00000A00000000000000" pitchFamily="2" charset="0"/>
              </a:rPr>
              <a:t>Person</a:t>
            </a:r>
          </a:p>
          <a:p>
            <a:pPr algn="ctr"/>
            <a:r>
              <a:rPr lang="en-US" sz="15000" i="1" dirty="0">
                <a:solidFill>
                  <a:schemeClr val="bg1"/>
                </a:solidFill>
                <a:latin typeface="Montserrat Black" panose="00000A00000000000000" pitchFamily="2" charset="0"/>
              </a:rPr>
              <a:t>Tracking</a:t>
            </a:r>
          </a:p>
        </p:txBody>
      </p:sp>
      <p:sp>
        <p:nvSpPr>
          <p:cNvPr id="33" name="Freeform: Shape 32">
            <a:hlinkClick r:id="rId13" action="ppaction://hlinksldjump"/>
            <a:extLst>
              <a:ext uri="{FF2B5EF4-FFF2-40B4-BE49-F238E27FC236}">
                <a16:creationId xmlns:a16="http://schemas.microsoft.com/office/drawing/2014/main" id="{B1B92FF2-E5BA-AECB-4760-1AA040069827}"/>
              </a:ext>
            </a:extLst>
          </p:cNvPr>
          <p:cNvSpPr>
            <a:spLocks noChangeAspect="1"/>
          </p:cNvSpPr>
          <p:nvPr/>
        </p:nvSpPr>
        <p:spPr>
          <a:xfrm>
            <a:off x="-135117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4" name="TextBox 33">
            <a:hlinkClick r:id="rId13" action="ppaction://hlinksldjump"/>
            <a:extLst>
              <a:ext uri="{FF2B5EF4-FFF2-40B4-BE49-F238E27FC236}">
                <a16:creationId xmlns:a16="http://schemas.microsoft.com/office/drawing/2014/main" id="{577A778A-C2A4-FB58-43C6-AF22D9736EAD}"/>
              </a:ext>
            </a:extLst>
          </p:cNvPr>
          <p:cNvSpPr txBox="1"/>
          <p:nvPr/>
        </p:nvSpPr>
        <p:spPr>
          <a:xfrm>
            <a:off x="-294235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35" name="Freeform: Shape 34">
            <a:hlinkClick r:id="rId14" action="ppaction://hlinksldjump"/>
            <a:extLst>
              <a:ext uri="{FF2B5EF4-FFF2-40B4-BE49-F238E27FC236}">
                <a16:creationId xmlns:a16="http://schemas.microsoft.com/office/drawing/2014/main" id="{E825E8DA-8AE5-EE2A-9E7A-A191DD66B6E5}"/>
              </a:ext>
            </a:extLst>
          </p:cNvPr>
          <p:cNvSpPr/>
          <p:nvPr/>
        </p:nvSpPr>
        <p:spPr>
          <a:xfrm>
            <a:off x="-157826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8" name="TextBox 37">
            <a:hlinkClick r:id="rId14" action="ppaction://hlinksldjump"/>
            <a:extLst>
              <a:ext uri="{FF2B5EF4-FFF2-40B4-BE49-F238E27FC236}">
                <a16:creationId xmlns:a16="http://schemas.microsoft.com/office/drawing/2014/main" id="{9A868D0A-0466-D011-9C70-E76B8B87981E}"/>
              </a:ext>
            </a:extLst>
          </p:cNvPr>
          <p:cNvSpPr txBox="1"/>
          <p:nvPr/>
        </p:nvSpPr>
        <p:spPr>
          <a:xfrm>
            <a:off x="-5291262"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39" name="Freeform: Shape 38">
            <a:hlinkClick r:id="rId15" action="ppaction://hlinksldjump"/>
            <a:extLst>
              <a:ext uri="{FF2B5EF4-FFF2-40B4-BE49-F238E27FC236}">
                <a16:creationId xmlns:a16="http://schemas.microsoft.com/office/drawing/2014/main" id="{0E04FA95-97A4-C255-51B4-6070E9DA60E6}"/>
              </a:ext>
            </a:extLst>
          </p:cNvPr>
          <p:cNvSpPr>
            <a:spLocks noChangeAspect="1"/>
          </p:cNvSpPr>
          <p:nvPr/>
        </p:nvSpPr>
        <p:spPr>
          <a:xfrm>
            <a:off x="-1805341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0" name="TextBox 39">
            <a:hlinkClick r:id="rId15" action="ppaction://hlinksldjump"/>
            <a:extLst>
              <a:ext uri="{FF2B5EF4-FFF2-40B4-BE49-F238E27FC236}">
                <a16:creationId xmlns:a16="http://schemas.microsoft.com/office/drawing/2014/main" id="{466DAA03-AB04-D4C1-FCB0-00DCCFDC3166}"/>
              </a:ext>
            </a:extLst>
          </p:cNvPr>
          <p:cNvSpPr txBox="1"/>
          <p:nvPr/>
        </p:nvSpPr>
        <p:spPr>
          <a:xfrm>
            <a:off x="-7768945"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41" name="Freeform: Shape 40">
            <a:hlinkClick r:id="rId16" action="ppaction://hlinksldjump"/>
            <a:extLst>
              <a:ext uri="{FF2B5EF4-FFF2-40B4-BE49-F238E27FC236}">
                <a16:creationId xmlns:a16="http://schemas.microsoft.com/office/drawing/2014/main" id="{8E732AF9-FFC8-B009-0C4B-E44B4125010A}"/>
              </a:ext>
            </a:extLst>
          </p:cNvPr>
          <p:cNvSpPr>
            <a:spLocks noChangeAspect="1"/>
          </p:cNvSpPr>
          <p:nvPr/>
        </p:nvSpPr>
        <p:spPr>
          <a:xfrm>
            <a:off x="-2032422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2" name="TextBox 41">
            <a:hlinkClick r:id="rId16" action="ppaction://hlinksldjump"/>
            <a:extLst>
              <a:ext uri="{FF2B5EF4-FFF2-40B4-BE49-F238E27FC236}">
                <a16:creationId xmlns:a16="http://schemas.microsoft.com/office/drawing/2014/main" id="{4BAF23E3-00EA-1660-C7B5-892B61B07F91}"/>
              </a:ext>
            </a:extLst>
          </p:cNvPr>
          <p:cNvSpPr txBox="1"/>
          <p:nvPr/>
        </p:nvSpPr>
        <p:spPr>
          <a:xfrm>
            <a:off x="-9946973"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43" name="Freeform: Shape 42">
            <a:extLst>
              <a:ext uri="{FF2B5EF4-FFF2-40B4-BE49-F238E27FC236}">
                <a16:creationId xmlns:a16="http://schemas.microsoft.com/office/drawing/2014/main" id="{BA602AD5-3096-9CF2-E6C5-6521C758BF63}"/>
              </a:ext>
            </a:extLst>
          </p:cNvPr>
          <p:cNvSpPr/>
          <p:nvPr/>
        </p:nvSpPr>
        <p:spPr>
          <a:xfrm>
            <a:off x="-22595043"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4" name="TextBox 43">
            <a:extLst>
              <a:ext uri="{FF2B5EF4-FFF2-40B4-BE49-F238E27FC236}">
                <a16:creationId xmlns:a16="http://schemas.microsoft.com/office/drawing/2014/main" id="{F9C03EED-FF49-1BC9-8D2A-A8BB28811F16}"/>
              </a:ext>
            </a:extLst>
          </p:cNvPr>
          <p:cNvSpPr txBox="1"/>
          <p:nvPr/>
        </p:nvSpPr>
        <p:spPr>
          <a:xfrm>
            <a:off x="-1204096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3708300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5">
            <a:hlinkClick r:id="rId4"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37" name="TextBox 9">
            <a:extLst>
              <a:ext uri="{FF2B5EF4-FFF2-40B4-BE49-F238E27FC236}">
                <a16:creationId xmlns:a16="http://schemas.microsoft.com/office/drawing/2014/main" id="{9E777136-C08C-A35E-DBBE-DED0F40CDCF4}"/>
              </a:ext>
            </a:extLst>
          </p:cNvPr>
          <p:cNvSpPr txBox="1"/>
          <p:nvPr/>
        </p:nvSpPr>
        <p:spPr>
          <a:xfrm>
            <a:off x="1463038" y="1987540"/>
            <a:ext cx="15361920" cy="830997"/>
          </a:xfrm>
          <a:prstGeom prst="rect">
            <a:avLst/>
          </a:prstGeom>
        </p:spPr>
        <p:txBody>
          <a:bodyPr lIns="91440" tIns="45720" rIns="91440" bIns="45720" rtlCol="0" anchor="t">
            <a:spAutoFit/>
          </a:bodyPr>
          <a:lstStyle/>
          <a:p>
            <a:pPr>
              <a:lnSpc>
                <a:spcPts val="5759"/>
              </a:lnSpc>
            </a:pPr>
            <a:r>
              <a:rPr lang="en-US" sz="4800" b="1" dirty="0">
                <a:solidFill>
                  <a:srgbClr val="000000"/>
                </a:solidFill>
                <a:latin typeface="Montserrat Bold"/>
                <a:ea typeface="Montserrat Bold"/>
                <a:cs typeface="Montserrat Bold"/>
                <a:sym typeface="Montserrat Bold"/>
              </a:rPr>
              <a:t>Integration</a:t>
            </a:r>
          </a:p>
        </p:txBody>
      </p:sp>
      <p:sp>
        <p:nvSpPr>
          <p:cNvPr id="38" name="TextBox 10">
            <a:extLst>
              <a:ext uri="{FF2B5EF4-FFF2-40B4-BE49-F238E27FC236}">
                <a16:creationId xmlns:a16="http://schemas.microsoft.com/office/drawing/2014/main" id="{9E97116E-6887-076A-AF40-43582B251795}"/>
              </a:ext>
            </a:extLst>
          </p:cNvPr>
          <p:cNvSpPr txBox="1"/>
          <p:nvPr/>
        </p:nvSpPr>
        <p:spPr>
          <a:xfrm>
            <a:off x="777240" y="731520"/>
            <a:ext cx="14930526" cy="1015663"/>
          </a:xfrm>
          <a:prstGeom prst="rect">
            <a:avLst/>
          </a:prstGeom>
        </p:spPr>
        <p:txBody>
          <a:bodyPr lIns="91440" tIns="45720" rIns="91440" bIns="45720" rtlCol="0" anchor="t">
            <a:spAutoFit/>
          </a:bodyPr>
          <a:lstStyle/>
          <a:p>
            <a:pPr algn="l"/>
            <a:r>
              <a:rPr lang="en-US" sz="6000" b="1" dirty="0">
                <a:solidFill>
                  <a:srgbClr val="0094FF"/>
                </a:solidFill>
                <a:latin typeface="Montserrat Bold"/>
                <a:ea typeface="Montserrat Bold"/>
                <a:cs typeface="Montserrat Bold"/>
                <a:sym typeface="Montserrat Bold"/>
              </a:rPr>
              <a:t>Person Tracking</a:t>
            </a:r>
          </a:p>
        </p:txBody>
      </p:sp>
      <p:pic>
        <p:nvPicPr>
          <p:cNvPr id="4" name="Person Tracking (30s)">
            <a:hlinkClick r:id="" action="ppaction://media"/>
            <a:extLst>
              <a:ext uri="{FF2B5EF4-FFF2-40B4-BE49-F238E27FC236}">
                <a16:creationId xmlns:a16="http://schemas.microsoft.com/office/drawing/2014/main" id="{C3124BD8-C347-3829-ECAA-4F48487DA32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302715" y="3058894"/>
            <a:ext cx="3682571" cy="6542306"/>
          </a:xfrm>
          <a:prstGeom prst="rect">
            <a:avLst/>
          </a:prstGeom>
        </p:spPr>
      </p:pic>
      <p:sp>
        <p:nvSpPr>
          <p:cNvPr id="2" name="Freeform: Shape 1">
            <a:hlinkClick r:id="rId8" action="ppaction://hlinksldjump"/>
            <a:extLst>
              <a:ext uri="{FF2B5EF4-FFF2-40B4-BE49-F238E27FC236}">
                <a16:creationId xmlns:a16="http://schemas.microsoft.com/office/drawing/2014/main" id="{E804ECE3-C906-A767-8E84-D24A482D348A}"/>
              </a:ext>
            </a:extLst>
          </p:cNvPr>
          <p:cNvSpPr>
            <a:spLocks noChangeAspect="1"/>
          </p:cNvSpPr>
          <p:nvPr/>
        </p:nvSpPr>
        <p:spPr>
          <a:xfrm>
            <a:off x="213033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8" action="ppaction://hlinksldjump"/>
            <a:extLst>
              <a:ext uri="{FF2B5EF4-FFF2-40B4-BE49-F238E27FC236}">
                <a16:creationId xmlns:a16="http://schemas.microsoft.com/office/drawing/2014/main" id="{1DAB51EB-F5D8-56B6-1151-C92CB66D0295}"/>
              </a:ext>
            </a:extLst>
          </p:cNvPr>
          <p:cNvSpPr txBox="1"/>
          <p:nvPr/>
        </p:nvSpPr>
        <p:spPr>
          <a:xfrm>
            <a:off x="31989709"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9" action="ppaction://hlinksldjump"/>
            <a:extLst>
              <a:ext uri="{FF2B5EF4-FFF2-40B4-BE49-F238E27FC236}">
                <a16:creationId xmlns:a16="http://schemas.microsoft.com/office/drawing/2014/main" id="{FB203968-DDC7-2541-F55C-F91CC1AEE100}"/>
              </a:ext>
            </a:extLst>
          </p:cNvPr>
          <p:cNvSpPr>
            <a:spLocks noChangeAspect="1"/>
          </p:cNvSpPr>
          <p:nvPr/>
        </p:nvSpPr>
        <p:spPr>
          <a:xfrm>
            <a:off x="1903252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9" action="ppaction://hlinksldjump"/>
            <a:extLst>
              <a:ext uri="{FF2B5EF4-FFF2-40B4-BE49-F238E27FC236}">
                <a16:creationId xmlns:a16="http://schemas.microsoft.com/office/drawing/2014/main" id="{FB75F826-1F79-82E1-486C-88E11B795921}"/>
              </a:ext>
            </a:extLst>
          </p:cNvPr>
          <p:cNvSpPr txBox="1"/>
          <p:nvPr/>
        </p:nvSpPr>
        <p:spPr>
          <a:xfrm>
            <a:off x="29402514"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7" name="Freeform: Shape 6">
            <a:hlinkClick r:id="rId10" action="ppaction://hlinksldjump"/>
            <a:extLst>
              <a:ext uri="{FF2B5EF4-FFF2-40B4-BE49-F238E27FC236}">
                <a16:creationId xmlns:a16="http://schemas.microsoft.com/office/drawing/2014/main" id="{D3829D5F-79FF-7836-8AF9-509F18CA2CE9}"/>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10" action="ppaction://hlinksldjump"/>
            <a:extLst>
              <a:ext uri="{FF2B5EF4-FFF2-40B4-BE49-F238E27FC236}">
                <a16:creationId xmlns:a16="http://schemas.microsoft.com/office/drawing/2014/main" id="{743B81DA-FE78-72DF-E3B3-04E4FF1A8A5A}"/>
              </a:ext>
            </a:extLst>
          </p:cNvPr>
          <p:cNvSpPr txBox="1"/>
          <p:nvPr/>
        </p:nvSpPr>
        <p:spPr>
          <a:xfrm>
            <a:off x="27225544" y="1634847"/>
            <a:ext cx="10341056"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5</a:t>
            </a:r>
          </a:p>
          <a:p>
            <a:pPr algn="ctr"/>
            <a:r>
              <a:rPr lang="en-US" sz="15000" i="1" dirty="0">
                <a:solidFill>
                  <a:schemeClr val="bg1"/>
                </a:solidFill>
                <a:latin typeface="Montserrat Black" panose="00000A00000000000000" pitchFamily="2" charset="0"/>
              </a:rPr>
              <a:t>Person</a:t>
            </a:r>
          </a:p>
          <a:p>
            <a:pPr algn="ctr"/>
            <a:r>
              <a:rPr lang="en-US" sz="15000" i="1" dirty="0">
                <a:solidFill>
                  <a:schemeClr val="bg1"/>
                </a:solidFill>
                <a:latin typeface="Montserrat Black" panose="00000A00000000000000" pitchFamily="2" charset="0"/>
              </a:rPr>
              <a:t>Tracking</a:t>
            </a:r>
          </a:p>
        </p:txBody>
      </p:sp>
      <p:sp>
        <p:nvSpPr>
          <p:cNvPr id="9" name="Freeform: Shape 8">
            <a:hlinkClick r:id="rId11" action="ppaction://hlinksldjump"/>
            <a:extLst>
              <a:ext uri="{FF2B5EF4-FFF2-40B4-BE49-F238E27FC236}">
                <a16:creationId xmlns:a16="http://schemas.microsoft.com/office/drawing/2014/main" id="{6C97D197-D320-EE59-17C7-2D7A4B97F4E4}"/>
              </a:ext>
            </a:extLst>
          </p:cNvPr>
          <p:cNvSpPr>
            <a:spLocks noChangeAspect="1"/>
          </p:cNvSpPr>
          <p:nvPr/>
        </p:nvSpPr>
        <p:spPr>
          <a:xfrm>
            <a:off x="-1351178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1" action="ppaction://hlinksldjump"/>
            <a:extLst>
              <a:ext uri="{FF2B5EF4-FFF2-40B4-BE49-F238E27FC236}">
                <a16:creationId xmlns:a16="http://schemas.microsoft.com/office/drawing/2014/main" id="{BBFBBE33-7DEB-1D36-B64D-A883BAFFFF1B}"/>
              </a:ext>
            </a:extLst>
          </p:cNvPr>
          <p:cNvSpPr txBox="1"/>
          <p:nvPr/>
        </p:nvSpPr>
        <p:spPr>
          <a:xfrm>
            <a:off x="-2942350"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12" action="ppaction://hlinksldjump"/>
            <a:extLst>
              <a:ext uri="{FF2B5EF4-FFF2-40B4-BE49-F238E27FC236}">
                <a16:creationId xmlns:a16="http://schemas.microsoft.com/office/drawing/2014/main" id="{20C5A799-C381-6357-330C-ED10CDD1DD73}"/>
              </a:ext>
            </a:extLst>
          </p:cNvPr>
          <p:cNvSpPr/>
          <p:nvPr/>
        </p:nvSpPr>
        <p:spPr>
          <a:xfrm>
            <a:off x="-1578260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2" action="ppaction://hlinksldjump"/>
            <a:extLst>
              <a:ext uri="{FF2B5EF4-FFF2-40B4-BE49-F238E27FC236}">
                <a16:creationId xmlns:a16="http://schemas.microsoft.com/office/drawing/2014/main" id="{A8764AC1-A0A5-1DAD-B415-1142FAC89232}"/>
              </a:ext>
            </a:extLst>
          </p:cNvPr>
          <p:cNvSpPr txBox="1"/>
          <p:nvPr/>
        </p:nvSpPr>
        <p:spPr>
          <a:xfrm>
            <a:off x="-5291262"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13" action="ppaction://hlinksldjump"/>
            <a:extLst>
              <a:ext uri="{FF2B5EF4-FFF2-40B4-BE49-F238E27FC236}">
                <a16:creationId xmlns:a16="http://schemas.microsoft.com/office/drawing/2014/main" id="{99CD3902-3E4C-42A2-76FD-C993EB4FE178}"/>
              </a:ext>
            </a:extLst>
          </p:cNvPr>
          <p:cNvSpPr>
            <a:spLocks noChangeAspect="1"/>
          </p:cNvSpPr>
          <p:nvPr/>
        </p:nvSpPr>
        <p:spPr>
          <a:xfrm>
            <a:off x="-1805341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3" action="ppaction://hlinksldjump"/>
            <a:extLst>
              <a:ext uri="{FF2B5EF4-FFF2-40B4-BE49-F238E27FC236}">
                <a16:creationId xmlns:a16="http://schemas.microsoft.com/office/drawing/2014/main" id="{87ADD07C-EC14-22FE-BA4C-92275B4B773F}"/>
              </a:ext>
            </a:extLst>
          </p:cNvPr>
          <p:cNvSpPr txBox="1"/>
          <p:nvPr/>
        </p:nvSpPr>
        <p:spPr>
          <a:xfrm>
            <a:off x="-7768945"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5" name="Freeform: Shape 14">
            <a:hlinkClick r:id="rId14" action="ppaction://hlinksldjump"/>
            <a:extLst>
              <a:ext uri="{FF2B5EF4-FFF2-40B4-BE49-F238E27FC236}">
                <a16:creationId xmlns:a16="http://schemas.microsoft.com/office/drawing/2014/main" id="{CE35E8E2-B1EF-4A87-B5FA-F26E71C336AD}"/>
              </a:ext>
            </a:extLst>
          </p:cNvPr>
          <p:cNvSpPr>
            <a:spLocks noChangeAspect="1"/>
          </p:cNvSpPr>
          <p:nvPr/>
        </p:nvSpPr>
        <p:spPr>
          <a:xfrm>
            <a:off x="-2032422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4" action="ppaction://hlinksldjump"/>
            <a:extLst>
              <a:ext uri="{FF2B5EF4-FFF2-40B4-BE49-F238E27FC236}">
                <a16:creationId xmlns:a16="http://schemas.microsoft.com/office/drawing/2014/main" id="{185EE3C6-740E-6A9D-8EA4-6C4436132223}"/>
              </a:ext>
            </a:extLst>
          </p:cNvPr>
          <p:cNvSpPr txBox="1"/>
          <p:nvPr/>
        </p:nvSpPr>
        <p:spPr>
          <a:xfrm>
            <a:off x="-9946973"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7" name="Freeform: Shape 16">
            <a:extLst>
              <a:ext uri="{FF2B5EF4-FFF2-40B4-BE49-F238E27FC236}">
                <a16:creationId xmlns:a16="http://schemas.microsoft.com/office/drawing/2014/main" id="{4086FD25-98FE-7AEA-90AB-81783578F09C}"/>
              </a:ext>
            </a:extLst>
          </p:cNvPr>
          <p:cNvSpPr/>
          <p:nvPr/>
        </p:nvSpPr>
        <p:spPr>
          <a:xfrm>
            <a:off x="-22595043"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extLst>
              <a:ext uri="{FF2B5EF4-FFF2-40B4-BE49-F238E27FC236}">
                <a16:creationId xmlns:a16="http://schemas.microsoft.com/office/drawing/2014/main" id="{76459EFA-B4F8-444D-47DC-79AE08FD3E25}"/>
              </a:ext>
            </a:extLst>
          </p:cNvPr>
          <p:cNvSpPr txBox="1"/>
          <p:nvPr/>
        </p:nvSpPr>
        <p:spPr>
          <a:xfrm>
            <a:off x="-1204096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3340835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40" y="3676363"/>
            <a:ext cx="14676122" cy="1754326"/>
          </a:xfrm>
          <a:prstGeom prst="rect">
            <a:avLst/>
          </a:prstGeom>
        </p:spPr>
        <p:txBody>
          <a:bodyPr lIns="91440" tIns="45720" rIns="91440" bIns="45720" rtlCol="0" anchor="t">
            <a:spAutoFit/>
          </a:bodyPr>
          <a:lstStyle/>
          <a:p>
            <a:pPr algn="l"/>
            <a:r>
              <a:rPr lang="en-US" sz="2700" b="1" dirty="0">
                <a:solidFill>
                  <a:srgbClr val="000000"/>
                </a:solidFill>
                <a:latin typeface="Aptos Bold"/>
                <a:ea typeface="Aptos Bold"/>
                <a:cs typeface="Aptos Bold"/>
                <a:sym typeface="Aptos Bold"/>
              </a:rPr>
              <a:t>Manual carts are inconvenient for:</a:t>
            </a:r>
          </a:p>
          <a:p>
            <a:pPr marL="882968" lvl="1" indent="-441484" algn="l">
              <a:buFont typeface="Arial"/>
              <a:buChar char="•"/>
            </a:pPr>
            <a:r>
              <a:rPr lang="en-US" sz="2700" dirty="0">
                <a:solidFill>
                  <a:srgbClr val="000000"/>
                </a:solidFill>
                <a:latin typeface="Aptos"/>
                <a:ea typeface="Aptos"/>
                <a:cs typeface="Aptos"/>
                <a:sym typeface="Aptos"/>
              </a:rPr>
              <a:t>Elderly users</a:t>
            </a:r>
          </a:p>
          <a:p>
            <a:pPr marL="882968" lvl="1" indent="-441484" algn="l">
              <a:buFont typeface="Arial"/>
              <a:buChar char="•"/>
            </a:pPr>
            <a:r>
              <a:rPr lang="en-US" sz="2700" dirty="0">
                <a:solidFill>
                  <a:srgbClr val="000000"/>
                </a:solidFill>
                <a:latin typeface="Aptos"/>
                <a:ea typeface="Aptos"/>
                <a:cs typeface="Aptos"/>
                <a:sym typeface="Aptos"/>
              </a:rPr>
              <a:t>People with disabilities</a:t>
            </a:r>
          </a:p>
          <a:p>
            <a:pPr marL="882968" lvl="1" indent="-441484" algn="l">
              <a:buFont typeface="Arial"/>
              <a:buChar char="•"/>
            </a:pPr>
            <a:r>
              <a:rPr lang="en-US" sz="2700" dirty="0">
                <a:solidFill>
                  <a:srgbClr val="000000"/>
                </a:solidFill>
                <a:latin typeface="Aptos"/>
                <a:ea typeface="Aptos"/>
                <a:cs typeface="Aptos"/>
                <a:sym typeface="Aptos"/>
              </a:rPr>
              <a:t>Parents managing children</a:t>
            </a:r>
          </a:p>
        </p:txBody>
      </p:sp>
      <p:sp>
        <p:nvSpPr>
          <p:cNvPr id="9" name="TextBox 9"/>
          <p:cNvSpPr txBox="1"/>
          <p:nvPr/>
        </p:nvSpPr>
        <p:spPr>
          <a:xfrm>
            <a:off x="2148840" y="5729433"/>
            <a:ext cx="14676122" cy="1338828"/>
          </a:xfrm>
          <a:prstGeom prst="rect">
            <a:avLst/>
          </a:prstGeom>
        </p:spPr>
        <p:txBody>
          <a:bodyPr lIns="91440" tIns="45720" rIns="91440" bIns="45720" rtlCol="0" anchor="t">
            <a:spAutoFit/>
          </a:bodyPr>
          <a:lstStyle/>
          <a:p>
            <a:pPr algn="l"/>
            <a:r>
              <a:rPr lang="en-US" sz="2700" b="1" dirty="0">
                <a:solidFill>
                  <a:srgbClr val="000000"/>
                </a:solidFill>
                <a:latin typeface="Aptos Bold"/>
                <a:ea typeface="Aptos Bold"/>
                <a:cs typeface="Aptos Bold"/>
                <a:sym typeface="Aptos Bold"/>
              </a:rPr>
              <a:t>Common frustrations:</a:t>
            </a:r>
            <a:endParaRPr lang="en-US" sz="2700" dirty="0">
              <a:solidFill>
                <a:srgbClr val="000000"/>
              </a:solidFill>
              <a:latin typeface="Aptos"/>
              <a:ea typeface="Aptos"/>
              <a:cs typeface="Aptos"/>
              <a:sym typeface="Aptos"/>
            </a:endParaRPr>
          </a:p>
          <a:p>
            <a:pPr marL="882968" lvl="1" indent="-441484" algn="l">
              <a:buFont typeface="Arial"/>
              <a:buChar char="•"/>
            </a:pPr>
            <a:r>
              <a:rPr lang="en-US" sz="2700" dirty="0">
                <a:solidFill>
                  <a:srgbClr val="000000"/>
                </a:solidFill>
                <a:latin typeface="Aptos"/>
                <a:ea typeface="Aptos"/>
                <a:cs typeface="Aptos"/>
                <a:sym typeface="Aptos"/>
              </a:rPr>
              <a:t>Long checkout queues</a:t>
            </a:r>
          </a:p>
          <a:p>
            <a:pPr marL="882968" lvl="1" indent="-441484" algn="l">
              <a:buFont typeface="Arial"/>
              <a:buChar char="•"/>
            </a:pPr>
            <a:r>
              <a:rPr lang="en-US" sz="2700" dirty="0">
                <a:solidFill>
                  <a:srgbClr val="000000"/>
                </a:solidFill>
                <a:latin typeface="Aptos"/>
                <a:ea typeface="Aptos"/>
                <a:cs typeface="Aptos"/>
                <a:sym typeface="Aptos"/>
              </a:rPr>
              <a:t>Physical strain from pushing heavy loads</a:t>
            </a:r>
          </a:p>
        </p:txBody>
      </p:sp>
      <p:sp>
        <p:nvSpPr>
          <p:cNvPr id="10" name="TextBox 10"/>
          <p:cNvSpPr txBox="1"/>
          <p:nvPr/>
        </p:nvSpPr>
        <p:spPr>
          <a:xfrm>
            <a:off x="2148840" y="8400424"/>
            <a:ext cx="14676122" cy="507831"/>
          </a:xfrm>
          <a:prstGeom prst="rect">
            <a:avLst/>
          </a:prstGeom>
        </p:spPr>
        <p:txBody>
          <a:bodyPr lIns="91440" tIns="45720" rIns="91440" bIns="45720" rtlCol="0" anchor="t">
            <a:spAutoFit/>
          </a:bodyPr>
          <a:lstStyle/>
          <a:p>
            <a:pPr algn="l"/>
            <a:r>
              <a:rPr lang="en-US" sz="2700" b="1" i="1" dirty="0">
                <a:solidFill>
                  <a:srgbClr val="000000"/>
                </a:solidFill>
                <a:latin typeface="Century Gothic Paneuropean Bold Italics"/>
                <a:ea typeface="Century Gothic Paneuropean Bold Italics"/>
                <a:cs typeface="Century Gothic Paneuropean Bold Italics"/>
                <a:sym typeface="Century Gothic Paneuropean Bold Italics"/>
              </a:rPr>
              <a:t>Traditional carts lack intelligence, automation, and integration with modern tech.</a:t>
            </a:r>
          </a:p>
        </p:txBody>
      </p:sp>
      <p:sp>
        <p:nvSpPr>
          <p:cNvPr id="12" name="Freeform 12">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65" name="TextBox 64">
            <a:extLst>
              <a:ext uri="{FF2B5EF4-FFF2-40B4-BE49-F238E27FC236}">
                <a16:creationId xmlns:a16="http://schemas.microsoft.com/office/drawing/2014/main" id="{2E5EA7C0-7384-34EF-3247-FD77FC76F0B4}"/>
              </a:ext>
            </a:extLst>
          </p:cNvPr>
          <p:cNvSpPr txBox="1"/>
          <p:nvPr/>
        </p:nvSpPr>
        <p:spPr>
          <a:xfrm>
            <a:off x="1371600" y="1932296"/>
            <a:ext cx="7720779" cy="1015663"/>
          </a:xfrm>
          <a:prstGeom prst="rect">
            <a:avLst/>
          </a:prstGeom>
          <a:noFill/>
        </p:spPr>
        <p:txBody>
          <a:bodyPr wrap="square" lIns="91440" tIns="45720" rIns="91440" bIns="45720" rtlCol="0">
            <a:spAutoFit/>
          </a:bodyPr>
          <a:lstStyle/>
          <a:p>
            <a:r>
              <a:rPr lang="en-US" sz="6000" dirty="0">
                <a:latin typeface="Montserrat Bold" panose="00000800000000000000" pitchFamily="2" charset="0"/>
              </a:rPr>
              <a:t>The Problem</a:t>
            </a:r>
          </a:p>
        </p:txBody>
      </p:sp>
      <p:sp>
        <p:nvSpPr>
          <p:cNvPr id="66" name="TextBox 65">
            <a:extLst>
              <a:ext uri="{FF2B5EF4-FFF2-40B4-BE49-F238E27FC236}">
                <a16:creationId xmlns:a16="http://schemas.microsoft.com/office/drawing/2014/main" id="{32138363-F597-3567-FF12-6F68777C13C1}"/>
              </a:ext>
            </a:extLst>
          </p:cNvPr>
          <p:cNvSpPr txBox="1"/>
          <p:nvPr/>
        </p:nvSpPr>
        <p:spPr>
          <a:xfrm>
            <a:off x="685801" y="685800"/>
            <a:ext cx="6349181" cy="1200329"/>
          </a:xfrm>
          <a:prstGeom prst="rect">
            <a:avLst/>
          </a:prstGeom>
          <a:noFill/>
        </p:spPr>
        <p:txBody>
          <a:bodyPr wrap="square" lIns="91440" tIns="45720" rIns="91440" bIns="45720" rtlCol="0">
            <a:spAutoFit/>
          </a:bodyPr>
          <a:lstStyle/>
          <a:p>
            <a:r>
              <a:rPr lang="en-US" sz="7200" dirty="0">
                <a:solidFill>
                  <a:srgbClr val="0094FF"/>
                </a:solidFill>
                <a:latin typeface="Montserrat Bold" panose="00000800000000000000" pitchFamily="2" charset="0"/>
              </a:rPr>
              <a:t>Introduction</a:t>
            </a:r>
          </a:p>
        </p:txBody>
      </p:sp>
      <p:sp>
        <p:nvSpPr>
          <p:cNvPr id="2" name="Freeform: Shape 1">
            <a:hlinkClick r:id="rId5" action="ppaction://hlinksldjump"/>
            <a:extLst>
              <a:ext uri="{FF2B5EF4-FFF2-40B4-BE49-F238E27FC236}">
                <a16:creationId xmlns:a16="http://schemas.microsoft.com/office/drawing/2014/main" id="{C9C74955-EFC0-2079-B938-8B925C01D301}"/>
              </a:ext>
            </a:extLst>
          </p:cNvPr>
          <p:cNvSpPr>
            <a:spLocks noChangeAspect="1"/>
          </p:cNvSpPr>
          <p:nvPr/>
        </p:nvSpPr>
        <p:spPr>
          <a:xfrm>
            <a:off x="3048529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5" action="ppaction://hlinksldjump"/>
            <a:extLst>
              <a:ext uri="{FF2B5EF4-FFF2-40B4-BE49-F238E27FC236}">
                <a16:creationId xmlns:a16="http://schemas.microsoft.com/office/drawing/2014/main" id="{79F0191D-4EA1-3DFE-AD15-7F1EAA4C8BF6}"/>
              </a:ext>
            </a:extLst>
          </p:cNvPr>
          <p:cNvSpPr txBox="1"/>
          <p:nvPr/>
        </p:nvSpPr>
        <p:spPr>
          <a:xfrm>
            <a:off x="4117166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6" action="ppaction://hlinksldjump"/>
            <a:extLst>
              <a:ext uri="{FF2B5EF4-FFF2-40B4-BE49-F238E27FC236}">
                <a16:creationId xmlns:a16="http://schemas.microsoft.com/office/drawing/2014/main" id="{6B08424B-0BA9-6810-CC7E-CBCF65DAAC2E}"/>
              </a:ext>
            </a:extLst>
          </p:cNvPr>
          <p:cNvSpPr>
            <a:spLocks noChangeAspect="1"/>
          </p:cNvSpPr>
          <p:nvPr/>
        </p:nvSpPr>
        <p:spPr>
          <a:xfrm>
            <a:off x="28214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6" action="ppaction://hlinksldjump"/>
            <a:extLst>
              <a:ext uri="{FF2B5EF4-FFF2-40B4-BE49-F238E27FC236}">
                <a16:creationId xmlns:a16="http://schemas.microsoft.com/office/drawing/2014/main" id="{7C03B607-9F81-C96D-F1BE-715ACEFD70E7}"/>
              </a:ext>
            </a:extLst>
          </p:cNvPr>
          <p:cNvSpPr txBox="1"/>
          <p:nvPr/>
        </p:nvSpPr>
        <p:spPr>
          <a:xfrm>
            <a:off x="3858447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7" action="ppaction://hlinksldjump"/>
            <a:extLst>
              <a:ext uri="{FF2B5EF4-FFF2-40B4-BE49-F238E27FC236}">
                <a16:creationId xmlns:a16="http://schemas.microsoft.com/office/drawing/2014/main" id="{3D8C5DEA-9F55-773E-8AD2-D9FF26A1F251}"/>
              </a:ext>
            </a:extLst>
          </p:cNvPr>
          <p:cNvSpPr>
            <a:spLocks noChangeAspect="1"/>
          </p:cNvSpPr>
          <p:nvPr/>
        </p:nvSpPr>
        <p:spPr>
          <a:xfrm>
            <a:off x="2594366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7" action="ppaction://hlinksldjump"/>
            <a:extLst>
              <a:ext uri="{FF2B5EF4-FFF2-40B4-BE49-F238E27FC236}">
                <a16:creationId xmlns:a16="http://schemas.microsoft.com/office/drawing/2014/main" id="{59A36A58-F939-758F-7A7B-D2D590E3E00F}"/>
              </a:ext>
            </a:extLst>
          </p:cNvPr>
          <p:cNvSpPr txBox="1"/>
          <p:nvPr/>
        </p:nvSpPr>
        <p:spPr>
          <a:xfrm>
            <a:off x="3634336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8" action="ppaction://hlinksldjump"/>
            <a:extLst>
              <a:ext uri="{FF2B5EF4-FFF2-40B4-BE49-F238E27FC236}">
                <a16:creationId xmlns:a16="http://schemas.microsoft.com/office/drawing/2014/main" id="{27912DF6-B4F4-1261-A0F8-881F82CCC93B}"/>
              </a:ext>
            </a:extLst>
          </p:cNvPr>
          <p:cNvSpPr>
            <a:spLocks noChangeAspect="1"/>
          </p:cNvSpPr>
          <p:nvPr/>
        </p:nvSpPr>
        <p:spPr>
          <a:xfrm>
            <a:off x="2367285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8" action="ppaction://hlinksldjump"/>
            <a:extLst>
              <a:ext uri="{FF2B5EF4-FFF2-40B4-BE49-F238E27FC236}">
                <a16:creationId xmlns:a16="http://schemas.microsoft.com/office/drawing/2014/main" id="{6F119E85-7E96-2ABA-6890-BEDC02BE9AE6}"/>
              </a:ext>
            </a:extLst>
          </p:cNvPr>
          <p:cNvSpPr txBox="1"/>
          <p:nvPr/>
        </p:nvSpPr>
        <p:spPr>
          <a:xfrm>
            <a:off x="34242289"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4" name="Freeform: Shape 13">
            <a:hlinkClick r:id="rId9" action="ppaction://hlinksldjump"/>
            <a:extLst>
              <a:ext uri="{FF2B5EF4-FFF2-40B4-BE49-F238E27FC236}">
                <a16:creationId xmlns:a16="http://schemas.microsoft.com/office/drawing/2014/main" id="{2D5C9422-F29F-9B09-51C0-C05D29CE73FB}"/>
              </a:ext>
            </a:extLst>
          </p:cNvPr>
          <p:cNvSpPr/>
          <p:nvPr/>
        </p:nvSpPr>
        <p:spPr>
          <a:xfrm>
            <a:off x="214020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9" action="ppaction://hlinksldjump"/>
            <a:extLst>
              <a:ext uri="{FF2B5EF4-FFF2-40B4-BE49-F238E27FC236}">
                <a16:creationId xmlns:a16="http://schemas.microsoft.com/office/drawing/2014/main" id="{35F1ADAC-78CC-18B0-EB7B-2CE8C1BE158E}"/>
              </a:ext>
            </a:extLst>
          </p:cNvPr>
          <p:cNvSpPr txBox="1"/>
          <p:nvPr/>
        </p:nvSpPr>
        <p:spPr>
          <a:xfrm>
            <a:off x="3189337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6" name="Freeform: Shape 15">
            <a:hlinkClick r:id="rId10" action="ppaction://hlinksldjump"/>
            <a:extLst>
              <a:ext uri="{FF2B5EF4-FFF2-40B4-BE49-F238E27FC236}">
                <a16:creationId xmlns:a16="http://schemas.microsoft.com/office/drawing/2014/main" id="{C59E5F26-6B34-D546-806E-3FAD4F0333B1}"/>
              </a:ext>
            </a:extLst>
          </p:cNvPr>
          <p:cNvSpPr>
            <a:spLocks noChangeAspect="1"/>
          </p:cNvSpPr>
          <p:nvPr/>
        </p:nvSpPr>
        <p:spPr>
          <a:xfrm>
            <a:off x="1913122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0" action="ppaction://hlinksldjump"/>
            <a:extLst>
              <a:ext uri="{FF2B5EF4-FFF2-40B4-BE49-F238E27FC236}">
                <a16:creationId xmlns:a16="http://schemas.microsoft.com/office/drawing/2014/main" id="{2D5664B1-8677-B10B-9EA6-E520F06C6E07}"/>
              </a:ext>
            </a:extLst>
          </p:cNvPr>
          <p:cNvSpPr txBox="1"/>
          <p:nvPr/>
        </p:nvSpPr>
        <p:spPr>
          <a:xfrm>
            <a:off x="2941569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8" name="Freeform: Shape 17">
            <a:hlinkClick r:id="rId11" action="ppaction://hlinksldjump"/>
            <a:extLst>
              <a:ext uri="{FF2B5EF4-FFF2-40B4-BE49-F238E27FC236}">
                <a16:creationId xmlns:a16="http://schemas.microsoft.com/office/drawing/2014/main" id="{9C7F616C-AFE6-761C-BBB5-D12D44A46DB5}"/>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1" action="ppaction://hlinksldjump"/>
            <a:extLst>
              <a:ext uri="{FF2B5EF4-FFF2-40B4-BE49-F238E27FC236}">
                <a16:creationId xmlns:a16="http://schemas.microsoft.com/office/drawing/2014/main" id="{07753E98-3E76-982F-7439-97FB5D6FE814}"/>
              </a:ext>
            </a:extLst>
          </p:cNvPr>
          <p:cNvSpPr txBox="1"/>
          <p:nvPr/>
        </p:nvSpPr>
        <p:spPr>
          <a:xfrm>
            <a:off x="24461897" y="2789010"/>
            <a:ext cx="13374611"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1</a:t>
            </a:r>
          </a:p>
          <a:p>
            <a:pPr algn="ctr"/>
            <a:r>
              <a:rPr lang="en-US" sz="15000" i="1" dirty="0">
                <a:solidFill>
                  <a:schemeClr val="bg1"/>
                </a:solidFill>
                <a:latin typeface="Montserrat Black" panose="00000A00000000000000" pitchFamily="2" charset="0"/>
              </a:rPr>
              <a:t>Introduction</a:t>
            </a:r>
          </a:p>
        </p:txBody>
      </p:sp>
      <p:sp>
        <p:nvSpPr>
          <p:cNvPr id="20" name="Freeform: Shape 19">
            <a:extLst>
              <a:ext uri="{FF2B5EF4-FFF2-40B4-BE49-F238E27FC236}">
                <a16:creationId xmlns:a16="http://schemas.microsoft.com/office/drawing/2014/main" id="{3A65130A-8889-710A-7251-C4190AE51863}"/>
              </a:ext>
            </a:extLst>
          </p:cNvPr>
          <p:cNvSpPr/>
          <p:nvPr/>
        </p:nvSpPr>
        <p:spPr>
          <a:xfrm>
            <a:off x="-13393364"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extLst>
              <a:ext uri="{FF2B5EF4-FFF2-40B4-BE49-F238E27FC236}">
                <a16:creationId xmlns:a16="http://schemas.microsoft.com/office/drawing/2014/main" id="{E34D3594-9539-B535-4BC1-53CF162583CE}"/>
              </a:ext>
            </a:extLst>
          </p:cNvPr>
          <p:cNvSpPr txBox="1"/>
          <p:nvPr/>
        </p:nvSpPr>
        <p:spPr>
          <a:xfrm>
            <a:off x="-2839282"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B3923-3BAA-8F1F-19A0-8099B70E5593}"/>
            </a:ext>
          </a:extLst>
        </p:cNvPr>
        <p:cNvGrpSpPr/>
        <p:nvPr/>
      </p:nvGrpSpPr>
      <p:grpSpPr>
        <a:xfrm>
          <a:off x="0" y="0"/>
          <a:ext cx="0" cy="0"/>
          <a:chOff x="0" y="0"/>
          <a:chExt cx="0" cy="0"/>
        </a:xfrm>
      </p:grpSpPr>
      <p:sp>
        <p:nvSpPr>
          <p:cNvPr id="4" name="Freeform: Shape 3">
            <a:hlinkClick r:id="rId2" action="ppaction://hlinksldjump"/>
            <a:extLst>
              <a:ext uri="{FF2B5EF4-FFF2-40B4-BE49-F238E27FC236}">
                <a16:creationId xmlns:a16="http://schemas.microsoft.com/office/drawing/2014/main" id="{FAD1DED0-0F44-4E5E-8120-64BFE5146143}"/>
              </a:ext>
            </a:extLst>
          </p:cNvPr>
          <p:cNvSpPr>
            <a:spLocks noChangeAspect="1"/>
          </p:cNvSpPr>
          <p:nvPr/>
        </p:nvSpPr>
        <p:spPr>
          <a:xfrm>
            <a:off x="564642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2" action="ppaction://hlinksldjump"/>
            <a:extLst>
              <a:ext uri="{FF2B5EF4-FFF2-40B4-BE49-F238E27FC236}">
                <a16:creationId xmlns:a16="http://schemas.microsoft.com/office/drawing/2014/main" id="{A6A6065D-B056-96BA-358A-145217C51892}"/>
              </a:ext>
            </a:extLst>
          </p:cNvPr>
          <p:cNvSpPr txBox="1"/>
          <p:nvPr/>
        </p:nvSpPr>
        <p:spPr>
          <a:xfrm>
            <a:off x="1633279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1036" name="Freeform: Shape 1035">
            <a:hlinkClick r:id="rId3" action="ppaction://hlinksldjump"/>
            <a:extLst>
              <a:ext uri="{FF2B5EF4-FFF2-40B4-BE49-F238E27FC236}">
                <a16:creationId xmlns:a16="http://schemas.microsoft.com/office/drawing/2014/main" id="{0CD4E01C-9D8A-E8D7-95A2-2825CAF4F514}"/>
              </a:ext>
            </a:extLst>
          </p:cNvPr>
          <p:cNvSpPr>
            <a:spLocks noChangeAspect="1"/>
          </p:cNvSpPr>
          <p:nvPr/>
        </p:nvSpPr>
        <p:spPr>
          <a:xfrm>
            <a:off x="337560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8" name="TextBox 27">
            <a:hlinkClick r:id="rId3" action="ppaction://hlinksldjump"/>
            <a:extLst>
              <a:ext uri="{FF2B5EF4-FFF2-40B4-BE49-F238E27FC236}">
                <a16:creationId xmlns:a16="http://schemas.microsoft.com/office/drawing/2014/main" id="{37AEEB17-9684-F568-3B0B-74C401BDDDE5}"/>
              </a:ext>
            </a:extLst>
          </p:cNvPr>
          <p:cNvSpPr txBox="1"/>
          <p:nvPr/>
        </p:nvSpPr>
        <p:spPr>
          <a:xfrm>
            <a:off x="13745596"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34" name="Freeform: Shape 1033">
            <a:hlinkClick r:id="rId4" action="ppaction://hlinksldjump"/>
            <a:extLst>
              <a:ext uri="{FF2B5EF4-FFF2-40B4-BE49-F238E27FC236}">
                <a16:creationId xmlns:a16="http://schemas.microsoft.com/office/drawing/2014/main" id="{15F6090E-90DC-3756-51B6-F68C24E586BC}"/>
              </a:ext>
            </a:extLst>
          </p:cNvPr>
          <p:cNvSpPr>
            <a:spLocks noChangeAspect="1"/>
          </p:cNvSpPr>
          <p:nvPr/>
        </p:nvSpPr>
        <p:spPr>
          <a:xfrm>
            <a:off x="110478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4" action="ppaction://hlinksldjump"/>
            <a:extLst>
              <a:ext uri="{FF2B5EF4-FFF2-40B4-BE49-F238E27FC236}">
                <a16:creationId xmlns:a16="http://schemas.microsoft.com/office/drawing/2014/main" id="{7B1A6794-DF90-0684-95EC-29FB14BDA012}"/>
              </a:ext>
            </a:extLst>
          </p:cNvPr>
          <p:cNvSpPr txBox="1"/>
          <p:nvPr/>
        </p:nvSpPr>
        <p:spPr>
          <a:xfrm>
            <a:off x="1150448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31" name="Freeform: Shape 1030">
            <a:hlinkClick r:id="rId5" action="ppaction://hlinksldjump"/>
            <a:extLst>
              <a:ext uri="{FF2B5EF4-FFF2-40B4-BE49-F238E27FC236}">
                <a16:creationId xmlns:a16="http://schemas.microsoft.com/office/drawing/2014/main" id="{DB50306C-9774-61FC-6A19-73144279CB3F}"/>
              </a:ext>
            </a:extLst>
          </p:cNvPr>
          <p:cNvSpPr>
            <a:spLocks noChangeAspect="1"/>
          </p:cNvSpPr>
          <p:nvPr/>
        </p:nvSpPr>
        <p:spPr>
          <a:xfrm>
            <a:off x="-116602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2" name="TextBox 41">
            <a:hlinkClick r:id="rId5" action="ppaction://hlinksldjump"/>
            <a:extLst>
              <a:ext uri="{FF2B5EF4-FFF2-40B4-BE49-F238E27FC236}">
                <a16:creationId xmlns:a16="http://schemas.microsoft.com/office/drawing/2014/main" id="{D7C66A8E-EBC0-0F69-6DF5-F0A13B9758B6}"/>
              </a:ext>
            </a:extLst>
          </p:cNvPr>
          <p:cNvSpPr txBox="1"/>
          <p:nvPr/>
        </p:nvSpPr>
        <p:spPr>
          <a:xfrm>
            <a:off x="9403412"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027" name="Freeform: Shape 1026">
            <a:hlinkClick r:id="rId6" action="ppaction://hlinksldjump"/>
            <a:extLst>
              <a:ext uri="{FF2B5EF4-FFF2-40B4-BE49-F238E27FC236}">
                <a16:creationId xmlns:a16="http://schemas.microsoft.com/office/drawing/2014/main" id="{06D196FB-9EA4-02A3-5999-8A12990F622A}"/>
              </a:ext>
            </a:extLst>
          </p:cNvPr>
          <p:cNvSpPr/>
          <p:nvPr/>
        </p:nvSpPr>
        <p:spPr>
          <a:xfrm>
            <a:off x="-343683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6" action="ppaction://hlinksldjump"/>
            <a:extLst>
              <a:ext uri="{FF2B5EF4-FFF2-40B4-BE49-F238E27FC236}">
                <a16:creationId xmlns:a16="http://schemas.microsoft.com/office/drawing/2014/main" id="{6FF9C53C-E49A-A741-0FE3-5ED2FBA633B9}"/>
              </a:ext>
            </a:extLst>
          </p:cNvPr>
          <p:cNvSpPr txBox="1"/>
          <p:nvPr/>
        </p:nvSpPr>
        <p:spPr>
          <a:xfrm>
            <a:off x="7054500"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024" name="Freeform: Shape 1023">
            <a:hlinkClick r:id="rId7" action="ppaction://hlinksldjump"/>
            <a:extLst>
              <a:ext uri="{FF2B5EF4-FFF2-40B4-BE49-F238E27FC236}">
                <a16:creationId xmlns:a16="http://schemas.microsoft.com/office/drawing/2014/main" id="{897BF8CF-703F-8481-1F76-8636D0354AEC}"/>
              </a:ext>
            </a:extLst>
          </p:cNvPr>
          <p:cNvSpPr>
            <a:spLocks noChangeAspect="1"/>
          </p:cNvSpPr>
          <p:nvPr/>
        </p:nvSpPr>
        <p:spPr>
          <a:xfrm>
            <a:off x="-570765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4" name="TextBox 43">
            <a:hlinkClick r:id="rId7" action="ppaction://hlinksldjump"/>
            <a:extLst>
              <a:ext uri="{FF2B5EF4-FFF2-40B4-BE49-F238E27FC236}">
                <a16:creationId xmlns:a16="http://schemas.microsoft.com/office/drawing/2014/main" id="{E9A3A962-592A-E000-ED8B-38A7E00E5DE3}"/>
              </a:ext>
            </a:extLst>
          </p:cNvPr>
          <p:cNvSpPr txBox="1"/>
          <p:nvPr/>
        </p:nvSpPr>
        <p:spPr>
          <a:xfrm>
            <a:off x="4576817"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62" name="Freeform: Shape 61">
            <a:hlinkClick r:id="rId8" action="ppaction://hlinksldjump"/>
            <a:extLst>
              <a:ext uri="{FF2B5EF4-FFF2-40B4-BE49-F238E27FC236}">
                <a16:creationId xmlns:a16="http://schemas.microsoft.com/office/drawing/2014/main" id="{A00211B0-91D6-5047-E1F8-CB2CF9319E62}"/>
              </a:ext>
            </a:extLst>
          </p:cNvPr>
          <p:cNvSpPr>
            <a:spLocks noChangeAspect="1"/>
          </p:cNvSpPr>
          <p:nvPr/>
        </p:nvSpPr>
        <p:spPr>
          <a:xfrm>
            <a:off x="-797846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hlinkClick r:id="rId8" action="ppaction://hlinksldjump"/>
            <a:extLst>
              <a:ext uri="{FF2B5EF4-FFF2-40B4-BE49-F238E27FC236}">
                <a16:creationId xmlns:a16="http://schemas.microsoft.com/office/drawing/2014/main" id="{1AEC5809-3D19-2688-5AFD-C1A7C75751A4}"/>
              </a:ext>
            </a:extLst>
          </p:cNvPr>
          <p:cNvSpPr txBox="1"/>
          <p:nvPr/>
        </p:nvSpPr>
        <p:spPr>
          <a:xfrm>
            <a:off x="239878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59" name="Freeform: Shape 58">
            <a:extLst>
              <a:ext uri="{FF2B5EF4-FFF2-40B4-BE49-F238E27FC236}">
                <a16:creationId xmlns:a16="http://schemas.microsoft.com/office/drawing/2014/main" id="{458FABB2-B130-1896-9256-FC214592C161}"/>
              </a:ext>
            </a:extLst>
          </p:cNvPr>
          <p:cNvSpPr/>
          <p:nvPr/>
        </p:nvSpPr>
        <p:spPr>
          <a:xfrm>
            <a:off x="-10249281"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extLst>
              <a:ext uri="{FF2B5EF4-FFF2-40B4-BE49-F238E27FC236}">
                <a16:creationId xmlns:a16="http://schemas.microsoft.com/office/drawing/2014/main" id="{52AD1C58-2F30-5463-9D8D-F539087FD5B8}"/>
              </a:ext>
            </a:extLst>
          </p:cNvPr>
          <p:cNvSpPr txBox="1"/>
          <p:nvPr/>
        </p:nvSpPr>
        <p:spPr>
          <a:xfrm>
            <a:off x="30480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1091323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2"/>
            <a:stretch>
              <a:fillRect l="-84200" t="-25589" r="-177031" b="-10202"/>
            </a:stretch>
          </a:blipFill>
        </p:spPr>
        <p:txBody>
          <a:bodyPr/>
          <a:lstStyle/>
          <a:p>
            <a:endParaRPr lang="en-US"/>
          </a:p>
        </p:txBody>
      </p:sp>
      <p:sp>
        <p:nvSpPr>
          <p:cNvPr id="30" name="Freeform 30">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31" name="Freeform 31"/>
          <p:cNvSpPr/>
          <p:nvPr/>
        </p:nvSpPr>
        <p:spPr>
          <a:xfrm>
            <a:off x="14319918" y="3185394"/>
            <a:ext cx="3279722" cy="6415806"/>
          </a:xfrm>
          <a:custGeom>
            <a:avLst/>
            <a:gdLst/>
            <a:ahLst/>
            <a:cxnLst/>
            <a:rect l="l" t="t" r="r" b="b"/>
            <a:pathLst>
              <a:path w="3279722" h="6415806">
                <a:moveTo>
                  <a:pt x="0" y="0"/>
                </a:moveTo>
                <a:lnTo>
                  <a:pt x="3279721" y="0"/>
                </a:lnTo>
                <a:lnTo>
                  <a:pt x="3279721" y="6415807"/>
                </a:lnTo>
                <a:lnTo>
                  <a:pt x="0" y="6415807"/>
                </a:lnTo>
                <a:lnTo>
                  <a:pt x="0" y="0"/>
                </a:lnTo>
                <a:close/>
              </a:path>
            </a:pathLst>
          </a:custGeom>
          <a:blipFill>
            <a:blip r:embed="rId6"/>
            <a:stretch>
              <a:fillRect l="-3338" t="-1157" r="-5841" b="-7215"/>
            </a:stretch>
          </a:blipFill>
        </p:spPr>
        <p:txBody>
          <a:bodyPr lIns="91440" tIns="45720" rIns="91440" bIns="45720"/>
          <a:lstStyle/>
          <a:p>
            <a:endParaRPr lang="en-US"/>
          </a:p>
        </p:txBody>
      </p:sp>
      <p:sp>
        <p:nvSpPr>
          <p:cNvPr id="32" name="TextBox 32"/>
          <p:cNvSpPr txBox="1"/>
          <p:nvPr/>
        </p:nvSpPr>
        <p:spPr>
          <a:xfrm>
            <a:off x="2148838" y="3496105"/>
            <a:ext cx="7257149" cy="5724644"/>
          </a:xfrm>
          <a:prstGeom prst="rect">
            <a:avLst/>
          </a:prstGeom>
        </p:spPr>
        <p:txBody>
          <a:bodyPr wrap="square" lIns="91440" tIns="45720" rIns="91440" bIns="45720" rtlCol="0" anchor="t">
            <a:spAutoFit/>
          </a:bodyPr>
          <a:lstStyle/>
          <a:p>
            <a:pPr marL="488632" lvl="1" indent="-530352" algn="l">
              <a:spcAft>
                <a:spcPts val="600"/>
              </a:spcAft>
              <a:buFont typeface="Arial"/>
              <a:buChar char="•"/>
            </a:pPr>
            <a:r>
              <a:rPr lang="en-US" sz="2700" dirty="0">
                <a:latin typeface="Aptos"/>
                <a:ea typeface="Aptos"/>
                <a:cs typeface="Aptos"/>
                <a:sym typeface="Aptos"/>
              </a:rPr>
              <a:t>Product Recognition is a feature that uses</a:t>
            </a:r>
            <a:r>
              <a:rPr lang="en-US" sz="2700" b="1" dirty="0">
                <a:latin typeface="Aptos Bold"/>
                <a:ea typeface="Aptos Bold"/>
                <a:cs typeface="Aptos Bold"/>
                <a:sym typeface="Aptos Bold"/>
              </a:rPr>
              <a:t> Computer Vision </a:t>
            </a:r>
            <a:r>
              <a:rPr lang="en-US" sz="2700" dirty="0">
                <a:latin typeface="Aptos"/>
                <a:ea typeface="Aptos"/>
                <a:cs typeface="Aptos"/>
                <a:sym typeface="Aptos"/>
              </a:rPr>
              <a:t>to </a:t>
            </a:r>
            <a:r>
              <a:rPr lang="en-US" sz="2700" b="1" dirty="0">
                <a:latin typeface="Aptos Bold"/>
                <a:ea typeface="Aptos Bold"/>
                <a:cs typeface="Aptos Bold"/>
                <a:sym typeface="Aptos Bold"/>
              </a:rPr>
              <a:t>identifies </a:t>
            </a:r>
            <a:r>
              <a:rPr lang="en-US" sz="2700" dirty="0">
                <a:latin typeface="Aptos"/>
                <a:ea typeface="Aptos"/>
                <a:cs typeface="Aptos"/>
                <a:sym typeface="Aptos"/>
              </a:rPr>
              <a:t>any product added to the cart by the user, saving its characteristics such as </a:t>
            </a:r>
            <a:r>
              <a:rPr lang="en-US" sz="2700" b="1" dirty="0">
                <a:latin typeface="Aptos Bold"/>
                <a:ea typeface="Aptos Bold"/>
                <a:cs typeface="Aptos Bold"/>
                <a:sym typeface="Aptos Bold"/>
              </a:rPr>
              <a:t>image, name, price, and quantity</a:t>
            </a:r>
            <a:r>
              <a:rPr lang="en-US" sz="2700" dirty="0">
                <a:latin typeface="Aptos"/>
                <a:ea typeface="Aptos"/>
                <a:cs typeface="Aptos"/>
                <a:sym typeface="Aptos"/>
              </a:rPr>
              <a:t>. These information are displayed on the Mobile Application.</a:t>
            </a:r>
          </a:p>
          <a:p>
            <a:pPr marL="488632" lvl="1" indent="-530352" algn="l">
              <a:spcAft>
                <a:spcPts val="600"/>
              </a:spcAft>
              <a:buFont typeface="Arial"/>
              <a:buChar char="•"/>
            </a:pPr>
            <a:r>
              <a:rPr lang="en-US" sz="2700" dirty="0">
                <a:latin typeface="Aptos"/>
                <a:ea typeface="Aptos"/>
                <a:cs typeface="Aptos"/>
                <a:sym typeface="Aptos"/>
              </a:rPr>
              <a:t>This feature includes </a:t>
            </a:r>
            <a:r>
              <a:rPr lang="en-US" sz="2700" b="1" dirty="0">
                <a:latin typeface="Aptos Bold"/>
                <a:ea typeface="Aptos Bold"/>
                <a:cs typeface="Aptos Bold"/>
                <a:sym typeface="Aptos Bold"/>
              </a:rPr>
              <a:t>real-time</a:t>
            </a:r>
            <a:r>
              <a:rPr lang="en-US" sz="2700" dirty="0">
                <a:latin typeface="Aptos"/>
                <a:ea typeface="Aptos"/>
                <a:cs typeface="Aptos"/>
                <a:sym typeface="Aptos"/>
              </a:rPr>
              <a:t> updates of the cart’s contents, whether products are </a:t>
            </a:r>
            <a:r>
              <a:rPr lang="en-US" sz="2700" b="1" dirty="0">
                <a:latin typeface="Aptos Bold"/>
                <a:ea typeface="Aptos Bold"/>
                <a:cs typeface="Aptos Bold"/>
                <a:sym typeface="Aptos Bold"/>
              </a:rPr>
              <a:t>added or removed.</a:t>
            </a:r>
          </a:p>
          <a:p>
            <a:pPr marL="488632" lvl="1" indent="-530352" algn="l">
              <a:spcAft>
                <a:spcPts val="600"/>
              </a:spcAft>
              <a:buFont typeface="Arial"/>
              <a:buChar char="•"/>
            </a:pPr>
            <a:r>
              <a:rPr lang="en-US" sz="2700" dirty="0">
                <a:latin typeface="Aptos"/>
                <a:ea typeface="Aptos"/>
                <a:cs typeface="Aptos"/>
                <a:sym typeface="Aptos"/>
              </a:rPr>
              <a:t>It allows the user to know exactly what is in their cart and which products they </a:t>
            </a:r>
            <a:r>
              <a:rPr lang="en-US" sz="2700" b="1" dirty="0">
                <a:latin typeface="Aptos Bold"/>
                <a:ea typeface="Aptos Bold"/>
                <a:cs typeface="Aptos Bold"/>
                <a:sym typeface="Aptos Bold"/>
              </a:rPr>
              <a:t>still need to add</a:t>
            </a:r>
            <a:r>
              <a:rPr lang="en-US" sz="2700" dirty="0">
                <a:latin typeface="Aptos"/>
                <a:ea typeface="Aptos"/>
                <a:cs typeface="Aptos"/>
                <a:sym typeface="Aptos"/>
              </a:rPr>
              <a:t>.</a:t>
            </a:r>
          </a:p>
          <a:p>
            <a:pPr marL="488632" lvl="1" indent="-530352" algn="l">
              <a:spcAft>
                <a:spcPts val="600"/>
              </a:spcAft>
              <a:buFont typeface="Arial"/>
              <a:buChar char="•"/>
            </a:pPr>
            <a:r>
              <a:rPr lang="en-US" sz="2700" dirty="0">
                <a:latin typeface="Aptos"/>
                <a:ea typeface="Aptos"/>
                <a:cs typeface="Aptos"/>
                <a:sym typeface="Aptos"/>
              </a:rPr>
              <a:t>Let’s dive deep!</a:t>
            </a:r>
          </a:p>
        </p:txBody>
      </p:sp>
      <p:sp>
        <p:nvSpPr>
          <p:cNvPr id="33" name="TextBox 33"/>
          <p:cNvSpPr txBox="1"/>
          <p:nvPr/>
        </p:nvSpPr>
        <p:spPr>
          <a:xfrm>
            <a:off x="1463038" y="1987540"/>
            <a:ext cx="8562914"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Overview</a:t>
            </a:r>
          </a:p>
        </p:txBody>
      </p:sp>
      <p:sp>
        <p:nvSpPr>
          <p:cNvPr id="34" name="TextBox 34"/>
          <p:cNvSpPr txBox="1"/>
          <p:nvPr/>
        </p:nvSpPr>
        <p:spPr>
          <a:xfrm>
            <a:off x="777240" y="731520"/>
            <a:ext cx="10347960" cy="1015663"/>
          </a:xfrm>
          <a:prstGeom prst="rect">
            <a:avLst/>
          </a:prstGeom>
        </p:spPr>
        <p:txBody>
          <a:bodyPr wrap="square" lIns="91440" tIns="45720" rIns="91440" bIns="45720" rtlCol="0" anchor="t">
            <a:spAutoFit/>
          </a:bodyPr>
          <a:lstStyle/>
          <a:p>
            <a:pPr algn="l"/>
            <a:r>
              <a:rPr lang="en-US" sz="6000" b="1" dirty="0">
                <a:solidFill>
                  <a:srgbClr val="0094FF"/>
                </a:solidFill>
                <a:latin typeface="Montserrat Bold"/>
                <a:ea typeface="Montserrat Bold"/>
                <a:cs typeface="Montserrat Bold"/>
                <a:sym typeface="Montserrat Bold"/>
              </a:rPr>
              <a:t>Product Recognition</a:t>
            </a:r>
          </a:p>
        </p:txBody>
      </p:sp>
      <p:sp>
        <p:nvSpPr>
          <p:cNvPr id="2" name="Freeform: Shape 1">
            <a:hlinkClick r:id="rId7" action="ppaction://hlinksldjump"/>
            <a:extLst>
              <a:ext uri="{FF2B5EF4-FFF2-40B4-BE49-F238E27FC236}">
                <a16:creationId xmlns:a16="http://schemas.microsoft.com/office/drawing/2014/main" id="{1BC80A87-8534-2932-7400-AF45F1D87654}"/>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7" action="ppaction://hlinksldjump"/>
            <a:extLst>
              <a:ext uri="{FF2B5EF4-FFF2-40B4-BE49-F238E27FC236}">
                <a16:creationId xmlns:a16="http://schemas.microsoft.com/office/drawing/2014/main" id="{B0BBF84E-2977-BA33-6CDE-B8B79ECEC181}"/>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4" name="Freeform: Shape 3">
            <a:hlinkClick r:id="rId8" action="ppaction://hlinksldjump"/>
            <a:extLst>
              <a:ext uri="{FF2B5EF4-FFF2-40B4-BE49-F238E27FC236}">
                <a16:creationId xmlns:a16="http://schemas.microsoft.com/office/drawing/2014/main" id="{50B9D4CA-F871-EF3D-5A82-FE3ED8637E9F}"/>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8" action="ppaction://hlinksldjump"/>
            <a:extLst>
              <a:ext uri="{FF2B5EF4-FFF2-40B4-BE49-F238E27FC236}">
                <a16:creationId xmlns:a16="http://schemas.microsoft.com/office/drawing/2014/main" id="{91E18285-9458-1B88-658B-1D750B1D3321}"/>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6" name="Freeform: Shape 5">
            <a:hlinkClick r:id="rId9" action="ppaction://hlinksldjump"/>
            <a:extLst>
              <a:ext uri="{FF2B5EF4-FFF2-40B4-BE49-F238E27FC236}">
                <a16:creationId xmlns:a16="http://schemas.microsoft.com/office/drawing/2014/main" id="{42C00F8F-3FAE-98B4-A5F9-74E104DEEFEC}"/>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7" name="TextBox 6">
            <a:hlinkClick r:id="rId9" action="ppaction://hlinksldjump"/>
            <a:extLst>
              <a:ext uri="{FF2B5EF4-FFF2-40B4-BE49-F238E27FC236}">
                <a16:creationId xmlns:a16="http://schemas.microsoft.com/office/drawing/2014/main" id="{C09563DE-7AF4-CDD6-F288-01AC0252A3CF}"/>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8" name="Freeform: Shape 7">
            <a:hlinkClick r:id="rId10" action="ppaction://hlinksldjump"/>
            <a:extLst>
              <a:ext uri="{FF2B5EF4-FFF2-40B4-BE49-F238E27FC236}">
                <a16:creationId xmlns:a16="http://schemas.microsoft.com/office/drawing/2014/main" id="{01D08F2F-8D28-7048-2D5E-BB099DC2B761}"/>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10" action="ppaction://hlinksldjump"/>
            <a:extLst>
              <a:ext uri="{FF2B5EF4-FFF2-40B4-BE49-F238E27FC236}">
                <a16:creationId xmlns:a16="http://schemas.microsoft.com/office/drawing/2014/main" id="{107727B4-7958-A87D-E22A-0CE64DBD555C}"/>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0" name="Freeform: Shape 9">
            <a:hlinkClick r:id="rId11" action="ppaction://hlinksldjump"/>
            <a:extLst>
              <a:ext uri="{FF2B5EF4-FFF2-40B4-BE49-F238E27FC236}">
                <a16:creationId xmlns:a16="http://schemas.microsoft.com/office/drawing/2014/main" id="{A26AECF3-61CE-2D1E-4623-C976FCBDBA69}"/>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11" action="ppaction://hlinksldjump"/>
            <a:extLst>
              <a:ext uri="{FF2B5EF4-FFF2-40B4-BE49-F238E27FC236}">
                <a16:creationId xmlns:a16="http://schemas.microsoft.com/office/drawing/2014/main" id="{44861810-9DD4-12BD-6305-287A70B80FA3}"/>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2" name="Freeform: Shape 11">
            <a:hlinkClick r:id="rId12" action="ppaction://hlinksldjump"/>
            <a:extLst>
              <a:ext uri="{FF2B5EF4-FFF2-40B4-BE49-F238E27FC236}">
                <a16:creationId xmlns:a16="http://schemas.microsoft.com/office/drawing/2014/main" id="{9D49F967-C1AB-0EE9-BB81-2518B146A64E}"/>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12" action="ppaction://hlinksldjump"/>
            <a:extLst>
              <a:ext uri="{FF2B5EF4-FFF2-40B4-BE49-F238E27FC236}">
                <a16:creationId xmlns:a16="http://schemas.microsoft.com/office/drawing/2014/main" id="{2014C104-4E78-34BF-4ECF-30375D71E5E6}"/>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4" name="Freeform: Shape 13">
            <a:hlinkClick r:id="rId13" action="ppaction://hlinksldjump"/>
            <a:extLst>
              <a:ext uri="{FF2B5EF4-FFF2-40B4-BE49-F238E27FC236}">
                <a16:creationId xmlns:a16="http://schemas.microsoft.com/office/drawing/2014/main" id="{7A81F207-81D5-B57B-25EB-BCA718DB36C3}"/>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3" action="ppaction://hlinksldjump"/>
            <a:extLst>
              <a:ext uri="{FF2B5EF4-FFF2-40B4-BE49-F238E27FC236}">
                <a16:creationId xmlns:a16="http://schemas.microsoft.com/office/drawing/2014/main" id="{57BF7FEB-605A-9D74-B2F2-D7400EB11DB9}"/>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6" name="Freeform: Shape 15">
            <a:extLst>
              <a:ext uri="{FF2B5EF4-FFF2-40B4-BE49-F238E27FC236}">
                <a16:creationId xmlns:a16="http://schemas.microsoft.com/office/drawing/2014/main" id="{A7B9D211-DCA1-4085-9319-40EF58369A3C}"/>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extLst>
              <a:ext uri="{FF2B5EF4-FFF2-40B4-BE49-F238E27FC236}">
                <a16:creationId xmlns:a16="http://schemas.microsoft.com/office/drawing/2014/main" id="{1D50F409-E0DA-D46E-AAFB-87F1F32B23F5}"/>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2148839" y="3536991"/>
            <a:ext cx="15453361" cy="923330"/>
          </a:xfrm>
          <a:prstGeom prst="rect">
            <a:avLst/>
          </a:prstGeom>
        </p:spPr>
        <p:txBody>
          <a:bodyPr wrap="square" lIns="91440" tIns="45720" rIns="91440" bIns="45720" rtlCol="0" anchor="t">
            <a:spAutoFit/>
          </a:bodyPr>
          <a:lstStyle/>
          <a:p>
            <a:pPr algn="l"/>
            <a:r>
              <a:rPr lang="en-US" sz="2700" dirty="0">
                <a:solidFill>
                  <a:srgbClr val="000000"/>
                </a:solidFill>
                <a:latin typeface="Aptos"/>
                <a:ea typeface="Aptos"/>
                <a:cs typeface="Aptos"/>
                <a:sym typeface="Aptos"/>
              </a:rPr>
              <a:t>Previously, two </a:t>
            </a:r>
            <a:r>
              <a:rPr lang="en-US" sz="2700" b="1" dirty="0">
                <a:solidFill>
                  <a:srgbClr val="000000"/>
                </a:solidFill>
                <a:latin typeface="Aptos Bold"/>
                <a:ea typeface="Aptos Bold"/>
                <a:cs typeface="Aptos Bold"/>
                <a:sym typeface="Aptos Bold"/>
              </a:rPr>
              <a:t>open-source</a:t>
            </a:r>
            <a:r>
              <a:rPr lang="en-US" sz="2700" dirty="0">
                <a:solidFill>
                  <a:srgbClr val="000000"/>
                </a:solidFill>
                <a:latin typeface="Aptos"/>
                <a:ea typeface="Aptos"/>
                <a:cs typeface="Aptos"/>
                <a:sym typeface="Aptos"/>
              </a:rPr>
              <a:t> datasets were used for training but could not be further utilized due to the following </a:t>
            </a:r>
            <a:r>
              <a:rPr lang="en-US" sz="2700" b="1" dirty="0">
                <a:solidFill>
                  <a:srgbClr val="000000"/>
                </a:solidFill>
                <a:latin typeface="Aptos Bold"/>
                <a:ea typeface="Aptos Bold"/>
                <a:cs typeface="Aptos Bold"/>
                <a:sym typeface="Aptos Bold"/>
              </a:rPr>
              <a:t>limitations</a:t>
            </a:r>
            <a:r>
              <a:rPr lang="en-US" sz="2700" dirty="0">
                <a:solidFill>
                  <a:srgbClr val="000000"/>
                </a:solidFill>
                <a:latin typeface="Aptos"/>
                <a:ea typeface="Aptos"/>
                <a:cs typeface="Aptos"/>
                <a:sym typeface="Aptos"/>
              </a:rPr>
              <a:t>:</a:t>
            </a:r>
          </a:p>
        </p:txBody>
      </p:sp>
      <p:sp>
        <p:nvSpPr>
          <p:cNvPr id="23" name="Freeform 23">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13" name="Freeform 13"/>
          <p:cNvSpPr/>
          <p:nvPr/>
        </p:nvSpPr>
        <p:spPr>
          <a:xfrm>
            <a:off x="2537102" y="4915019"/>
            <a:ext cx="6638330" cy="3144256"/>
          </a:xfrm>
          <a:custGeom>
            <a:avLst/>
            <a:gdLst/>
            <a:ahLst/>
            <a:cxnLst/>
            <a:rect l="l" t="t" r="r" b="b"/>
            <a:pathLst>
              <a:path w="1748367" h="828117">
                <a:moveTo>
                  <a:pt x="68808" y="0"/>
                </a:moveTo>
                <a:lnTo>
                  <a:pt x="1679558" y="0"/>
                </a:lnTo>
                <a:cubicBezTo>
                  <a:pt x="1717560" y="0"/>
                  <a:pt x="1748367" y="30807"/>
                  <a:pt x="1748367" y="68808"/>
                </a:cubicBezTo>
                <a:lnTo>
                  <a:pt x="1748367" y="759308"/>
                </a:lnTo>
                <a:cubicBezTo>
                  <a:pt x="1748367" y="797310"/>
                  <a:pt x="1717560" y="828117"/>
                  <a:pt x="1679558" y="828117"/>
                </a:cubicBezTo>
                <a:lnTo>
                  <a:pt x="68808" y="828117"/>
                </a:lnTo>
                <a:cubicBezTo>
                  <a:pt x="30807" y="828117"/>
                  <a:pt x="0" y="797310"/>
                  <a:pt x="0" y="759308"/>
                </a:cubicBezTo>
                <a:lnTo>
                  <a:pt x="0" y="68808"/>
                </a:lnTo>
                <a:cubicBezTo>
                  <a:pt x="0" y="30807"/>
                  <a:pt x="30807" y="0"/>
                  <a:pt x="68808" y="0"/>
                </a:cubicBezTo>
                <a:close/>
              </a:path>
            </a:pathLst>
          </a:custGeom>
          <a:solidFill>
            <a:srgbClr val="E1EDFC">
              <a:alpha val="55686"/>
            </a:srgbClr>
          </a:solidFill>
          <a:ln cap="rnd">
            <a:noFill/>
            <a:prstDash val="solid"/>
            <a:round/>
          </a:ln>
        </p:spPr>
        <p:txBody>
          <a:bodyPr/>
          <a:lstStyle/>
          <a:p>
            <a:endParaRPr lang="en-US"/>
          </a:p>
        </p:txBody>
      </p:sp>
      <p:sp>
        <p:nvSpPr>
          <p:cNvPr id="18" name="TextBox 18"/>
          <p:cNvSpPr txBox="1"/>
          <p:nvPr/>
        </p:nvSpPr>
        <p:spPr>
          <a:xfrm>
            <a:off x="2870751" y="5829300"/>
            <a:ext cx="5971032" cy="1908215"/>
          </a:xfrm>
          <a:prstGeom prst="rect">
            <a:avLst/>
          </a:prstGeom>
        </p:spPr>
        <p:txBody>
          <a:bodyPr lIns="91440" tIns="45720" rIns="91440" bIns="45720" rtlCol="0" anchor="t">
            <a:spAutoFit/>
          </a:bodyPr>
          <a:lstStyle/>
          <a:p>
            <a:pPr marL="514350" lvl="1" indent="-514350" algn="l">
              <a:spcAft>
                <a:spcPts val="1200"/>
              </a:spcAft>
              <a:buFont typeface="+mj-lt"/>
              <a:buAutoNum type="arabicPeriod"/>
            </a:pPr>
            <a:r>
              <a:rPr lang="en-US" sz="2700" dirty="0">
                <a:solidFill>
                  <a:srgbClr val="000000"/>
                </a:solidFill>
                <a:latin typeface="Aptos"/>
                <a:ea typeface="Aptos"/>
                <a:cs typeface="Aptos"/>
                <a:sym typeface="Aptos"/>
              </a:rPr>
              <a:t>Class </a:t>
            </a:r>
            <a:r>
              <a:rPr lang="en-US" sz="2700" b="1" dirty="0">
                <a:solidFill>
                  <a:srgbClr val="000000"/>
                </a:solidFill>
                <a:latin typeface="Aptos Bold"/>
                <a:ea typeface="Aptos Bold"/>
                <a:cs typeface="Aptos Bold"/>
                <a:sym typeface="Aptos Bold"/>
              </a:rPr>
              <a:t>imbalance</a:t>
            </a:r>
            <a:r>
              <a:rPr lang="en-US" sz="2700" dirty="0">
                <a:solidFill>
                  <a:srgbClr val="000000"/>
                </a:solidFill>
                <a:latin typeface="Aptos"/>
                <a:ea typeface="Aptos"/>
                <a:cs typeface="Aptos"/>
                <a:sym typeface="Aptos"/>
              </a:rPr>
              <a:t>. (Small number of images per class.)</a:t>
            </a:r>
          </a:p>
          <a:p>
            <a:pPr marL="514350" indent="-514350" algn="l">
              <a:buFont typeface="+mj-lt"/>
              <a:buAutoNum type="arabicPeriod" startAt="2"/>
            </a:pPr>
            <a:r>
              <a:rPr lang="en-US" sz="2700" b="1" dirty="0">
                <a:solidFill>
                  <a:srgbClr val="000000"/>
                </a:solidFill>
                <a:latin typeface="Aptos Bold"/>
                <a:ea typeface="Aptos Bold"/>
                <a:cs typeface="Aptos Bold"/>
                <a:sym typeface="Aptos Bold"/>
              </a:rPr>
              <a:t>Quality </a:t>
            </a:r>
            <a:r>
              <a:rPr lang="en-US" sz="2700" dirty="0">
                <a:solidFill>
                  <a:srgbClr val="000000"/>
                </a:solidFill>
                <a:latin typeface="Aptos"/>
                <a:ea typeface="Aptos"/>
                <a:cs typeface="Aptos"/>
                <a:sym typeface="Aptos"/>
              </a:rPr>
              <a:t>issues for some images (blur).</a:t>
            </a:r>
          </a:p>
        </p:txBody>
      </p:sp>
      <p:sp>
        <p:nvSpPr>
          <p:cNvPr id="20" name="Freeform 20"/>
          <p:cNvSpPr/>
          <p:nvPr/>
        </p:nvSpPr>
        <p:spPr>
          <a:xfrm>
            <a:off x="10766107" y="4915019"/>
            <a:ext cx="6638330" cy="3144256"/>
          </a:xfrm>
          <a:custGeom>
            <a:avLst/>
            <a:gdLst/>
            <a:ahLst/>
            <a:cxnLst/>
            <a:rect l="l" t="t" r="r" b="b"/>
            <a:pathLst>
              <a:path w="1748367" h="828117">
                <a:moveTo>
                  <a:pt x="68808" y="0"/>
                </a:moveTo>
                <a:lnTo>
                  <a:pt x="1679558" y="0"/>
                </a:lnTo>
                <a:cubicBezTo>
                  <a:pt x="1717560" y="0"/>
                  <a:pt x="1748367" y="30807"/>
                  <a:pt x="1748367" y="68808"/>
                </a:cubicBezTo>
                <a:lnTo>
                  <a:pt x="1748367" y="759308"/>
                </a:lnTo>
                <a:cubicBezTo>
                  <a:pt x="1748367" y="797310"/>
                  <a:pt x="1717560" y="828117"/>
                  <a:pt x="1679558" y="828117"/>
                </a:cubicBezTo>
                <a:lnTo>
                  <a:pt x="68808" y="828117"/>
                </a:lnTo>
                <a:cubicBezTo>
                  <a:pt x="30807" y="828117"/>
                  <a:pt x="0" y="797310"/>
                  <a:pt x="0" y="759308"/>
                </a:cubicBezTo>
                <a:lnTo>
                  <a:pt x="0" y="68808"/>
                </a:lnTo>
                <a:cubicBezTo>
                  <a:pt x="0" y="30807"/>
                  <a:pt x="30807" y="0"/>
                  <a:pt x="68808" y="0"/>
                </a:cubicBezTo>
                <a:close/>
              </a:path>
            </a:pathLst>
          </a:custGeom>
          <a:solidFill>
            <a:srgbClr val="E1EDFC">
              <a:alpha val="55686"/>
            </a:srgbClr>
          </a:solidFill>
          <a:ln cap="rnd">
            <a:noFill/>
            <a:prstDash val="solid"/>
            <a:round/>
          </a:ln>
        </p:spPr>
        <p:txBody>
          <a:bodyPr/>
          <a:lstStyle/>
          <a:p>
            <a:endParaRPr lang="en-US"/>
          </a:p>
        </p:txBody>
      </p:sp>
      <p:sp>
        <p:nvSpPr>
          <p:cNvPr id="22" name="TextBox 22"/>
          <p:cNvSpPr txBox="1"/>
          <p:nvPr/>
        </p:nvSpPr>
        <p:spPr>
          <a:xfrm>
            <a:off x="11102041" y="5829300"/>
            <a:ext cx="5966462" cy="1908215"/>
          </a:xfrm>
          <a:prstGeom prst="rect">
            <a:avLst/>
          </a:prstGeom>
        </p:spPr>
        <p:txBody>
          <a:bodyPr wrap="square" lIns="91440" tIns="45720" rIns="91440" bIns="45720" rtlCol="0" anchor="t">
            <a:spAutoFit/>
          </a:bodyPr>
          <a:lstStyle/>
          <a:p>
            <a:pPr marL="514350" indent="-514350" algn="l">
              <a:spcAft>
                <a:spcPts val="1200"/>
              </a:spcAft>
              <a:buFont typeface="+mj-lt"/>
              <a:buAutoNum type="arabicPeriod"/>
            </a:pPr>
            <a:r>
              <a:rPr lang="en-US" sz="2700" dirty="0">
                <a:solidFill>
                  <a:srgbClr val="000000"/>
                </a:solidFill>
                <a:latin typeface="Aptos"/>
                <a:ea typeface="Aptos"/>
                <a:cs typeface="Aptos"/>
                <a:sym typeface="Aptos"/>
              </a:rPr>
              <a:t>Products are not </a:t>
            </a:r>
            <a:r>
              <a:rPr lang="en-US" sz="2700" b="1" dirty="0">
                <a:solidFill>
                  <a:srgbClr val="000000"/>
                </a:solidFill>
                <a:latin typeface="Aptos Bold"/>
                <a:ea typeface="Aptos Bold"/>
                <a:cs typeface="Aptos Bold"/>
                <a:sym typeface="Aptos Bold"/>
              </a:rPr>
              <a:t>available </a:t>
            </a:r>
            <a:r>
              <a:rPr lang="en-US" sz="2700" dirty="0">
                <a:solidFill>
                  <a:srgbClr val="000000"/>
                </a:solidFill>
                <a:latin typeface="Aptos"/>
                <a:ea typeface="Aptos"/>
                <a:cs typeface="Aptos"/>
                <a:sym typeface="Aptos"/>
              </a:rPr>
              <a:t>in Egyptian markets</a:t>
            </a:r>
          </a:p>
          <a:p>
            <a:pPr marL="514350" indent="-514350" algn="l">
              <a:buFont typeface="+mj-lt"/>
              <a:buAutoNum type="arabicPeriod"/>
            </a:pPr>
            <a:r>
              <a:rPr lang="en-US" sz="2700" dirty="0">
                <a:solidFill>
                  <a:srgbClr val="000000"/>
                </a:solidFill>
                <a:latin typeface="Aptos"/>
                <a:ea typeface="Aptos"/>
                <a:cs typeface="Aptos"/>
                <a:sym typeface="Aptos"/>
              </a:rPr>
              <a:t>Few number of </a:t>
            </a:r>
            <a:r>
              <a:rPr lang="en-US" sz="2700" b="1" dirty="0">
                <a:solidFill>
                  <a:srgbClr val="000000"/>
                </a:solidFill>
                <a:latin typeface="Aptos Bold"/>
                <a:ea typeface="Aptos Bold"/>
                <a:cs typeface="Aptos Bold"/>
                <a:sym typeface="Aptos Bold"/>
              </a:rPr>
              <a:t>orientations </a:t>
            </a:r>
            <a:r>
              <a:rPr lang="en-US" sz="2700" dirty="0">
                <a:solidFill>
                  <a:srgbClr val="000000"/>
                </a:solidFill>
                <a:latin typeface="Aptos"/>
                <a:ea typeface="Aptos"/>
                <a:cs typeface="Aptos"/>
                <a:sym typeface="Aptos"/>
              </a:rPr>
              <a:t>per product</a:t>
            </a:r>
          </a:p>
        </p:txBody>
      </p:sp>
      <p:sp>
        <p:nvSpPr>
          <p:cNvPr id="44" name="TextBox 44"/>
          <p:cNvSpPr txBox="1"/>
          <p:nvPr/>
        </p:nvSpPr>
        <p:spPr>
          <a:xfrm>
            <a:off x="2346602" y="5116908"/>
            <a:ext cx="6638330" cy="476925"/>
          </a:xfrm>
          <a:prstGeom prst="rect">
            <a:avLst/>
          </a:prstGeom>
        </p:spPr>
        <p:txBody>
          <a:bodyPr lIns="91440" tIns="45720" rIns="91440" bIns="45720" rtlCol="0" anchor="t">
            <a:spAutoFit/>
          </a:bodyPr>
          <a:lstStyle/>
          <a:p>
            <a:pPr algn="ctr">
              <a:spcBef>
                <a:spcPct val="0"/>
              </a:spcBef>
            </a:pPr>
            <a:r>
              <a:rPr lang="en-US" sz="2499" b="1" dirty="0">
                <a:solidFill>
                  <a:srgbClr val="000000"/>
                </a:solidFill>
                <a:latin typeface="Montserrat Bold"/>
                <a:ea typeface="Montserrat Bold"/>
                <a:cs typeface="Montserrat Bold"/>
                <a:sym typeface="Montserrat Bold"/>
              </a:rPr>
              <a:t>Grocery Store Dataset</a:t>
            </a:r>
          </a:p>
        </p:txBody>
      </p:sp>
      <p:sp>
        <p:nvSpPr>
          <p:cNvPr id="45" name="TextBox 45"/>
          <p:cNvSpPr txBox="1"/>
          <p:nvPr/>
        </p:nvSpPr>
        <p:spPr>
          <a:xfrm>
            <a:off x="10766107" y="5116908"/>
            <a:ext cx="6638330" cy="476925"/>
          </a:xfrm>
          <a:prstGeom prst="rect">
            <a:avLst/>
          </a:prstGeom>
        </p:spPr>
        <p:txBody>
          <a:bodyPr lIns="91440" tIns="45720" rIns="91440" bIns="45720" rtlCol="0" anchor="t">
            <a:spAutoFit/>
          </a:bodyPr>
          <a:lstStyle/>
          <a:p>
            <a:pPr algn="ctr">
              <a:spcBef>
                <a:spcPct val="0"/>
              </a:spcBef>
            </a:pPr>
            <a:r>
              <a:rPr lang="en-US" sz="2499" b="1">
                <a:solidFill>
                  <a:srgbClr val="000000"/>
                </a:solidFill>
                <a:latin typeface="Montserrat Bold"/>
                <a:ea typeface="Montserrat Bold"/>
                <a:cs typeface="Montserrat Bold"/>
                <a:sym typeface="Montserrat Bold"/>
              </a:rPr>
              <a:t>Biscuit Wrappers Dataset</a:t>
            </a:r>
          </a:p>
        </p:txBody>
      </p:sp>
      <p:sp>
        <p:nvSpPr>
          <p:cNvPr id="50" name="TextBox 34">
            <a:extLst>
              <a:ext uri="{FF2B5EF4-FFF2-40B4-BE49-F238E27FC236}">
                <a16:creationId xmlns:a16="http://schemas.microsoft.com/office/drawing/2014/main" id="{C7A472DC-B5A6-0F04-9965-91B6CDEFF4AB}"/>
              </a:ext>
            </a:extLst>
          </p:cNvPr>
          <p:cNvSpPr txBox="1"/>
          <p:nvPr/>
        </p:nvSpPr>
        <p:spPr>
          <a:xfrm>
            <a:off x="777240" y="731520"/>
            <a:ext cx="10347960" cy="1015663"/>
          </a:xfrm>
          <a:prstGeom prst="rect">
            <a:avLst/>
          </a:prstGeom>
        </p:spPr>
        <p:txBody>
          <a:bodyPr wrap="square" lIns="91440" tIns="45720" rIns="91440" bIns="45720" rtlCol="0" anchor="t">
            <a:spAutoFit/>
          </a:bodyPr>
          <a:lstStyle/>
          <a:p>
            <a:pPr algn="l"/>
            <a:r>
              <a:rPr lang="en-US" sz="6000" b="1" dirty="0">
                <a:solidFill>
                  <a:srgbClr val="0094FF"/>
                </a:solidFill>
                <a:latin typeface="Montserrat Bold"/>
                <a:ea typeface="Montserrat Bold"/>
                <a:cs typeface="Montserrat Bold"/>
                <a:sym typeface="Montserrat Bold"/>
              </a:rPr>
              <a:t>Product Recognition</a:t>
            </a:r>
          </a:p>
        </p:txBody>
      </p:sp>
      <p:sp>
        <p:nvSpPr>
          <p:cNvPr id="51" name="TextBox 33">
            <a:extLst>
              <a:ext uri="{FF2B5EF4-FFF2-40B4-BE49-F238E27FC236}">
                <a16:creationId xmlns:a16="http://schemas.microsoft.com/office/drawing/2014/main" id="{F2148B91-246D-BDA1-6EC4-F21EFDA946BF}"/>
              </a:ext>
            </a:extLst>
          </p:cNvPr>
          <p:cNvSpPr txBox="1"/>
          <p:nvPr/>
        </p:nvSpPr>
        <p:spPr>
          <a:xfrm>
            <a:off x="1463038" y="1987540"/>
            <a:ext cx="8562914"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Dataset</a:t>
            </a:r>
          </a:p>
        </p:txBody>
      </p:sp>
      <p:sp>
        <p:nvSpPr>
          <p:cNvPr id="25" name="Freeform 17">
            <a:extLst>
              <a:ext uri="{FF2B5EF4-FFF2-40B4-BE49-F238E27FC236}">
                <a16:creationId xmlns:a16="http://schemas.microsoft.com/office/drawing/2014/main" id="{FCEE7C42-E189-7DA6-4387-328F914580CA}"/>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5"/>
            <a:stretch>
              <a:fillRect l="-84200" t="-25589" r="-177031" b="-10202"/>
            </a:stretch>
          </a:blipFill>
        </p:spPr>
        <p:txBody>
          <a:bodyPr/>
          <a:lstStyle/>
          <a:p>
            <a:endParaRPr lang="en-US"/>
          </a:p>
        </p:txBody>
      </p:sp>
      <p:sp>
        <p:nvSpPr>
          <p:cNvPr id="26" name="Freeform: Shape 25">
            <a:hlinkClick r:id="rId6" action="ppaction://hlinksldjump"/>
            <a:extLst>
              <a:ext uri="{FF2B5EF4-FFF2-40B4-BE49-F238E27FC236}">
                <a16:creationId xmlns:a16="http://schemas.microsoft.com/office/drawing/2014/main" id="{849AC21B-8308-01FB-AEA2-4BAB387CE644}"/>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7" name="TextBox 26">
            <a:hlinkClick r:id="rId6" action="ppaction://hlinksldjump"/>
            <a:extLst>
              <a:ext uri="{FF2B5EF4-FFF2-40B4-BE49-F238E27FC236}">
                <a16:creationId xmlns:a16="http://schemas.microsoft.com/office/drawing/2014/main" id="{019DEA3C-5B8F-A4DD-FF7C-29EA9BA9CFE7}"/>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28" name="Freeform: Shape 27">
            <a:hlinkClick r:id="rId7" action="ppaction://hlinksldjump"/>
            <a:extLst>
              <a:ext uri="{FF2B5EF4-FFF2-40B4-BE49-F238E27FC236}">
                <a16:creationId xmlns:a16="http://schemas.microsoft.com/office/drawing/2014/main" id="{3F603BAE-FC9A-7FE3-AE41-F4097CF46F42}"/>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9" name="TextBox 28">
            <a:hlinkClick r:id="rId7" action="ppaction://hlinksldjump"/>
            <a:extLst>
              <a:ext uri="{FF2B5EF4-FFF2-40B4-BE49-F238E27FC236}">
                <a16:creationId xmlns:a16="http://schemas.microsoft.com/office/drawing/2014/main" id="{F96D0917-5609-4498-FAA9-0F7F189F09D2}"/>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30" name="Freeform: Shape 29">
            <a:hlinkClick r:id="rId8" action="ppaction://hlinksldjump"/>
            <a:extLst>
              <a:ext uri="{FF2B5EF4-FFF2-40B4-BE49-F238E27FC236}">
                <a16:creationId xmlns:a16="http://schemas.microsoft.com/office/drawing/2014/main" id="{6096C419-284F-96CF-35A2-A35F5086ADDB}"/>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1" name="TextBox 30">
            <a:hlinkClick r:id="rId8" action="ppaction://hlinksldjump"/>
            <a:extLst>
              <a:ext uri="{FF2B5EF4-FFF2-40B4-BE49-F238E27FC236}">
                <a16:creationId xmlns:a16="http://schemas.microsoft.com/office/drawing/2014/main" id="{E74639FE-71D7-9611-70C1-13455C93D57D}"/>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32" name="Freeform: Shape 31">
            <a:hlinkClick r:id="rId9" action="ppaction://hlinksldjump"/>
            <a:extLst>
              <a:ext uri="{FF2B5EF4-FFF2-40B4-BE49-F238E27FC236}">
                <a16:creationId xmlns:a16="http://schemas.microsoft.com/office/drawing/2014/main" id="{BC7BE518-3241-F483-EC87-D207251ABB1E}"/>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3" name="TextBox 32">
            <a:hlinkClick r:id="rId9" action="ppaction://hlinksldjump"/>
            <a:extLst>
              <a:ext uri="{FF2B5EF4-FFF2-40B4-BE49-F238E27FC236}">
                <a16:creationId xmlns:a16="http://schemas.microsoft.com/office/drawing/2014/main" id="{9342C4C1-C7E0-BDCB-92C9-6CE6B2238898}"/>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34" name="Freeform: Shape 33">
            <a:hlinkClick r:id="rId10" action="ppaction://hlinksldjump"/>
            <a:extLst>
              <a:ext uri="{FF2B5EF4-FFF2-40B4-BE49-F238E27FC236}">
                <a16:creationId xmlns:a16="http://schemas.microsoft.com/office/drawing/2014/main" id="{1D1E35EB-0ECD-11B8-890F-EEAC4DEBD063}"/>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5" name="TextBox 34">
            <a:hlinkClick r:id="rId10" action="ppaction://hlinksldjump"/>
            <a:extLst>
              <a:ext uri="{FF2B5EF4-FFF2-40B4-BE49-F238E27FC236}">
                <a16:creationId xmlns:a16="http://schemas.microsoft.com/office/drawing/2014/main" id="{B72E1DB6-5E92-1746-D42E-88C3B91C7318}"/>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36" name="Freeform: Shape 35">
            <a:hlinkClick r:id="rId11" action="ppaction://hlinksldjump"/>
            <a:extLst>
              <a:ext uri="{FF2B5EF4-FFF2-40B4-BE49-F238E27FC236}">
                <a16:creationId xmlns:a16="http://schemas.microsoft.com/office/drawing/2014/main" id="{FF35D315-9ECB-610E-331C-B1BA3BEFA5AD}"/>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hlinkClick r:id="rId11" action="ppaction://hlinksldjump"/>
            <a:extLst>
              <a:ext uri="{FF2B5EF4-FFF2-40B4-BE49-F238E27FC236}">
                <a16:creationId xmlns:a16="http://schemas.microsoft.com/office/drawing/2014/main" id="{94755705-E316-1D2C-3CE7-C2A5F2080219}"/>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38" name="Freeform: Shape 37">
            <a:hlinkClick r:id="rId12" action="ppaction://hlinksldjump"/>
            <a:extLst>
              <a:ext uri="{FF2B5EF4-FFF2-40B4-BE49-F238E27FC236}">
                <a16:creationId xmlns:a16="http://schemas.microsoft.com/office/drawing/2014/main" id="{D98EBA22-7E1A-9AFB-1832-315221F80BC7}"/>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9" name="TextBox 38">
            <a:hlinkClick r:id="rId12" action="ppaction://hlinksldjump"/>
            <a:extLst>
              <a:ext uri="{FF2B5EF4-FFF2-40B4-BE49-F238E27FC236}">
                <a16:creationId xmlns:a16="http://schemas.microsoft.com/office/drawing/2014/main" id="{3F87C222-695F-EFF8-E699-BACA88360A78}"/>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40" name="Freeform: Shape 39">
            <a:extLst>
              <a:ext uri="{FF2B5EF4-FFF2-40B4-BE49-F238E27FC236}">
                <a16:creationId xmlns:a16="http://schemas.microsoft.com/office/drawing/2014/main" id="{71981C87-1BCF-4E17-EF16-BEE35566DED8}"/>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extLst>
              <a:ext uri="{FF2B5EF4-FFF2-40B4-BE49-F238E27FC236}">
                <a16:creationId xmlns:a16="http://schemas.microsoft.com/office/drawing/2014/main" id="{8ADB48EF-EBCD-A8AD-248E-EB2D742D2205}"/>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2148838" y="3503770"/>
            <a:ext cx="8763967" cy="1323439"/>
          </a:xfrm>
          <a:prstGeom prst="rect">
            <a:avLst/>
          </a:prstGeom>
        </p:spPr>
        <p:txBody>
          <a:bodyPr wrap="square" lIns="91440" tIns="45720" rIns="91440" bIns="45720" rtlCol="0" anchor="t">
            <a:spAutoFit/>
          </a:bodyPr>
          <a:lstStyle/>
          <a:p>
            <a:pPr>
              <a:lnSpc>
                <a:spcPts val="3240"/>
              </a:lnSpc>
            </a:pPr>
            <a:r>
              <a:rPr lang="en-US" sz="2700" dirty="0">
                <a:solidFill>
                  <a:srgbClr val="000000"/>
                </a:solidFill>
                <a:latin typeface="Aptos"/>
                <a:ea typeface="Aptos"/>
                <a:cs typeface="Aptos"/>
                <a:sym typeface="Aptos"/>
              </a:rPr>
              <a:t>As a result, a custom dataset was made from </a:t>
            </a:r>
            <a:r>
              <a:rPr lang="en-US" sz="2700" b="1" dirty="0">
                <a:solidFill>
                  <a:srgbClr val="000000"/>
                </a:solidFill>
                <a:latin typeface="Aptos Bold"/>
                <a:ea typeface="Aptos Bold"/>
                <a:cs typeface="Aptos Bold"/>
                <a:sym typeface="Aptos Bold"/>
              </a:rPr>
              <a:t>scratch</a:t>
            </a:r>
            <a:r>
              <a:rPr lang="en-US" sz="2700" dirty="0">
                <a:solidFill>
                  <a:srgbClr val="000000"/>
                </a:solidFill>
                <a:latin typeface="Aptos"/>
                <a:ea typeface="Aptos"/>
                <a:cs typeface="Aptos"/>
                <a:sym typeface="Aptos"/>
              </a:rPr>
              <a:t>, representing 25</a:t>
            </a:r>
            <a:r>
              <a:rPr lang="en-US" sz="2700" b="1" dirty="0">
                <a:solidFill>
                  <a:srgbClr val="000000"/>
                </a:solidFill>
                <a:latin typeface="Aptos Bold"/>
                <a:ea typeface="Aptos Bold"/>
                <a:cs typeface="Aptos Bold"/>
                <a:sym typeface="Aptos Bold"/>
              </a:rPr>
              <a:t> common</a:t>
            </a:r>
            <a:r>
              <a:rPr lang="en-US" sz="2700" dirty="0">
                <a:solidFill>
                  <a:srgbClr val="000000"/>
                </a:solidFill>
                <a:latin typeface="Aptos"/>
                <a:ea typeface="Aptos"/>
                <a:cs typeface="Aptos"/>
                <a:sym typeface="Aptos"/>
              </a:rPr>
              <a:t> consumer products found in Egyptian supermarkets and grocery stores.</a:t>
            </a:r>
          </a:p>
        </p:txBody>
      </p:sp>
      <p:sp>
        <p:nvSpPr>
          <p:cNvPr id="19" name="TextBox 19"/>
          <p:cNvSpPr txBox="1"/>
          <p:nvPr/>
        </p:nvSpPr>
        <p:spPr>
          <a:xfrm>
            <a:off x="1463038" y="1987540"/>
            <a:ext cx="8562914"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Dataset</a:t>
            </a:r>
          </a:p>
        </p:txBody>
      </p:sp>
      <p:graphicFrame>
        <p:nvGraphicFramePr>
          <p:cNvPr id="20" name="Table 20"/>
          <p:cNvGraphicFramePr>
            <a:graphicFrameLocks noGrp="1"/>
          </p:cNvGraphicFramePr>
          <p:nvPr>
            <p:extLst>
              <p:ext uri="{D42A27DB-BD31-4B8C-83A1-F6EECF244321}">
                <p14:modId xmlns:p14="http://schemas.microsoft.com/office/powerpoint/2010/main" val="1589148976"/>
              </p:ext>
            </p:extLst>
          </p:nvPr>
        </p:nvGraphicFramePr>
        <p:xfrm>
          <a:off x="2148838" y="5562062"/>
          <a:ext cx="8763965" cy="3133025"/>
        </p:xfrm>
        <a:graphic>
          <a:graphicData uri="http://schemas.openxmlformats.org/drawingml/2006/table">
            <a:tbl>
              <a:tblPr/>
              <a:tblGrid>
                <a:gridCol w="1752793">
                  <a:extLst>
                    <a:ext uri="{9D8B030D-6E8A-4147-A177-3AD203B41FA5}">
                      <a16:colId xmlns:a16="http://schemas.microsoft.com/office/drawing/2014/main" val="20000"/>
                    </a:ext>
                  </a:extLst>
                </a:gridCol>
                <a:gridCol w="1752793">
                  <a:extLst>
                    <a:ext uri="{9D8B030D-6E8A-4147-A177-3AD203B41FA5}">
                      <a16:colId xmlns:a16="http://schemas.microsoft.com/office/drawing/2014/main" val="20001"/>
                    </a:ext>
                  </a:extLst>
                </a:gridCol>
                <a:gridCol w="1752793">
                  <a:extLst>
                    <a:ext uri="{9D8B030D-6E8A-4147-A177-3AD203B41FA5}">
                      <a16:colId xmlns:a16="http://schemas.microsoft.com/office/drawing/2014/main" val="20002"/>
                    </a:ext>
                  </a:extLst>
                </a:gridCol>
                <a:gridCol w="1752793">
                  <a:extLst>
                    <a:ext uri="{9D8B030D-6E8A-4147-A177-3AD203B41FA5}">
                      <a16:colId xmlns:a16="http://schemas.microsoft.com/office/drawing/2014/main" val="20003"/>
                    </a:ext>
                  </a:extLst>
                </a:gridCol>
                <a:gridCol w="1752793">
                  <a:extLst>
                    <a:ext uri="{9D8B030D-6E8A-4147-A177-3AD203B41FA5}">
                      <a16:colId xmlns:a16="http://schemas.microsoft.com/office/drawing/2014/main" val="20004"/>
                    </a:ext>
                  </a:extLst>
                </a:gridCol>
              </a:tblGrid>
              <a:tr h="626605">
                <a:tc>
                  <a:txBody>
                    <a:bodyPr/>
                    <a:lstStyle/>
                    <a:p>
                      <a:pPr algn="l">
                        <a:lnSpc>
                          <a:spcPts val="1980"/>
                        </a:lnSpc>
                        <a:defRPr/>
                      </a:pPr>
                      <a:r>
                        <a:rPr lang="en-US" sz="1500">
                          <a:solidFill>
                            <a:srgbClr val="000000">
                              <a:alpha val="88627"/>
                            </a:srgbClr>
                          </a:solidFill>
                          <a:latin typeface="Aptos"/>
                          <a:ea typeface="Aptos"/>
                          <a:cs typeface="Aptos"/>
                          <a:sym typeface="Aptos"/>
                        </a:rPr>
                        <a:t>1 Beyti Full Cream Milk 900mL</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dirty="0">
                          <a:solidFill>
                            <a:srgbClr val="000000">
                              <a:alpha val="88627"/>
                            </a:srgbClr>
                          </a:solidFill>
                          <a:latin typeface="Aptos"/>
                          <a:ea typeface="Aptos"/>
                          <a:cs typeface="Aptos"/>
                          <a:sym typeface="Aptos"/>
                        </a:rPr>
                        <a:t>2 Bisco Misr </a:t>
                      </a:r>
                      <a:endParaRPr lang="en-US" sz="1000" dirty="0"/>
                    </a:p>
                    <a:p>
                      <a:pPr algn="l">
                        <a:lnSpc>
                          <a:spcPts val="1980"/>
                        </a:lnSpc>
                      </a:pPr>
                      <a:r>
                        <a:rPr lang="en-US" sz="1500" dirty="0">
                          <a:solidFill>
                            <a:srgbClr val="000000">
                              <a:alpha val="88627"/>
                            </a:srgbClr>
                          </a:solidFill>
                          <a:latin typeface="Aptos"/>
                          <a:ea typeface="Aptos"/>
                          <a:cs typeface="Aptos"/>
                          <a:sym typeface="Aptos"/>
                        </a:rPr>
                        <a:t>Luxe</a:t>
                      </a:r>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3 Bisco Misr </a:t>
                      </a:r>
                      <a:endParaRPr lang="en-US" sz="1000"/>
                    </a:p>
                    <a:p>
                      <a:pPr algn="l">
                        <a:lnSpc>
                          <a:spcPts val="1980"/>
                        </a:lnSpc>
                      </a:pPr>
                      <a:r>
                        <a:rPr lang="en-US" sz="1500">
                          <a:solidFill>
                            <a:srgbClr val="000000">
                              <a:alpha val="88627"/>
                            </a:srgbClr>
                          </a:solidFill>
                          <a:latin typeface="Aptos"/>
                          <a:ea typeface="Aptos"/>
                          <a:cs typeface="Aptos"/>
                          <a:sym typeface="Aptos"/>
                        </a:rPr>
                        <a:t>Max</a:t>
                      </a:r>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4 Bisco Misr </a:t>
                      </a:r>
                      <a:endParaRPr lang="en-US" sz="1000"/>
                    </a:p>
                    <a:p>
                      <a:pPr algn="l">
                        <a:lnSpc>
                          <a:spcPts val="1980"/>
                        </a:lnSpc>
                      </a:pPr>
                      <a:r>
                        <a:rPr lang="en-US" sz="1500">
                          <a:solidFill>
                            <a:srgbClr val="000000">
                              <a:alpha val="88627"/>
                            </a:srgbClr>
                          </a:solidFill>
                          <a:latin typeface="Aptos"/>
                          <a:ea typeface="Aptos"/>
                          <a:cs typeface="Aptos"/>
                          <a:sym typeface="Aptos"/>
                        </a:rPr>
                        <a:t>Wafer</a:t>
                      </a:r>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5 Crystal Sunflower Oil - 800mL</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extLst>
                  <a:ext uri="{0D108BD9-81ED-4DB2-BD59-A6C34878D82A}">
                    <a16:rowId xmlns:a16="http://schemas.microsoft.com/office/drawing/2014/main" val="10000"/>
                  </a:ext>
                </a:extLst>
              </a:tr>
              <a:tr h="626605">
                <a:tc>
                  <a:txBody>
                    <a:bodyPr/>
                    <a:lstStyle/>
                    <a:p>
                      <a:pPr algn="l">
                        <a:lnSpc>
                          <a:spcPts val="1980"/>
                        </a:lnSpc>
                        <a:defRPr/>
                      </a:pPr>
                      <a:r>
                        <a:rPr lang="en-US" sz="1500">
                          <a:solidFill>
                            <a:srgbClr val="000000">
                              <a:alpha val="88627"/>
                            </a:srgbClr>
                          </a:solidFill>
                          <a:latin typeface="Aptos"/>
                          <a:ea typeface="Aptos"/>
                          <a:cs typeface="Aptos"/>
                          <a:sym typeface="Aptos"/>
                        </a:rPr>
                        <a:t>6 Domty Cheese with Olive</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7 El Maleka Elbow Pasta - 400G</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8 Fa Men Anti-perspirant Roll-on</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9 Heinz Tomato Ketchup Grill</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10 Heinz Tomato Paste</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extLst>
                  <a:ext uri="{0D108BD9-81ED-4DB2-BD59-A6C34878D82A}">
                    <a16:rowId xmlns:a16="http://schemas.microsoft.com/office/drawing/2014/main" val="10001"/>
                  </a:ext>
                </a:extLst>
              </a:tr>
              <a:tr h="626605">
                <a:tc>
                  <a:txBody>
                    <a:bodyPr/>
                    <a:lstStyle/>
                    <a:p>
                      <a:pPr algn="l">
                        <a:lnSpc>
                          <a:spcPts val="1980"/>
                        </a:lnSpc>
                        <a:defRPr/>
                      </a:pPr>
                      <a:r>
                        <a:rPr lang="en-US" sz="1500">
                          <a:solidFill>
                            <a:srgbClr val="000000">
                              <a:alpha val="88627"/>
                            </a:srgbClr>
                          </a:solidFill>
                          <a:latin typeface="Aptos"/>
                          <a:ea typeface="Aptos"/>
                          <a:cs typeface="Aptos"/>
                          <a:sym typeface="Aptos"/>
                        </a:rPr>
                        <a:t>11 Indomie Supermi Vegetable</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12 Knorr Vegetable Stock - 12 Cubes</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13 Lipton Yellow Label Tea Dust 40g</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14 Malh Baladna Salt - 300g</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15 Mena Foul Fava Beans</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extLst>
                  <a:ext uri="{0D108BD9-81ED-4DB2-BD59-A6C34878D82A}">
                    <a16:rowId xmlns:a16="http://schemas.microsoft.com/office/drawing/2014/main" val="10002"/>
                  </a:ext>
                </a:extLst>
              </a:tr>
              <a:tr h="626605">
                <a:tc>
                  <a:txBody>
                    <a:bodyPr/>
                    <a:lstStyle/>
                    <a:p>
                      <a:pPr algn="l">
                        <a:lnSpc>
                          <a:spcPts val="1980"/>
                        </a:lnSpc>
                        <a:defRPr/>
                      </a:pPr>
                      <a:r>
                        <a:rPr lang="en-US" sz="1500">
                          <a:solidFill>
                            <a:srgbClr val="000000">
                              <a:alpha val="88627"/>
                            </a:srgbClr>
                          </a:solidFill>
                          <a:latin typeface="Aptos"/>
                          <a:ea typeface="Aptos"/>
                          <a:cs typeface="Aptos"/>
                          <a:sym typeface="Aptos"/>
                        </a:rPr>
                        <a:t>16 Nivea Soft Moisturizing Cream</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17 Oniro Teabix Biscuits</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18 Rehana Flour </a:t>
                      </a:r>
                      <a:endParaRPr lang="en-US" sz="1000"/>
                    </a:p>
                    <a:p>
                      <a:pPr algn="l">
                        <a:lnSpc>
                          <a:spcPts val="1980"/>
                        </a:lnSpc>
                      </a:pPr>
                      <a:r>
                        <a:rPr lang="en-US" sz="1500">
                          <a:solidFill>
                            <a:srgbClr val="000000">
                              <a:alpha val="88627"/>
                            </a:srgbClr>
                          </a:solidFill>
                          <a:latin typeface="Aptos"/>
                          <a:ea typeface="Aptos"/>
                          <a:cs typeface="Aptos"/>
                          <a:sym typeface="Aptos"/>
                        </a:rPr>
                        <a:t>1Kg</a:t>
                      </a:r>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19 Savannah Classic Soap - 125g</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20 Shepsy Salt and Vinegar Chips</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extLst>
                  <a:ext uri="{0D108BD9-81ED-4DB2-BD59-A6C34878D82A}">
                    <a16:rowId xmlns:a16="http://schemas.microsoft.com/office/drawing/2014/main" val="10003"/>
                  </a:ext>
                </a:extLst>
              </a:tr>
              <a:tr h="626605">
                <a:tc>
                  <a:txBody>
                    <a:bodyPr/>
                    <a:lstStyle/>
                    <a:p>
                      <a:pPr algn="l">
                        <a:lnSpc>
                          <a:spcPts val="1980"/>
                        </a:lnSpc>
                        <a:defRPr/>
                      </a:pPr>
                      <a:r>
                        <a:rPr lang="en-US" sz="1500">
                          <a:solidFill>
                            <a:srgbClr val="000000">
                              <a:alpha val="88627"/>
                            </a:srgbClr>
                          </a:solidFill>
                          <a:latin typeface="Aptos"/>
                          <a:ea typeface="Aptos"/>
                          <a:cs typeface="Aptos"/>
                          <a:sym typeface="Aptos"/>
                        </a:rPr>
                        <a:t>21 Shepsy Tomato Chips</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22 Signal Cavity Fighter</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23 Sunshine Shredded Tuna</a:t>
                      </a:r>
                      <a:endParaRPr lang="en-US" sz="100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a:solidFill>
                            <a:srgbClr val="000000">
                              <a:alpha val="88627"/>
                            </a:srgbClr>
                          </a:solidFill>
                          <a:latin typeface="Aptos"/>
                          <a:ea typeface="Aptos"/>
                          <a:cs typeface="Aptos"/>
                          <a:sym typeface="Aptos"/>
                        </a:rPr>
                        <a:t>24 Toledo </a:t>
                      </a:r>
                      <a:endParaRPr lang="en-US" sz="1000"/>
                    </a:p>
                    <a:p>
                      <a:pPr algn="l">
                        <a:lnSpc>
                          <a:spcPts val="1980"/>
                        </a:lnSpc>
                      </a:pPr>
                      <a:r>
                        <a:rPr lang="en-US" sz="1500">
                          <a:solidFill>
                            <a:srgbClr val="000000">
                              <a:alpha val="88627"/>
                            </a:srgbClr>
                          </a:solidFill>
                          <a:latin typeface="Aptos"/>
                          <a:ea typeface="Aptos"/>
                          <a:cs typeface="Aptos"/>
                          <a:sym typeface="Aptos"/>
                        </a:rPr>
                        <a:t>Mushroom</a:t>
                      </a:r>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tc>
                  <a:txBody>
                    <a:bodyPr/>
                    <a:lstStyle/>
                    <a:p>
                      <a:pPr algn="l">
                        <a:lnSpc>
                          <a:spcPts val="1980"/>
                        </a:lnSpc>
                        <a:defRPr/>
                      </a:pPr>
                      <a:r>
                        <a:rPr lang="en-US" sz="1500" dirty="0">
                          <a:solidFill>
                            <a:srgbClr val="000000">
                              <a:alpha val="88627"/>
                            </a:srgbClr>
                          </a:solidFill>
                          <a:latin typeface="Aptos"/>
                          <a:ea typeface="Aptos"/>
                          <a:cs typeface="Aptos"/>
                          <a:sym typeface="Aptos"/>
                        </a:rPr>
                        <a:t>25 Zam </a:t>
                      </a:r>
                      <a:r>
                        <a:rPr lang="en-US" sz="1500" dirty="0" err="1">
                          <a:solidFill>
                            <a:srgbClr val="000000">
                              <a:alpha val="88627"/>
                            </a:srgbClr>
                          </a:solidFill>
                          <a:latin typeface="Aptos"/>
                          <a:ea typeface="Aptos"/>
                          <a:cs typeface="Aptos"/>
                          <a:sym typeface="Aptos"/>
                        </a:rPr>
                        <a:t>Zam</a:t>
                      </a:r>
                      <a:r>
                        <a:rPr lang="en-US" sz="1500" dirty="0">
                          <a:solidFill>
                            <a:srgbClr val="000000">
                              <a:alpha val="88627"/>
                            </a:srgbClr>
                          </a:solidFill>
                          <a:latin typeface="Aptos"/>
                          <a:ea typeface="Aptos"/>
                          <a:cs typeface="Aptos"/>
                          <a:sym typeface="Aptos"/>
                        </a:rPr>
                        <a:t> Black Eye Beans 500g</a:t>
                      </a:r>
                      <a:endParaRPr lang="en-US" sz="1000" dirty="0"/>
                    </a:p>
                  </a:txBody>
                  <a:tcPr marL="51016" marR="51016" marT="51016" marB="5101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alpha val="88627"/>
                      </a:srgbClr>
                    </a:solidFill>
                  </a:tcPr>
                </a:tc>
                <a:extLst>
                  <a:ext uri="{0D108BD9-81ED-4DB2-BD59-A6C34878D82A}">
                    <a16:rowId xmlns:a16="http://schemas.microsoft.com/office/drawing/2014/main" val="10004"/>
                  </a:ext>
                </a:extLst>
              </a:tr>
            </a:tbl>
          </a:graphicData>
        </a:graphic>
      </p:graphicFrame>
      <p:grpSp>
        <p:nvGrpSpPr>
          <p:cNvPr id="51" name="Group 50">
            <a:extLst>
              <a:ext uri="{FF2B5EF4-FFF2-40B4-BE49-F238E27FC236}">
                <a16:creationId xmlns:a16="http://schemas.microsoft.com/office/drawing/2014/main" id="{7745A4C5-3894-DE4B-934E-EA6F40194CEA}"/>
              </a:ext>
            </a:extLst>
          </p:cNvPr>
          <p:cNvGrpSpPr/>
          <p:nvPr/>
        </p:nvGrpSpPr>
        <p:grpSpPr>
          <a:xfrm>
            <a:off x="11593497" y="3503770"/>
            <a:ext cx="6007982" cy="6097430"/>
            <a:chOff x="11593497" y="3503770"/>
            <a:chExt cx="6007982" cy="6097430"/>
          </a:xfrm>
        </p:grpSpPr>
        <p:sp>
          <p:nvSpPr>
            <p:cNvPr id="23" name="Freeform 23"/>
            <p:cNvSpPr/>
            <p:nvPr/>
          </p:nvSpPr>
          <p:spPr>
            <a:xfrm>
              <a:off x="11593497" y="3503770"/>
              <a:ext cx="6007982" cy="6097430"/>
            </a:xfrm>
            <a:custGeom>
              <a:avLst/>
              <a:gdLst/>
              <a:ahLst/>
              <a:cxnLst/>
              <a:rect l="l" t="t" r="r" b="b"/>
              <a:pathLst>
                <a:path w="1988198" h="2017798">
                  <a:moveTo>
                    <a:pt x="60508" y="0"/>
                  </a:moveTo>
                  <a:lnTo>
                    <a:pt x="1927689" y="0"/>
                  </a:lnTo>
                  <a:cubicBezTo>
                    <a:pt x="1961107" y="0"/>
                    <a:pt x="1988198" y="27090"/>
                    <a:pt x="1988198" y="60508"/>
                  </a:cubicBezTo>
                  <a:lnTo>
                    <a:pt x="1988198" y="1957290"/>
                  </a:lnTo>
                  <a:cubicBezTo>
                    <a:pt x="1988198" y="1990708"/>
                    <a:pt x="1961107" y="2017798"/>
                    <a:pt x="1927689" y="2017798"/>
                  </a:cubicBezTo>
                  <a:lnTo>
                    <a:pt x="60508" y="2017798"/>
                  </a:lnTo>
                  <a:cubicBezTo>
                    <a:pt x="44460" y="2017798"/>
                    <a:pt x="29070" y="2011423"/>
                    <a:pt x="17722" y="2000076"/>
                  </a:cubicBezTo>
                  <a:cubicBezTo>
                    <a:pt x="6375" y="1988728"/>
                    <a:pt x="0" y="1973338"/>
                    <a:pt x="0" y="1957290"/>
                  </a:cubicBezTo>
                  <a:lnTo>
                    <a:pt x="0" y="60508"/>
                  </a:lnTo>
                  <a:cubicBezTo>
                    <a:pt x="0" y="44460"/>
                    <a:pt x="6375" y="29070"/>
                    <a:pt x="17722" y="17722"/>
                  </a:cubicBezTo>
                  <a:cubicBezTo>
                    <a:pt x="29070" y="6375"/>
                    <a:pt x="44460" y="0"/>
                    <a:pt x="60508" y="0"/>
                  </a:cubicBezTo>
                  <a:close/>
                </a:path>
              </a:pathLst>
            </a:custGeom>
            <a:solidFill>
              <a:srgbClr val="FFFFFF">
                <a:alpha val="35686"/>
              </a:srgbClr>
            </a:solidFill>
            <a:ln cap="rnd">
              <a:noFill/>
              <a:prstDash val="solid"/>
              <a:round/>
            </a:ln>
          </p:spPr>
          <p:txBody>
            <a:bodyPr/>
            <a:lstStyle/>
            <a:p>
              <a:endParaRPr lang="en-US"/>
            </a:p>
          </p:txBody>
        </p:sp>
        <p:grpSp>
          <p:nvGrpSpPr>
            <p:cNvPr id="25" name="Group 25"/>
            <p:cNvGrpSpPr/>
            <p:nvPr/>
          </p:nvGrpSpPr>
          <p:grpSpPr>
            <a:xfrm>
              <a:off x="11640114" y="3645278"/>
              <a:ext cx="5896019" cy="5757563"/>
              <a:chOff x="0" y="0"/>
              <a:chExt cx="6899302" cy="6737284"/>
            </a:xfrm>
          </p:grpSpPr>
          <p:sp>
            <p:nvSpPr>
              <p:cNvPr id="26" name="Freeform 26"/>
              <p:cNvSpPr/>
              <p:nvPr/>
            </p:nvSpPr>
            <p:spPr>
              <a:xfrm>
                <a:off x="0" y="0"/>
                <a:ext cx="6899275" cy="6737223"/>
              </a:xfrm>
              <a:custGeom>
                <a:avLst/>
                <a:gdLst/>
                <a:ahLst/>
                <a:cxnLst/>
                <a:rect l="l" t="t" r="r" b="b"/>
                <a:pathLst>
                  <a:path w="6899275" h="6737223">
                    <a:moveTo>
                      <a:pt x="0" y="0"/>
                    </a:moveTo>
                    <a:lnTo>
                      <a:pt x="6899275" y="0"/>
                    </a:lnTo>
                    <a:lnTo>
                      <a:pt x="6899275" y="6737223"/>
                    </a:lnTo>
                    <a:lnTo>
                      <a:pt x="0" y="6737223"/>
                    </a:lnTo>
                    <a:lnTo>
                      <a:pt x="0" y="0"/>
                    </a:lnTo>
                    <a:close/>
                  </a:path>
                </a:pathLst>
              </a:custGeom>
              <a:blipFill>
                <a:blip r:embed="rId2"/>
                <a:stretch>
                  <a:fillRect/>
                </a:stretch>
              </a:blipFill>
            </p:spPr>
            <p:txBody>
              <a:bodyPr/>
              <a:lstStyle/>
              <a:p>
                <a:endParaRPr lang="en-US"/>
              </a:p>
            </p:txBody>
          </p:sp>
        </p:grpSp>
      </p:grpSp>
      <p:sp>
        <p:nvSpPr>
          <p:cNvPr id="27" name="Freeform 27">
            <a:hlinkClick r:id="rId3"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47" name="TextBox 47"/>
          <p:cNvSpPr txBox="1"/>
          <p:nvPr/>
        </p:nvSpPr>
        <p:spPr>
          <a:xfrm>
            <a:off x="777240" y="731520"/>
            <a:ext cx="10500360" cy="1195199"/>
          </a:xfrm>
          <a:prstGeom prst="rect">
            <a:avLst/>
          </a:prstGeom>
        </p:spPr>
        <p:txBody>
          <a:bodyPr wrap="square" lIns="91440" tIns="45720" rIns="91440" bIns="45720" rtlCol="0" anchor="t">
            <a:spAutoFit/>
          </a:bodyPr>
          <a:lstStyle/>
          <a:p>
            <a:pPr algn="l">
              <a:lnSpc>
                <a:spcPts val="8640"/>
              </a:lnSpc>
            </a:pPr>
            <a:r>
              <a:rPr lang="en-US" sz="7200" b="1" dirty="0">
                <a:solidFill>
                  <a:srgbClr val="0094FF"/>
                </a:solidFill>
                <a:latin typeface="Montserrat Bold"/>
                <a:ea typeface="Montserrat Bold"/>
                <a:cs typeface="Montserrat Bold"/>
                <a:sym typeface="Montserrat Bold"/>
              </a:rPr>
              <a:t>Product Recognition</a:t>
            </a:r>
          </a:p>
        </p:txBody>
      </p:sp>
      <p:sp>
        <p:nvSpPr>
          <p:cNvPr id="2" name="Freeform 17">
            <a:extLst>
              <a:ext uri="{FF2B5EF4-FFF2-40B4-BE49-F238E27FC236}">
                <a16:creationId xmlns:a16="http://schemas.microsoft.com/office/drawing/2014/main" id="{0F25C1A0-DDD6-5156-B4F2-C18BC24D759E}"/>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6"/>
            <a:stretch>
              <a:fillRect l="-84200" t="-25589" r="-177031" b="-10202"/>
            </a:stretch>
          </a:blipFill>
        </p:spPr>
        <p:txBody>
          <a:bodyPr/>
          <a:lstStyle/>
          <a:p>
            <a:endParaRPr lang="en-US"/>
          </a:p>
        </p:txBody>
      </p:sp>
      <p:sp>
        <p:nvSpPr>
          <p:cNvPr id="3" name="Freeform: Shape 2">
            <a:hlinkClick r:id="rId7" action="ppaction://hlinksldjump"/>
            <a:extLst>
              <a:ext uri="{FF2B5EF4-FFF2-40B4-BE49-F238E27FC236}">
                <a16:creationId xmlns:a16="http://schemas.microsoft.com/office/drawing/2014/main" id="{CE1CFBC2-F1D2-0F46-86D7-79D43BC5BCA5}"/>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7" action="ppaction://hlinksldjump"/>
            <a:extLst>
              <a:ext uri="{FF2B5EF4-FFF2-40B4-BE49-F238E27FC236}">
                <a16:creationId xmlns:a16="http://schemas.microsoft.com/office/drawing/2014/main" id="{2D0422F7-0F3B-DC2C-B5D7-F304B836B43D}"/>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8" action="ppaction://hlinksldjump"/>
            <a:extLst>
              <a:ext uri="{FF2B5EF4-FFF2-40B4-BE49-F238E27FC236}">
                <a16:creationId xmlns:a16="http://schemas.microsoft.com/office/drawing/2014/main" id="{2F60C307-DF88-C9FD-8CA4-E52668D9F41E}"/>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8" action="ppaction://hlinksldjump"/>
            <a:extLst>
              <a:ext uri="{FF2B5EF4-FFF2-40B4-BE49-F238E27FC236}">
                <a16:creationId xmlns:a16="http://schemas.microsoft.com/office/drawing/2014/main" id="{601602AE-BABE-6525-7640-2D05AEB391DA}"/>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7" name="Freeform: Shape 6">
            <a:hlinkClick r:id="rId9" action="ppaction://hlinksldjump"/>
            <a:extLst>
              <a:ext uri="{FF2B5EF4-FFF2-40B4-BE49-F238E27FC236}">
                <a16:creationId xmlns:a16="http://schemas.microsoft.com/office/drawing/2014/main" id="{7C950DEE-B925-9915-6AD9-96670A091C31}"/>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9" action="ppaction://hlinksldjump"/>
            <a:extLst>
              <a:ext uri="{FF2B5EF4-FFF2-40B4-BE49-F238E27FC236}">
                <a16:creationId xmlns:a16="http://schemas.microsoft.com/office/drawing/2014/main" id="{92E9042C-AD88-317F-9A43-39B9F5A49A67}"/>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10" action="ppaction://hlinksldjump"/>
            <a:extLst>
              <a:ext uri="{FF2B5EF4-FFF2-40B4-BE49-F238E27FC236}">
                <a16:creationId xmlns:a16="http://schemas.microsoft.com/office/drawing/2014/main" id="{DFF54151-73ED-A676-AE8A-67FEDB082AAC}"/>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0" action="ppaction://hlinksldjump"/>
            <a:extLst>
              <a:ext uri="{FF2B5EF4-FFF2-40B4-BE49-F238E27FC236}">
                <a16:creationId xmlns:a16="http://schemas.microsoft.com/office/drawing/2014/main" id="{11E1B270-4FAD-8771-121F-FE771418FB6C}"/>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11" action="ppaction://hlinksldjump"/>
            <a:extLst>
              <a:ext uri="{FF2B5EF4-FFF2-40B4-BE49-F238E27FC236}">
                <a16:creationId xmlns:a16="http://schemas.microsoft.com/office/drawing/2014/main" id="{A8A0A780-EE7D-5993-A7F2-776170361C80}"/>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1" action="ppaction://hlinksldjump"/>
            <a:extLst>
              <a:ext uri="{FF2B5EF4-FFF2-40B4-BE49-F238E27FC236}">
                <a16:creationId xmlns:a16="http://schemas.microsoft.com/office/drawing/2014/main" id="{3BB76006-B40B-C5E0-34A5-9265875DE260}"/>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12" action="ppaction://hlinksldjump"/>
            <a:extLst>
              <a:ext uri="{FF2B5EF4-FFF2-40B4-BE49-F238E27FC236}">
                <a16:creationId xmlns:a16="http://schemas.microsoft.com/office/drawing/2014/main" id="{036EA26F-4B67-3FA4-128F-5752E67F8F28}"/>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2" action="ppaction://hlinksldjump"/>
            <a:extLst>
              <a:ext uri="{FF2B5EF4-FFF2-40B4-BE49-F238E27FC236}">
                <a16:creationId xmlns:a16="http://schemas.microsoft.com/office/drawing/2014/main" id="{3E8E5297-BEF1-EA52-DDA2-B9172216F561}"/>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5" name="Freeform: Shape 14">
            <a:hlinkClick r:id="rId13" action="ppaction://hlinksldjump"/>
            <a:extLst>
              <a:ext uri="{FF2B5EF4-FFF2-40B4-BE49-F238E27FC236}">
                <a16:creationId xmlns:a16="http://schemas.microsoft.com/office/drawing/2014/main" id="{8E86C4F7-FE10-251D-B942-D0DBB8986159}"/>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3" action="ppaction://hlinksldjump"/>
            <a:extLst>
              <a:ext uri="{FF2B5EF4-FFF2-40B4-BE49-F238E27FC236}">
                <a16:creationId xmlns:a16="http://schemas.microsoft.com/office/drawing/2014/main" id="{99C5E2D1-74DA-545E-BA22-C2B3717F680C}"/>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7" name="Freeform: Shape 16">
            <a:extLst>
              <a:ext uri="{FF2B5EF4-FFF2-40B4-BE49-F238E27FC236}">
                <a16:creationId xmlns:a16="http://schemas.microsoft.com/office/drawing/2014/main" id="{255B6ABE-7539-2C0F-0F1F-6A442373F014}"/>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extLst>
              <a:ext uri="{FF2B5EF4-FFF2-40B4-BE49-F238E27FC236}">
                <a16:creationId xmlns:a16="http://schemas.microsoft.com/office/drawing/2014/main" id="{192176B9-59E7-676E-3995-30EDC7766BA2}"/>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5">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grpSp>
        <p:nvGrpSpPr>
          <p:cNvPr id="76" name="Group 75">
            <a:extLst>
              <a:ext uri="{FF2B5EF4-FFF2-40B4-BE49-F238E27FC236}">
                <a16:creationId xmlns:a16="http://schemas.microsoft.com/office/drawing/2014/main" id="{83AD8084-020A-0E7B-2E96-1D3270311F96}"/>
              </a:ext>
            </a:extLst>
          </p:cNvPr>
          <p:cNvGrpSpPr/>
          <p:nvPr/>
        </p:nvGrpSpPr>
        <p:grpSpPr>
          <a:xfrm>
            <a:off x="9601708" y="2275764"/>
            <a:ext cx="7370048" cy="3100640"/>
            <a:chOff x="10873040" y="2868547"/>
            <a:chExt cx="6767490" cy="2847139"/>
          </a:xfrm>
        </p:grpSpPr>
        <p:sp>
          <p:nvSpPr>
            <p:cNvPr id="35" name="Freeform 35"/>
            <p:cNvSpPr/>
            <p:nvPr/>
          </p:nvSpPr>
          <p:spPr>
            <a:xfrm>
              <a:off x="10873040" y="2868547"/>
              <a:ext cx="6767490" cy="2847139"/>
            </a:xfrm>
            <a:custGeom>
              <a:avLst/>
              <a:gdLst/>
              <a:ahLst/>
              <a:cxnLst/>
              <a:rect l="l" t="t" r="r" b="b"/>
              <a:pathLst>
                <a:path w="2341181" h="984954">
                  <a:moveTo>
                    <a:pt x="57417" y="0"/>
                  </a:moveTo>
                  <a:lnTo>
                    <a:pt x="2283764" y="0"/>
                  </a:lnTo>
                  <a:cubicBezTo>
                    <a:pt x="2315474" y="0"/>
                    <a:pt x="2341181" y="25706"/>
                    <a:pt x="2341181" y="57417"/>
                  </a:cubicBezTo>
                  <a:lnTo>
                    <a:pt x="2341181" y="927537"/>
                  </a:lnTo>
                  <a:cubicBezTo>
                    <a:pt x="2341181" y="942765"/>
                    <a:pt x="2335132" y="957369"/>
                    <a:pt x="2324364" y="968137"/>
                  </a:cubicBezTo>
                  <a:cubicBezTo>
                    <a:pt x="2313596" y="978905"/>
                    <a:pt x="2298992" y="984954"/>
                    <a:pt x="2283764" y="984954"/>
                  </a:cubicBezTo>
                  <a:lnTo>
                    <a:pt x="57417" y="984954"/>
                  </a:lnTo>
                  <a:cubicBezTo>
                    <a:pt x="42189" y="984954"/>
                    <a:pt x="27585" y="978905"/>
                    <a:pt x="16817" y="968137"/>
                  </a:cubicBezTo>
                  <a:cubicBezTo>
                    <a:pt x="6049" y="957369"/>
                    <a:pt x="0" y="942765"/>
                    <a:pt x="0" y="927537"/>
                  </a:cubicBezTo>
                  <a:lnTo>
                    <a:pt x="0" y="57417"/>
                  </a:lnTo>
                  <a:cubicBezTo>
                    <a:pt x="0" y="42189"/>
                    <a:pt x="6049" y="27585"/>
                    <a:pt x="16817" y="16817"/>
                  </a:cubicBezTo>
                  <a:cubicBezTo>
                    <a:pt x="27585" y="6049"/>
                    <a:pt x="42189" y="0"/>
                    <a:pt x="57417" y="0"/>
                  </a:cubicBezTo>
                  <a:close/>
                </a:path>
              </a:pathLst>
            </a:custGeom>
            <a:solidFill>
              <a:srgbClr val="E1EDFC">
                <a:alpha val="56000"/>
              </a:srgbClr>
            </a:solidFill>
            <a:ln cap="rnd">
              <a:noFill/>
              <a:prstDash val="solid"/>
              <a:round/>
            </a:ln>
          </p:spPr>
          <p:txBody>
            <a:bodyPr/>
            <a:lstStyle/>
            <a:p>
              <a:endParaRPr lang="en-US"/>
            </a:p>
          </p:txBody>
        </p:sp>
        <p:sp>
          <p:nvSpPr>
            <p:cNvPr id="37" name="TextBox 37"/>
            <p:cNvSpPr txBox="1"/>
            <p:nvPr/>
          </p:nvSpPr>
          <p:spPr>
            <a:xfrm>
              <a:off x="11560772" y="2982901"/>
              <a:ext cx="5496359" cy="707886"/>
            </a:xfrm>
            <a:prstGeom prst="rect">
              <a:avLst/>
            </a:prstGeom>
          </p:spPr>
          <p:txBody>
            <a:bodyPr lIns="91440" tIns="45720" rIns="91440" bIns="45720" rtlCol="0" anchor="t">
              <a:spAutoFit/>
            </a:bodyPr>
            <a:lstStyle/>
            <a:p>
              <a:pPr algn="ctr"/>
              <a:r>
                <a:rPr lang="en-US" sz="2000" b="1" dirty="0">
                  <a:solidFill>
                    <a:srgbClr val="000000"/>
                  </a:solidFill>
                  <a:latin typeface="Aptos Bold"/>
                  <a:ea typeface="Aptos Bold"/>
                  <a:cs typeface="Aptos Bold"/>
                  <a:sym typeface="Aptos Bold"/>
                </a:rPr>
                <a:t>Perspective</a:t>
              </a:r>
            </a:p>
            <a:p>
              <a:pPr algn="ctr"/>
              <a:r>
                <a:rPr lang="en-US" sz="2000" dirty="0">
                  <a:solidFill>
                    <a:srgbClr val="000000"/>
                  </a:solidFill>
                  <a:latin typeface="Aptos"/>
                  <a:ea typeface="Aptos"/>
                  <a:cs typeface="Aptos"/>
                  <a:sym typeface="Aptos"/>
                </a:rPr>
                <a:t>Full view, edge views, and corner views</a:t>
              </a:r>
            </a:p>
          </p:txBody>
        </p:sp>
        <p:grpSp>
          <p:nvGrpSpPr>
            <p:cNvPr id="73" name="Group 72">
              <a:extLst>
                <a:ext uri="{FF2B5EF4-FFF2-40B4-BE49-F238E27FC236}">
                  <a16:creationId xmlns:a16="http://schemas.microsoft.com/office/drawing/2014/main" id="{F56CE304-9562-3BCB-B0D9-03A1E5A9D39A}"/>
                </a:ext>
              </a:extLst>
            </p:cNvPr>
            <p:cNvGrpSpPr/>
            <p:nvPr/>
          </p:nvGrpSpPr>
          <p:grpSpPr>
            <a:xfrm>
              <a:off x="11008664" y="3969614"/>
              <a:ext cx="6496243" cy="1478686"/>
              <a:chOff x="10775890" y="3819757"/>
              <a:chExt cx="6496243" cy="1478686"/>
            </a:xfrm>
          </p:grpSpPr>
          <p:sp>
            <p:nvSpPr>
              <p:cNvPr id="38" name="Freeform 38"/>
              <p:cNvSpPr/>
              <p:nvPr/>
            </p:nvSpPr>
            <p:spPr>
              <a:xfrm>
                <a:off x="10775890" y="3819757"/>
                <a:ext cx="2053840" cy="1478686"/>
              </a:xfrm>
              <a:custGeom>
                <a:avLst/>
                <a:gdLst/>
                <a:ahLst/>
                <a:cxnLst/>
                <a:rect l="l" t="t" r="r" b="b"/>
                <a:pathLst>
                  <a:path w="2912399" h="2096815">
                    <a:moveTo>
                      <a:pt x="0" y="0"/>
                    </a:moveTo>
                    <a:lnTo>
                      <a:pt x="2912399" y="0"/>
                    </a:lnTo>
                    <a:lnTo>
                      <a:pt x="2912399" y="2096815"/>
                    </a:lnTo>
                    <a:lnTo>
                      <a:pt x="0" y="2096815"/>
                    </a:lnTo>
                    <a:lnTo>
                      <a:pt x="0" y="0"/>
                    </a:lnTo>
                    <a:close/>
                  </a:path>
                </a:pathLst>
              </a:custGeom>
              <a:blipFill>
                <a:blip r:embed="rId5"/>
                <a:stretch>
                  <a:fillRect l="-4788" t="-23493" r="-18902" b="-48308"/>
                </a:stretch>
              </a:blipFill>
            </p:spPr>
            <p:txBody>
              <a:bodyPr lIns="91440" tIns="45720" rIns="91440" bIns="45720"/>
              <a:lstStyle/>
              <a:p>
                <a:endParaRPr lang="en-US"/>
              </a:p>
            </p:txBody>
          </p:sp>
          <p:sp>
            <p:nvSpPr>
              <p:cNvPr id="39" name="Freeform 39"/>
              <p:cNvSpPr/>
              <p:nvPr/>
            </p:nvSpPr>
            <p:spPr>
              <a:xfrm rot="112809">
                <a:off x="12794269" y="3926246"/>
                <a:ext cx="2105042" cy="1265709"/>
              </a:xfrm>
              <a:custGeom>
                <a:avLst/>
                <a:gdLst/>
                <a:ahLst/>
                <a:cxnLst/>
                <a:rect l="l" t="t" r="r" b="b"/>
                <a:pathLst>
                  <a:path w="3088831" h="1857237">
                    <a:moveTo>
                      <a:pt x="0" y="0"/>
                    </a:moveTo>
                    <a:lnTo>
                      <a:pt x="3088831" y="0"/>
                    </a:lnTo>
                    <a:lnTo>
                      <a:pt x="3088831" y="1857238"/>
                    </a:lnTo>
                    <a:lnTo>
                      <a:pt x="0" y="1857238"/>
                    </a:lnTo>
                    <a:lnTo>
                      <a:pt x="0" y="0"/>
                    </a:lnTo>
                    <a:close/>
                  </a:path>
                </a:pathLst>
              </a:custGeom>
              <a:blipFill>
                <a:blip r:embed="rId6"/>
                <a:stretch>
                  <a:fillRect l="-1868" t="-29513" r="-4767" b="-47836"/>
                </a:stretch>
              </a:blipFill>
            </p:spPr>
            <p:txBody>
              <a:bodyPr lIns="91440" tIns="45720" rIns="91440" bIns="45720"/>
              <a:lstStyle/>
              <a:p>
                <a:endParaRPr lang="en-US"/>
              </a:p>
            </p:txBody>
          </p:sp>
          <p:sp>
            <p:nvSpPr>
              <p:cNvPr id="40" name="Freeform 40"/>
              <p:cNvSpPr/>
              <p:nvPr/>
            </p:nvSpPr>
            <p:spPr>
              <a:xfrm>
                <a:off x="14863850" y="3884564"/>
                <a:ext cx="2408283" cy="1349072"/>
              </a:xfrm>
              <a:custGeom>
                <a:avLst/>
                <a:gdLst/>
                <a:ahLst/>
                <a:cxnLst/>
                <a:rect l="l" t="t" r="r" b="b"/>
                <a:pathLst>
                  <a:path w="3698410" h="2071776">
                    <a:moveTo>
                      <a:pt x="0" y="0"/>
                    </a:moveTo>
                    <a:lnTo>
                      <a:pt x="3698410" y="0"/>
                    </a:lnTo>
                    <a:lnTo>
                      <a:pt x="3698410" y="2071776"/>
                    </a:lnTo>
                    <a:lnTo>
                      <a:pt x="0" y="2071776"/>
                    </a:lnTo>
                    <a:lnTo>
                      <a:pt x="0" y="0"/>
                    </a:lnTo>
                    <a:close/>
                  </a:path>
                </a:pathLst>
              </a:custGeom>
              <a:blipFill>
                <a:blip r:embed="rId7"/>
                <a:stretch>
                  <a:fillRect t="-34196" r="-1939" b="-47779"/>
                </a:stretch>
              </a:blipFill>
            </p:spPr>
            <p:txBody>
              <a:bodyPr lIns="91440" tIns="45720" rIns="91440" bIns="45720"/>
              <a:lstStyle/>
              <a:p>
                <a:endParaRPr lang="en-US"/>
              </a:p>
            </p:txBody>
          </p:sp>
        </p:grpSp>
      </p:grpSp>
      <p:sp>
        <p:nvSpPr>
          <p:cNvPr id="48" name="Freeform 48"/>
          <p:cNvSpPr/>
          <p:nvPr/>
        </p:nvSpPr>
        <p:spPr>
          <a:xfrm rot="5400000">
            <a:off x="2421761" y="4734446"/>
            <a:ext cx="1434632" cy="1208678"/>
          </a:xfrm>
          <a:custGeom>
            <a:avLst/>
            <a:gdLst/>
            <a:ahLst/>
            <a:cxnLst/>
            <a:rect l="l" t="t" r="r" b="b"/>
            <a:pathLst>
              <a:path w="1686447" h="1420832">
                <a:moveTo>
                  <a:pt x="0" y="0"/>
                </a:moveTo>
                <a:lnTo>
                  <a:pt x="1686447" y="0"/>
                </a:lnTo>
                <a:lnTo>
                  <a:pt x="1686447" y="1420831"/>
                </a:lnTo>
                <a:lnTo>
                  <a:pt x="0" y="142083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lIns="91440" tIns="45720" rIns="91440" bIns="45720"/>
          <a:lstStyle/>
          <a:p>
            <a:endParaRPr lang="en-US"/>
          </a:p>
        </p:txBody>
      </p:sp>
      <p:grpSp>
        <p:nvGrpSpPr>
          <p:cNvPr id="67" name="Group 66">
            <a:extLst>
              <a:ext uri="{FF2B5EF4-FFF2-40B4-BE49-F238E27FC236}">
                <a16:creationId xmlns:a16="http://schemas.microsoft.com/office/drawing/2014/main" id="{3C31B55E-B317-6D39-7588-D664D9BB8BB1}"/>
              </a:ext>
            </a:extLst>
          </p:cNvPr>
          <p:cNvGrpSpPr/>
          <p:nvPr/>
        </p:nvGrpSpPr>
        <p:grpSpPr>
          <a:xfrm>
            <a:off x="3694895" y="2065298"/>
            <a:ext cx="3516092" cy="3462541"/>
            <a:chOff x="2243649" y="2693567"/>
            <a:chExt cx="3516092" cy="3462541"/>
          </a:xfrm>
        </p:grpSpPr>
        <p:sp>
          <p:nvSpPr>
            <p:cNvPr id="46" name="Freeform 46"/>
            <p:cNvSpPr/>
            <p:nvPr/>
          </p:nvSpPr>
          <p:spPr>
            <a:xfrm>
              <a:off x="2270425" y="2693567"/>
              <a:ext cx="3462541" cy="346254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1DEFF">
                    <a:alpha val="100000"/>
                  </a:srgbClr>
                </a:gs>
                <a:gs pos="100000">
                  <a:srgbClr val="0066FF">
                    <a:alpha val="100000"/>
                  </a:srgbClr>
                </a:gs>
              </a:gsLst>
              <a:path path="circle">
                <a:fillToRect r="100000" b="100000"/>
              </a:path>
              <a:tileRect l="-100000" t="-100000"/>
            </a:gradFill>
            <a:ln w="123825" cap="sq">
              <a:solidFill>
                <a:srgbClr val="FFFFFF"/>
              </a:solidFill>
              <a:prstDash val="solid"/>
              <a:miter/>
            </a:ln>
          </p:spPr>
          <p:txBody>
            <a:bodyPr/>
            <a:lstStyle/>
            <a:p>
              <a:endParaRPr lang="en-US" dirty="0"/>
            </a:p>
          </p:txBody>
        </p:sp>
        <p:sp>
          <p:nvSpPr>
            <p:cNvPr id="49" name="TextBox 49"/>
            <p:cNvSpPr txBox="1"/>
            <p:nvPr/>
          </p:nvSpPr>
          <p:spPr>
            <a:xfrm>
              <a:off x="2243649" y="3886228"/>
              <a:ext cx="3516092" cy="1077218"/>
            </a:xfrm>
            <a:prstGeom prst="rect">
              <a:avLst/>
            </a:prstGeom>
          </p:spPr>
          <p:txBody>
            <a:bodyPr wrap="square" lIns="91440" tIns="45720" rIns="91440" bIns="45720" rtlCol="0" anchor="t">
              <a:spAutoFit/>
            </a:bodyPr>
            <a:lstStyle/>
            <a:p>
              <a:pPr marL="0" lvl="0" indent="0" algn="ctr">
                <a:spcBef>
                  <a:spcPct val="0"/>
                </a:spcBef>
              </a:pPr>
              <a:r>
                <a:rPr lang="en-US" sz="3200" b="1" u="none" strike="noStrike" dirty="0">
                  <a:solidFill>
                    <a:srgbClr val="000000"/>
                  </a:solidFill>
                  <a:latin typeface="Montserrat Bold"/>
                  <a:ea typeface="Montserrat Bold"/>
                  <a:cs typeface="Montserrat Bold"/>
                  <a:sym typeface="Montserrat Bold"/>
                </a:rPr>
                <a:t>Capturing Guidelines</a:t>
              </a:r>
            </a:p>
          </p:txBody>
        </p:sp>
      </p:grpSp>
      <p:grpSp>
        <p:nvGrpSpPr>
          <p:cNvPr id="78" name="Group 77">
            <a:extLst>
              <a:ext uri="{FF2B5EF4-FFF2-40B4-BE49-F238E27FC236}">
                <a16:creationId xmlns:a16="http://schemas.microsoft.com/office/drawing/2014/main" id="{3E14B4EC-8DAD-9B8C-7901-127A3E2376FB}"/>
              </a:ext>
            </a:extLst>
          </p:cNvPr>
          <p:cNvGrpSpPr/>
          <p:nvPr/>
        </p:nvGrpSpPr>
        <p:grpSpPr>
          <a:xfrm>
            <a:off x="2285374" y="6249816"/>
            <a:ext cx="5343954" cy="3349348"/>
            <a:chOff x="1477279" y="6249816"/>
            <a:chExt cx="5343954" cy="3349348"/>
          </a:xfrm>
        </p:grpSpPr>
        <p:sp>
          <p:nvSpPr>
            <p:cNvPr id="29" name="Freeform 29"/>
            <p:cNvSpPr/>
            <p:nvPr/>
          </p:nvSpPr>
          <p:spPr>
            <a:xfrm>
              <a:off x="1477279" y="6249816"/>
              <a:ext cx="5343954" cy="3349348"/>
            </a:xfrm>
            <a:custGeom>
              <a:avLst/>
              <a:gdLst/>
              <a:ahLst/>
              <a:cxnLst/>
              <a:rect l="l" t="t" r="r" b="b"/>
              <a:pathLst>
                <a:path w="1654507" h="1036970">
                  <a:moveTo>
                    <a:pt x="72712" y="0"/>
                  </a:moveTo>
                  <a:lnTo>
                    <a:pt x="1581795" y="0"/>
                  </a:lnTo>
                  <a:cubicBezTo>
                    <a:pt x="1621953" y="0"/>
                    <a:pt x="1654507" y="32554"/>
                    <a:pt x="1654507" y="72712"/>
                  </a:cubicBezTo>
                  <a:lnTo>
                    <a:pt x="1654507" y="964258"/>
                  </a:lnTo>
                  <a:cubicBezTo>
                    <a:pt x="1654507" y="983542"/>
                    <a:pt x="1646846" y="1002037"/>
                    <a:pt x="1633210" y="1015673"/>
                  </a:cubicBezTo>
                  <a:cubicBezTo>
                    <a:pt x="1619574" y="1029309"/>
                    <a:pt x="1601080" y="1036970"/>
                    <a:pt x="1581795" y="1036970"/>
                  </a:cubicBezTo>
                  <a:lnTo>
                    <a:pt x="72712" y="1036970"/>
                  </a:lnTo>
                  <a:cubicBezTo>
                    <a:pt x="53428" y="1036970"/>
                    <a:pt x="34933" y="1029309"/>
                    <a:pt x="21297" y="1015673"/>
                  </a:cubicBezTo>
                  <a:cubicBezTo>
                    <a:pt x="7661" y="1002037"/>
                    <a:pt x="0" y="983542"/>
                    <a:pt x="0" y="964258"/>
                  </a:cubicBezTo>
                  <a:lnTo>
                    <a:pt x="0" y="72712"/>
                  </a:lnTo>
                  <a:cubicBezTo>
                    <a:pt x="0" y="53428"/>
                    <a:pt x="7661" y="34933"/>
                    <a:pt x="21297" y="21297"/>
                  </a:cubicBezTo>
                  <a:cubicBezTo>
                    <a:pt x="34933" y="7661"/>
                    <a:pt x="53428" y="0"/>
                    <a:pt x="72712" y="0"/>
                  </a:cubicBezTo>
                  <a:close/>
                </a:path>
              </a:pathLst>
            </a:custGeom>
            <a:solidFill>
              <a:srgbClr val="E1EDFC">
                <a:alpha val="56000"/>
              </a:srgbClr>
            </a:solidFill>
            <a:ln cap="rnd">
              <a:noFill/>
              <a:prstDash val="solid"/>
              <a:round/>
            </a:ln>
          </p:spPr>
          <p:txBody>
            <a:bodyPr/>
            <a:lstStyle/>
            <a:p>
              <a:endParaRPr lang="en-US"/>
            </a:p>
          </p:txBody>
        </p:sp>
        <p:grpSp>
          <p:nvGrpSpPr>
            <p:cNvPr id="77" name="Group 76">
              <a:extLst>
                <a:ext uri="{FF2B5EF4-FFF2-40B4-BE49-F238E27FC236}">
                  <a16:creationId xmlns:a16="http://schemas.microsoft.com/office/drawing/2014/main" id="{8B0FC02C-E758-983E-67BE-400330BFBAA0}"/>
                </a:ext>
              </a:extLst>
            </p:cNvPr>
            <p:cNvGrpSpPr/>
            <p:nvPr/>
          </p:nvGrpSpPr>
          <p:grpSpPr>
            <a:xfrm>
              <a:off x="1677752" y="6971474"/>
              <a:ext cx="4943009" cy="2360827"/>
              <a:chOff x="1677752" y="6956776"/>
              <a:chExt cx="4943009" cy="2360827"/>
            </a:xfrm>
          </p:grpSpPr>
          <p:sp>
            <p:nvSpPr>
              <p:cNvPr id="41" name="Freeform 41"/>
              <p:cNvSpPr/>
              <p:nvPr/>
            </p:nvSpPr>
            <p:spPr>
              <a:xfrm>
                <a:off x="1677752" y="6957472"/>
                <a:ext cx="2697613" cy="2360131"/>
              </a:xfrm>
              <a:custGeom>
                <a:avLst/>
                <a:gdLst/>
                <a:ahLst/>
                <a:cxnLst/>
                <a:rect l="l" t="t" r="r" b="b"/>
                <a:pathLst>
                  <a:path w="3338145" h="3338145">
                    <a:moveTo>
                      <a:pt x="0" y="0"/>
                    </a:moveTo>
                    <a:lnTo>
                      <a:pt x="3338145" y="0"/>
                    </a:lnTo>
                    <a:lnTo>
                      <a:pt x="3338145" y="3338144"/>
                    </a:lnTo>
                    <a:lnTo>
                      <a:pt x="0" y="3338144"/>
                    </a:lnTo>
                    <a:lnTo>
                      <a:pt x="0" y="0"/>
                    </a:lnTo>
                    <a:close/>
                  </a:path>
                </a:pathLst>
              </a:custGeom>
              <a:blipFill>
                <a:blip r:embed="rId10"/>
                <a:stretch>
                  <a:fillRect b="-14299"/>
                </a:stretch>
              </a:blipFill>
            </p:spPr>
            <p:txBody>
              <a:bodyPr lIns="91440" tIns="45720" rIns="91440" bIns="45720"/>
              <a:lstStyle/>
              <a:p>
                <a:endParaRPr lang="en-US"/>
              </a:p>
            </p:txBody>
          </p:sp>
          <p:sp>
            <p:nvSpPr>
              <p:cNvPr id="42" name="Freeform 42"/>
              <p:cNvSpPr/>
              <p:nvPr/>
            </p:nvSpPr>
            <p:spPr>
              <a:xfrm>
                <a:off x="3921755" y="6956776"/>
                <a:ext cx="2699006" cy="2344093"/>
              </a:xfrm>
              <a:custGeom>
                <a:avLst/>
                <a:gdLst/>
                <a:ahLst/>
                <a:cxnLst/>
                <a:rect l="l" t="t" r="r" b="b"/>
                <a:pathLst>
                  <a:path w="3339868" h="3339868">
                    <a:moveTo>
                      <a:pt x="0" y="0"/>
                    </a:moveTo>
                    <a:lnTo>
                      <a:pt x="3339868" y="0"/>
                    </a:lnTo>
                    <a:lnTo>
                      <a:pt x="3339868" y="3339868"/>
                    </a:lnTo>
                    <a:lnTo>
                      <a:pt x="0" y="3339868"/>
                    </a:lnTo>
                    <a:lnTo>
                      <a:pt x="0" y="0"/>
                    </a:lnTo>
                    <a:close/>
                  </a:path>
                </a:pathLst>
              </a:custGeom>
              <a:blipFill>
                <a:blip r:embed="rId11"/>
                <a:stretch>
                  <a:fillRect b="-15141"/>
                </a:stretch>
              </a:blipFill>
            </p:spPr>
            <p:txBody>
              <a:bodyPr lIns="91440" tIns="45720" rIns="91440" bIns="45720"/>
              <a:lstStyle/>
              <a:p>
                <a:endParaRPr lang="en-US"/>
              </a:p>
            </p:txBody>
          </p:sp>
        </p:grpSp>
        <p:sp>
          <p:nvSpPr>
            <p:cNvPr id="58" name="TextBox 58"/>
            <p:cNvSpPr txBox="1"/>
            <p:nvPr/>
          </p:nvSpPr>
          <p:spPr>
            <a:xfrm>
              <a:off x="2128846" y="6417792"/>
              <a:ext cx="4142551" cy="707886"/>
            </a:xfrm>
            <a:prstGeom prst="rect">
              <a:avLst/>
            </a:prstGeom>
          </p:spPr>
          <p:txBody>
            <a:bodyPr wrap="square" lIns="91440" tIns="45720" rIns="91440" bIns="45720" rtlCol="0" anchor="t">
              <a:spAutoFit/>
            </a:bodyPr>
            <a:lstStyle/>
            <a:p>
              <a:pPr algn="ctr">
                <a:spcBef>
                  <a:spcPct val="0"/>
                </a:spcBef>
              </a:pPr>
              <a:r>
                <a:rPr lang="en-US" sz="2000" b="1" dirty="0">
                  <a:solidFill>
                    <a:srgbClr val="000000"/>
                  </a:solidFill>
                  <a:latin typeface="Aptos Bold"/>
                  <a:ea typeface="Aptos Bold"/>
                  <a:cs typeface="Aptos Bold"/>
                  <a:sym typeface="Aptos Bold"/>
                </a:rPr>
                <a:t>Sides </a:t>
              </a:r>
            </a:p>
            <a:p>
              <a:pPr algn="ctr">
                <a:spcBef>
                  <a:spcPct val="0"/>
                </a:spcBef>
              </a:pPr>
              <a:r>
                <a:rPr lang="en-US" sz="2000" dirty="0">
                  <a:solidFill>
                    <a:srgbClr val="000000"/>
                  </a:solidFill>
                  <a:latin typeface="Aptos"/>
                  <a:ea typeface="Aptos"/>
                  <a:cs typeface="Aptos"/>
                  <a:sym typeface="Aptos"/>
                </a:rPr>
                <a:t>Both front and back of the product</a:t>
              </a:r>
            </a:p>
          </p:txBody>
        </p:sp>
      </p:grpSp>
      <p:grpSp>
        <p:nvGrpSpPr>
          <p:cNvPr id="80" name="Group 79">
            <a:extLst>
              <a:ext uri="{FF2B5EF4-FFF2-40B4-BE49-F238E27FC236}">
                <a16:creationId xmlns:a16="http://schemas.microsoft.com/office/drawing/2014/main" id="{860335F9-E093-9B5A-C9C4-D76EA46047BC}"/>
              </a:ext>
            </a:extLst>
          </p:cNvPr>
          <p:cNvGrpSpPr/>
          <p:nvPr/>
        </p:nvGrpSpPr>
        <p:grpSpPr>
          <a:xfrm>
            <a:off x="8681505" y="6238377"/>
            <a:ext cx="8290251" cy="3412651"/>
            <a:chOff x="9309851" y="6238377"/>
            <a:chExt cx="8290251" cy="3412651"/>
          </a:xfrm>
        </p:grpSpPr>
        <p:sp>
          <p:nvSpPr>
            <p:cNvPr id="32" name="Freeform 32"/>
            <p:cNvSpPr/>
            <p:nvPr/>
          </p:nvSpPr>
          <p:spPr>
            <a:xfrm>
              <a:off x="9309851" y="6238377"/>
              <a:ext cx="8290251" cy="3349348"/>
            </a:xfrm>
            <a:custGeom>
              <a:avLst/>
              <a:gdLst/>
              <a:ahLst/>
              <a:cxnLst/>
              <a:rect l="l" t="t" r="r" b="b"/>
              <a:pathLst>
                <a:path w="2566691" h="1036970">
                  <a:moveTo>
                    <a:pt x="46871" y="0"/>
                  </a:moveTo>
                  <a:lnTo>
                    <a:pt x="2519821" y="0"/>
                  </a:lnTo>
                  <a:cubicBezTo>
                    <a:pt x="2545706" y="0"/>
                    <a:pt x="2566691" y="20985"/>
                    <a:pt x="2566691" y="46871"/>
                  </a:cubicBezTo>
                  <a:lnTo>
                    <a:pt x="2566691" y="990099"/>
                  </a:lnTo>
                  <a:cubicBezTo>
                    <a:pt x="2566691" y="1015985"/>
                    <a:pt x="2545706" y="1036970"/>
                    <a:pt x="2519821" y="1036970"/>
                  </a:cubicBezTo>
                  <a:lnTo>
                    <a:pt x="46871" y="1036970"/>
                  </a:lnTo>
                  <a:cubicBezTo>
                    <a:pt x="34440" y="1036970"/>
                    <a:pt x="22518" y="1032032"/>
                    <a:pt x="13728" y="1023242"/>
                  </a:cubicBezTo>
                  <a:cubicBezTo>
                    <a:pt x="4938" y="1014452"/>
                    <a:pt x="0" y="1002530"/>
                    <a:pt x="0" y="990099"/>
                  </a:cubicBezTo>
                  <a:lnTo>
                    <a:pt x="0" y="46871"/>
                  </a:lnTo>
                  <a:cubicBezTo>
                    <a:pt x="0" y="34440"/>
                    <a:pt x="4938" y="22518"/>
                    <a:pt x="13728" y="13728"/>
                  </a:cubicBezTo>
                  <a:cubicBezTo>
                    <a:pt x="22518" y="4938"/>
                    <a:pt x="34440" y="0"/>
                    <a:pt x="46871" y="0"/>
                  </a:cubicBezTo>
                  <a:close/>
                </a:path>
              </a:pathLst>
            </a:custGeom>
            <a:solidFill>
              <a:srgbClr val="E1EDFC">
                <a:alpha val="56000"/>
              </a:srgbClr>
            </a:solidFill>
            <a:ln cap="rnd">
              <a:noFill/>
              <a:prstDash val="solid"/>
              <a:round/>
            </a:ln>
          </p:spPr>
          <p:txBody>
            <a:bodyPr/>
            <a:lstStyle/>
            <a:p>
              <a:endParaRPr lang="en-US"/>
            </a:p>
          </p:txBody>
        </p:sp>
        <p:grpSp>
          <p:nvGrpSpPr>
            <p:cNvPr id="79" name="Group 78">
              <a:extLst>
                <a:ext uri="{FF2B5EF4-FFF2-40B4-BE49-F238E27FC236}">
                  <a16:creationId xmlns:a16="http://schemas.microsoft.com/office/drawing/2014/main" id="{13757982-D94B-ECB2-7FDA-324D1D86401F}"/>
                </a:ext>
              </a:extLst>
            </p:cNvPr>
            <p:cNvGrpSpPr/>
            <p:nvPr/>
          </p:nvGrpSpPr>
          <p:grpSpPr>
            <a:xfrm>
              <a:off x="9874138" y="7182559"/>
              <a:ext cx="7071097" cy="2468469"/>
              <a:chOff x="9874138" y="7182559"/>
              <a:chExt cx="7071097" cy="2468469"/>
            </a:xfrm>
          </p:grpSpPr>
          <p:sp>
            <p:nvSpPr>
              <p:cNvPr id="43" name="Freeform 43"/>
              <p:cNvSpPr/>
              <p:nvPr/>
            </p:nvSpPr>
            <p:spPr>
              <a:xfrm>
                <a:off x="9874138" y="7182559"/>
                <a:ext cx="3771301" cy="2259167"/>
              </a:xfrm>
              <a:custGeom>
                <a:avLst/>
                <a:gdLst/>
                <a:ahLst/>
                <a:cxnLst/>
                <a:rect l="l" t="t" r="r" b="b"/>
                <a:pathLst>
                  <a:path w="4991042" h="2989843">
                    <a:moveTo>
                      <a:pt x="0" y="0"/>
                    </a:moveTo>
                    <a:lnTo>
                      <a:pt x="4991042" y="0"/>
                    </a:lnTo>
                    <a:lnTo>
                      <a:pt x="4991042" y="2989844"/>
                    </a:lnTo>
                    <a:lnTo>
                      <a:pt x="0" y="2989844"/>
                    </a:lnTo>
                    <a:lnTo>
                      <a:pt x="0" y="0"/>
                    </a:lnTo>
                    <a:close/>
                  </a:path>
                </a:pathLst>
              </a:custGeom>
              <a:blipFill>
                <a:blip r:embed="rId12"/>
                <a:stretch>
                  <a:fillRect t="-62576" r="-11246" b="-23130"/>
                </a:stretch>
              </a:blipFill>
            </p:spPr>
            <p:txBody>
              <a:bodyPr lIns="91440" tIns="45720" rIns="91440" bIns="45720"/>
              <a:lstStyle/>
              <a:p>
                <a:endParaRPr lang="en-US"/>
              </a:p>
            </p:txBody>
          </p:sp>
          <p:sp>
            <p:nvSpPr>
              <p:cNvPr id="44" name="Freeform 44"/>
              <p:cNvSpPr/>
              <p:nvPr/>
            </p:nvSpPr>
            <p:spPr>
              <a:xfrm rot="12649606" flipH="1" flipV="1">
                <a:off x="14272533" y="7341653"/>
                <a:ext cx="2672702" cy="2309375"/>
              </a:xfrm>
              <a:custGeom>
                <a:avLst/>
                <a:gdLst/>
                <a:ahLst/>
                <a:cxnLst/>
                <a:rect l="l" t="t" r="r" b="b"/>
                <a:pathLst>
                  <a:path w="4942615" h="4942615">
                    <a:moveTo>
                      <a:pt x="4942615" y="4942616"/>
                    </a:moveTo>
                    <a:lnTo>
                      <a:pt x="0" y="4942616"/>
                    </a:lnTo>
                    <a:lnTo>
                      <a:pt x="0" y="0"/>
                    </a:lnTo>
                    <a:lnTo>
                      <a:pt x="4942615" y="0"/>
                    </a:lnTo>
                    <a:lnTo>
                      <a:pt x="4942615" y="4942616"/>
                    </a:lnTo>
                    <a:close/>
                  </a:path>
                </a:pathLst>
              </a:custGeom>
              <a:blipFill>
                <a:blip r:embed="rId13"/>
                <a:stretch>
                  <a:fillRect l="-28324" t="-17148" r="-6737" b="-39162"/>
                </a:stretch>
              </a:blipFill>
            </p:spPr>
            <p:txBody>
              <a:bodyPr lIns="91440" tIns="45720" rIns="91440" bIns="45720"/>
              <a:lstStyle/>
              <a:p>
                <a:endParaRPr lang="en-US"/>
              </a:p>
            </p:txBody>
          </p:sp>
        </p:grpSp>
        <p:sp>
          <p:nvSpPr>
            <p:cNvPr id="59" name="TextBox 59"/>
            <p:cNvSpPr txBox="1"/>
            <p:nvPr/>
          </p:nvSpPr>
          <p:spPr>
            <a:xfrm>
              <a:off x="9792847" y="6406353"/>
              <a:ext cx="7324259" cy="707886"/>
            </a:xfrm>
            <a:prstGeom prst="rect">
              <a:avLst/>
            </a:prstGeom>
          </p:spPr>
          <p:txBody>
            <a:bodyPr lIns="91440" tIns="45720" rIns="91440" bIns="45720" rtlCol="0" anchor="t">
              <a:spAutoFit/>
            </a:bodyPr>
            <a:lstStyle/>
            <a:p>
              <a:pPr algn="ctr">
                <a:spcBef>
                  <a:spcPct val="0"/>
                </a:spcBef>
              </a:pPr>
              <a:r>
                <a:rPr lang="en-US" sz="2000" b="1" dirty="0">
                  <a:solidFill>
                    <a:srgbClr val="000000"/>
                  </a:solidFill>
                  <a:latin typeface="Aptos Bold"/>
                  <a:ea typeface="Aptos Bold"/>
                  <a:cs typeface="Aptos Bold"/>
                  <a:sym typeface="Aptos Bold"/>
                </a:rPr>
                <a:t>View Type</a:t>
              </a:r>
            </a:p>
            <a:p>
              <a:pPr algn="ctr">
                <a:spcBef>
                  <a:spcPct val="0"/>
                </a:spcBef>
              </a:pPr>
              <a:r>
                <a:rPr lang="en-US" sz="2000" dirty="0">
                  <a:solidFill>
                    <a:srgbClr val="000000"/>
                  </a:solidFill>
                  <a:latin typeface="Aptos"/>
                  <a:ea typeface="Aptos"/>
                  <a:cs typeface="Aptos"/>
                  <a:sym typeface="Aptos"/>
                </a:rPr>
                <a:t>Self-standing ( without occlusion) and Handheld (with occlusion)</a:t>
              </a:r>
            </a:p>
          </p:txBody>
        </p:sp>
      </p:grpSp>
      <p:sp>
        <p:nvSpPr>
          <p:cNvPr id="60" name="Freeform 60"/>
          <p:cNvSpPr/>
          <p:nvPr/>
        </p:nvSpPr>
        <p:spPr>
          <a:xfrm rot="14109042" flipH="1">
            <a:off x="7292747" y="4383499"/>
            <a:ext cx="1434632" cy="1208678"/>
          </a:xfrm>
          <a:custGeom>
            <a:avLst/>
            <a:gdLst/>
            <a:ahLst/>
            <a:cxnLst/>
            <a:rect l="l" t="t" r="r" b="b"/>
            <a:pathLst>
              <a:path w="1686447" h="1420832">
                <a:moveTo>
                  <a:pt x="1686447" y="0"/>
                </a:moveTo>
                <a:lnTo>
                  <a:pt x="0" y="0"/>
                </a:lnTo>
                <a:lnTo>
                  <a:pt x="0" y="1420831"/>
                </a:lnTo>
                <a:lnTo>
                  <a:pt x="1686447" y="1420831"/>
                </a:lnTo>
                <a:lnTo>
                  <a:pt x="1686447"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lIns="91440" tIns="45720" rIns="91440" bIns="45720"/>
          <a:lstStyle/>
          <a:p>
            <a:endParaRPr lang="en-US"/>
          </a:p>
        </p:txBody>
      </p:sp>
      <p:sp>
        <p:nvSpPr>
          <p:cNvPr id="61" name="Freeform 61"/>
          <p:cNvSpPr/>
          <p:nvPr/>
        </p:nvSpPr>
        <p:spPr>
          <a:xfrm rot="1593976" flipV="1">
            <a:off x="7534910" y="2160367"/>
            <a:ext cx="1434632" cy="1208678"/>
          </a:xfrm>
          <a:custGeom>
            <a:avLst/>
            <a:gdLst/>
            <a:ahLst/>
            <a:cxnLst/>
            <a:rect l="l" t="t" r="r" b="b"/>
            <a:pathLst>
              <a:path w="1686447" h="1420832">
                <a:moveTo>
                  <a:pt x="0" y="1420832"/>
                </a:moveTo>
                <a:lnTo>
                  <a:pt x="1686447" y="1420832"/>
                </a:lnTo>
                <a:lnTo>
                  <a:pt x="1686447" y="0"/>
                </a:lnTo>
                <a:lnTo>
                  <a:pt x="0" y="0"/>
                </a:lnTo>
                <a:lnTo>
                  <a:pt x="0" y="1420832"/>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lIns="91440" tIns="45720" rIns="91440" bIns="45720"/>
          <a:lstStyle/>
          <a:p>
            <a:endParaRPr lang="en-US"/>
          </a:p>
        </p:txBody>
      </p:sp>
      <p:sp>
        <p:nvSpPr>
          <p:cNvPr id="62" name="TextBox 47">
            <a:extLst>
              <a:ext uri="{FF2B5EF4-FFF2-40B4-BE49-F238E27FC236}">
                <a16:creationId xmlns:a16="http://schemas.microsoft.com/office/drawing/2014/main" id="{9E28F8F9-0395-8218-9842-5A6220FE80CE}"/>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Product Recognition</a:t>
            </a:r>
          </a:p>
        </p:txBody>
      </p:sp>
      <p:sp>
        <p:nvSpPr>
          <p:cNvPr id="2" name="Freeform 17">
            <a:extLst>
              <a:ext uri="{FF2B5EF4-FFF2-40B4-BE49-F238E27FC236}">
                <a16:creationId xmlns:a16="http://schemas.microsoft.com/office/drawing/2014/main" id="{74351E06-0A93-33B9-0D27-498EA009D458}"/>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14"/>
            <a:stretch>
              <a:fillRect l="-84200" t="-25589" r="-177031" b="-10202"/>
            </a:stretch>
          </a:blipFill>
        </p:spPr>
        <p:txBody>
          <a:bodyPr/>
          <a:lstStyle/>
          <a:p>
            <a:endParaRPr lang="en-US"/>
          </a:p>
        </p:txBody>
      </p:sp>
      <p:sp>
        <p:nvSpPr>
          <p:cNvPr id="3" name="Freeform: Shape 2">
            <a:hlinkClick r:id="rId15" action="ppaction://hlinksldjump"/>
            <a:extLst>
              <a:ext uri="{FF2B5EF4-FFF2-40B4-BE49-F238E27FC236}">
                <a16:creationId xmlns:a16="http://schemas.microsoft.com/office/drawing/2014/main" id="{8A4013E7-5C83-B187-8808-00B000661753}"/>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15" action="ppaction://hlinksldjump"/>
            <a:extLst>
              <a:ext uri="{FF2B5EF4-FFF2-40B4-BE49-F238E27FC236}">
                <a16:creationId xmlns:a16="http://schemas.microsoft.com/office/drawing/2014/main" id="{3383E48F-0F6E-CDA8-5A26-E830ABB96F16}"/>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16" action="ppaction://hlinksldjump"/>
            <a:extLst>
              <a:ext uri="{FF2B5EF4-FFF2-40B4-BE49-F238E27FC236}">
                <a16:creationId xmlns:a16="http://schemas.microsoft.com/office/drawing/2014/main" id="{936AEDCD-45F0-BCA9-DF6D-E2B828A9A6BC}"/>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16" action="ppaction://hlinksldjump"/>
            <a:extLst>
              <a:ext uri="{FF2B5EF4-FFF2-40B4-BE49-F238E27FC236}">
                <a16:creationId xmlns:a16="http://schemas.microsoft.com/office/drawing/2014/main" id="{28448ABF-E939-6C24-EA30-5ADC310D6208}"/>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7" name="Freeform: Shape 6">
            <a:hlinkClick r:id="rId17" action="ppaction://hlinksldjump"/>
            <a:extLst>
              <a:ext uri="{FF2B5EF4-FFF2-40B4-BE49-F238E27FC236}">
                <a16:creationId xmlns:a16="http://schemas.microsoft.com/office/drawing/2014/main" id="{6B2AE5E4-6C79-996E-FF00-6587AD6B3562}"/>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17" action="ppaction://hlinksldjump"/>
            <a:extLst>
              <a:ext uri="{FF2B5EF4-FFF2-40B4-BE49-F238E27FC236}">
                <a16:creationId xmlns:a16="http://schemas.microsoft.com/office/drawing/2014/main" id="{3F5D6BA3-DE68-78E5-2BB4-DE310867B00C}"/>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18" action="ppaction://hlinksldjump"/>
            <a:extLst>
              <a:ext uri="{FF2B5EF4-FFF2-40B4-BE49-F238E27FC236}">
                <a16:creationId xmlns:a16="http://schemas.microsoft.com/office/drawing/2014/main" id="{FDDFF263-5705-6428-4D48-3A85BC0A98C6}"/>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8" action="ppaction://hlinksldjump"/>
            <a:extLst>
              <a:ext uri="{FF2B5EF4-FFF2-40B4-BE49-F238E27FC236}">
                <a16:creationId xmlns:a16="http://schemas.microsoft.com/office/drawing/2014/main" id="{3BC865EC-CE12-CF81-D5F6-5A1DAE1ACC37}"/>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19" action="ppaction://hlinksldjump"/>
            <a:extLst>
              <a:ext uri="{FF2B5EF4-FFF2-40B4-BE49-F238E27FC236}">
                <a16:creationId xmlns:a16="http://schemas.microsoft.com/office/drawing/2014/main" id="{3A1CB403-AAF5-2267-DECE-DA285569E313}"/>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9" action="ppaction://hlinksldjump"/>
            <a:extLst>
              <a:ext uri="{FF2B5EF4-FFF2-40B4-BE49-F238E27FC236}">
                <a16:creationId xmlns:a16="http://schemas.microsoft.com/office/drawing/2014/main" id="{50C6F014-6CDD-C732-9491-29D1BDD2781E}"/>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20" action="ppaction://hlinksldjump"/>
            <a:extLst>
              <a:ext uri="{FF2B5EF4-FFF2-40B4-BE49-F238E27FC236}">
                <a16:creationId xmlns:a16="http://schemas.microsoft.com/office/drawing/2014/main" id="{D260836D-DEF5-CEFF-134C-702D60B9B084}"/>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20" action="ppaction://hlinksldjump"/>
            <a:extLst>
              <a:ext uri="{FF2B5EF4-FFF2-40B4-BE49-F238E27FC236}">
                <a16:creationId xmlns:a16="http://schemas.microsoft.com/office/drawing/2014/main" id="{4564589B-0BC4-02DE-5911-44083E6E592A}"/>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21" action="ppaction://hlinksldjump"/>
            <a:extLst>
              <a:ext uri="{FF2B5EF4-FFF2-40B4-BE49-F238E27FC236}">
                <a16:creationId xmlns:a16="http://schemas.microsoft.com/office/drawing/2014/main" id="{DBB54C39-DA08-3B2F-0072-D824E74864AA}"/>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21" action="ppaction://hlinksldjump"/>
            <a:extLst>
              <a:ext uri="{FF2B5EF4-FFF2-40B4-BE49-F238E27FC236}">
                <a16:creationId xmlns:a16="http://schemas.microsoft.com/office/drawing/2014/main" id="{75C55878-BE82-3650-865E-1FA20C4105EA}"/>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6EF561FA-3FF2-E77B-68B6-729FE9CCCD4E}"/>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26D287F1-4769-8DFC-4E39-B9C4B17B2E21}"/>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6071E-9E3B-4030-0DD2-0C44F917D054}"/>
            </a:ext>
          </a:extLst>
        </p:cNvPr>
        <p:cNvGrpSpPr/>
        <p:nvPr/>
      </p:nvGrpSpPr>
      <p:grpSpPr>
        <a:xfrm>
          <a:off x="0" y="0"/>
          <a:ext cx="0" cy="0"/>
          <a:chOff x="0" y="0"/>
          <a:chExt cx="0" cy="0"/>
        </a:xfrm>
      </p:grpSpPr>
      <p:sp>
        <p:nvSpPr>
          <p:cNvPr id="18" name="TextBox 18">
            <a:extLst>
              <a:ext uri="{FF2B5EF4-FFF2-40B4-BE49-F238E27FC236}">
                <a16:creationId xmlns:a16="http://schemas.microsoft.com/office/drawing/2014/main" id="{60845408-B203-E080-C044-5F074E8FE28D}"/>
              </a:ext>
            </a:extLst>
          </p:cNvPr>
          <p:cNvSpPr txBox="1"/>
          <p:nvPr/>
        </p:nvSpPr>
        <p:spPr>
          <a:xfrm>
            <a:off x="2148838" y="3503770"/>
            <a:ext cx="8763967" cy="3965188"/>
          </a:xfrm>
          <a:prstGeom prst="rect">
            <a:avLst/>
          </a:prstGeom>
        </p:spPr>
        <p:txBody>
          <a:bodyPr wrap="square" lIns="91440" tIns="45720" rIns="91440" bIns="45720" rtlCol="0" anchor="t">
            <a:spAutoFit/>
          </a:bodyPr>
          <a:lstStyle/>
          <a:p>
            <a:pPr marL="0" lvl="1" indent="-530352">
              <a:buFont typeface="Arial"/>
              <a:buChar char="•"/>
            </a:pPr>
            <a:r>
              <a:rPr lang="en-US" sz="2700" dirty="0">
                <a:solidFill>
                  <a:srgbClr val="000000"/>
                </a:solidFill>
                <a:latin typeface="Aptos"/>
                <a:ea typeface="Aptos"/>
                <a:cs typeface="Aptos"/>
                <a:sym typeface="Aptos"/>
              </a:rPr>
              <a:t>It comprises </a:t>
            </a:r>
            <a:r>
              <a:rPr lang="en-US" sz="2700" b="1" dirty="0">
                <a:solidFill>
                  <a:srgbClr val="000000"/>
                </a:solidFill>
                <a:latin typeface="Aptos Bold"/>
                <a:ea typeface="Aptos Bold"/>
                <a:cs typeface="Aptos Bold"/>
                <a:sym typeface="Aptos Bold"/>
              </a:rPr>
              <a:t>25 </a:t>
            </a:r>
            <a:r>
              <a:rPr lang="en-US" sz="2700" dirty="0">
                <a:solidFill>
                  <a:srgbClr val="000000"/>
                </a:solidFill>
                <a:latin typeface="Aptos"/>
                <a:ea typeface="Aptos"/>
                <a:cs typeface="Aptos"/>
                <a:sym typeface="Aptos"/>
              </a:rPr>
              <a:t>distinct classes.</a:t>
            </a:r>
          </a:p>
          <a:p>
            <a:pPr marL="530352" lvl="1" indent="-530352">
              <a:buFont typeface="Arial"/>
              <a:buChar char="•"/>
            </a:pPr>
            <a:r>
              <a:rPr lang="en-US" sz="2700" dirty="0">
                <a:solidFill>
                  <a:srgbClr val="000000"/>
                </a:solidFill>
                <a:latin typeface="Aptos"/>
                <a:ea typeface="Aptos"/>
                <a:cs typeface="Aptos"/>
                <a:sym typeface="Aptos"/>
              </a:rPr>
              <a:t>The number of </a:t>
            </a:r>
            <a:r>
              <a:rPr lang="en-US" sz="2700" b="1" dirty="0">
                <a:solidFill>
                  <a:srgbClr val="000000"/>
                </a:solidFill>
                <a:latin typeface="Aptos Bold"/>
                <a:ea typeface="Aptos Bold"/>
                <a:cs typeface="Aptos Bold"/>
                <a:sym typeface="Aptos Bold"/>
              </a:rPr>
              <a:t>raw </a:t>
            </a:r>
            <a:r>
              <a:rPr lang="en-US" sz="2700" dirty="0">
                <a:solidFill>
                  <a:srgbClr val="000000"/>
                </a:solidFill>
                <a:latin typeface="Aptos"/>
                <a:ea typeface="Aptos"/>
                <a:cs typeface="Aptos"/>
                <a:sym typeface="Aptos"/>
              </a:rPr>
              <a:t>images captured before augmentation = 985 images.</a:t>
            </a:r>
          </a:p>
          <a:p>
            <a:pPr marL="530352" lvl="1" indent="-530352">
              <a:spcAft>
                <a:spcPts val="1200"/>
              </a:spcAft>
              <a:buFont typeface="Arial"/>
              <a:buChar char="•"/>
            </a:pPr>
            <a:r>
              <a:rPr lang="en-US" sz="2700" dirty="0">
                <a:solidFill>
                  <a:srgbClr val="000000"/>
                </a:solidFill>
                <a:latin typeface="Aptos"/>
                <a:ea typeface="Aptos"/>
                <a:cs typeface="Aptos"/>
                <a:sym typeface="Aptos"/>
              </a:rPr>
              <a:t>The number of final images captured after </a:t>
            </a:r>
            <a:r>
              <a:rPr lang="en-US" sz="2700" b="1" dirty="0">
                <a:solidFill>
                  <a:srgbClr val="000000"/>
                </a:solidFill>
                <a:latin typeface="Aptos Bold"/>
                <a:ea typeface="Aptos Bold"/>
                <a:cs typeface="Aptos Bold"/>
                <a:sym typeface="Aptos Bold"/>
              </a:rPr>
              <a:t>augmentation </a:t>
            </a:r>
            <a:r>
              <a:rPr lang="en-US" sz="2700" dirty="0">
                <a:solidFill>
                  <a:srgbClr val="000000"/>
                </a:solidFill>
                <a:latin typeface="Aptos"/>
                <a:ea typeface="Aptos"/>
                <a:cs typeface="Aptos"/>
                <a:sym typeface="Aptos"/>
              </a:rPr>
              <a:t>= 4,828 images.</a:t>
            </a:r>
          </a:p>
          <a:p>
            <a:pPr>
              <a:lnSpc>
                <a:spcPts val="3240"/>
              </a:lnSpc>
            </a:pPr>
            <a:r>
              <a:rPr lang="en-US" sz="2700" b="1" dirty="0">
                <a:solidFill>
                  <a:srgbClr val="000000"/>
                </a:solidFill>
                <a:latin typeface="Aptos Bold"/>
                <a:ea typeface="Aptos Bold"/>
                <a:cs typeface="Aptos Bold"/>
                <a:sym typeface="Aptos Bold"/>
              </a:rPr>
              <a:t>Splitting ratio:</a:t>
            </a:r>
          </a:p>
          <a:p>
            <a:pPr marL="882968" lvl="1" indent="-441484">
              <a:lnSpc>
                <a:spcPts val="3240"/>
              </a:lnSpc>
              <a:buFont typeface="Arial"/>
              <a:buChar char="•"/>
            </a:pPr>
            <a:r>
              <a:rPr lang="en-US" sz="2700" dirty="0">
                <a:solidFill>
                  <a:srgbClr val="000000"/>
                </a:solidFill>
                <a:latin typeface="Aptos"/>
                <a:ea typeface="Aptos"/>
                <a:cs typeface="Aptos"/>
                <a:sym typeface="Aptos"/>
              </a:rPr>
              <a:t>Training set </a:t>
            </a:r>
            <a:r>
              <a:rPr lang="en-US" sz="2700" b="1" dirty="0">
                <a:solidFill>
                  <a:srgbClr val="000000"/>
                </a:solidFill>
                <a:latin typeface="Aptos Bold"/>
                <a:ea typeface="Aptos Bold"/>
                <a:cs typeface="Aptos Bold"/>
                <a:sym typeface="Aptos Bold"/>
              </a:rPr>
              <a:t>85%</a:t>
            </a:r>
            <a:r>
              <a:rPr lang="en-US" sz="2700" dirty="0">
                <a:solidFill>
                  <a:srgbClr val="000000"/>
                </a:solidFill>
                <a:latin typeface="Aptos"/>
                <a:ea typeface="Aptos"/>
                <a:cs typeface="Aptos"/>
                <a:sym typeface="Aptos"/>
              </a:rPr>
              <a:t>: 4093 images.</a:t>
            </a:r>
          </a:p>
          <a:p>
            <a:pPr marL="882968" lvl="1" indent="-441484">
              <a:lnSpc>
                <a:spcPts val="3240"/>
              </a:lnSpc>
              <a:buFont typeface="Arial"/>
              <a:buChar char="•"/>
            </a:pPr>
            <a:r>
              <a:rPr lang="en-US" sz="2700" dirty="0">
                <a:solidFill>
                  <a:srgbClr val="000000"/>
                </a:solidFill>
                <a:latin typeface="Aptos"/>
                <a:ea typeface="Aptos"/>
                <a:cs typeface="Aptos"/>
                <a:sym typeface="Aptos"/>
              </a:rPr>
              <a:t>Validation set 15%: 735 images. </a:t>
            </a:r>
          </a:p>
          <a:p>
            <a:pPr marL="882968" lvl="1" indent="-441484">
              <a:lnSpc>
                <a:spcPts val="3240"/>
              </a:lnSpc>
              <a:buFont typeface="Arial"/>
              <a:buChar char="•"/>
            </a:pPr>
            <a:r>
              <a:rPr lang="en-US" sz="2700" dirty="0">
                <a:solidFill>
                  <a:srgbClr val="000000"/>
                </a:solidFill>
                <a:latin typeface="Aptos"/>
                <a:ea typeface="Aptos"/>
                <a:cs typeface="Aptos"/>
                <a:sym typeface="Aptos"/>
              </a:rPr>
              <a:t>Fixed random seed of </a:t>
            </a:r>
            <a:r>
              <a:rPr lang="en-US" sz="2700" b="1" dirty="0">
                <a:solidFill>
                  <a:srgbClr val="000000"/>
                </a:solidFill>
                <a:latin typeface="Aptos Bold"/>
                <a:ea typeface="Aptos Bold"/>
                <a:cs typeface="Aptos Bold"/>
                <a:sym typeface="Aptos Bold"/>
              </a:rPr>
              <a:t>42</a:t>
            </a:r>
            <a:r>
              <a:rPr lang="en-US" sz="2700" dirty="0">
                <a:solidFill>
                  <a:srgbClr val="000000"/>
                </a:solidFill>
                <a:latin typeface="Aptos"/>
                <a:ea typeface="Aptos"/>
                <a:cs typeface="Aptos"/>
                <a:sym typeface="Aptos"/>
              </a:rPr>
              <a:t>.</a:t>
            </a:r>
          </a:p>
        </p:txBody>
      </p:sp>
      <p:sp>
        <p:nvSpPr>
          <p:cNvPr id="19" name="TextBox 19">
            <a:extLst>
              <a:ext uri="{FF2B5EF4-FFF2-40B4-BE49-F238E27FC236}">
                <a16:creationId xmlns:a16="http://schemas.microsoft.com/office/drawing/2014/main" id="{48380114-D559-19AA-6F37-CE4B6663D650}"/>
              </a:ext>
            </a:extLst>
          </p:cNvPr>
          <p:cNvSpPr txBox="1"/>
          <p:nvPr/>
        </p:nvSpPr>
        <p:spPr>
          <a:xfrm>
            <a:off x="1463038" y="1987540"/>
            <a:ext cx="8562914"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Dataset</a:t>
            </a:r>
          </a:p>
        </p:txBody>
      </p:sp>
      <p:grpSp>
        <p:nvGrpSpPr>
          <p:cNvPr id="51" name="Group 50">
            <a:extLst>
              <a:ext uri="{FF2B5EF4-FFF2-40B4-BE49-F238E27FC236}">
                <a16:creationId xmlns:a16="http://schemas.microsoft.com/office/drawing/2014/main" id="{9247BE8A-AD40-DEF5-D004-A1A690EE207F}"/>
              </a:ext>
            </a:extLst>
          </p:cNvPr>
          <p:cNvGrpSpPr/>
          <p:nvPr/>
        </p:nvGrpSpPr>
        <p:grpSpPr>
          <a:xfrm>
            <a:off x="11593497" y="3503770"/>
            <a:ext cx="6007982" cy="6097430"/>
            <a:chOff x="11593497" y="3503770"/>
            <a:chExt cx="6007982" cy="6097430"/>
          </a:xfrm>
        </p:grpSpPr>
        <p:sp>
          <p:nvSpPr>
            <p:cNvPr id="23" name="Freeform 23">
              <a:extLst>
                <a:ext uri="{FF2B5EF4-FFF2-40B4-BE49-F238E27FC236}">
                  <a16:creationId xmlns:a16="http://schemas.microsoft.com/office/drawing/2014/main" id="{25A4F43B-7539-B24F-F8EB-EE1753C8D4DF}"/>
                </a:ext>
              </a:extLst>
            </p:cNvPr>
            <p:cNvSpPr/>
            <p:nvPr/>
          </p:nvSpPr>
          <p:spPr>
            <a:xfrm>
              <a:off x="11593497" y="3503770"/>
              <a:ext cx="6007982" cy="6097430"/>
            </a:xfrm>
            <a:custGeom>
              <a:avLst/>
              <a:gdLst/>
              <a:ahLst/>
              <a:cxnLst/>
              <a:rect l="l" t="t" r="r" b="b"/>
              <a:pathLst>
                <a:path w="1988198" h="2017798">
                  <a:moveTo>
                    <a:pt x="60508" y="0"/>
                  </a:moveTo>
                  <a:lnTo>
                    <a:pt x="1927689" y="0"/>
                  </a:lnTo>
                  <a:cubicBezTo>
                    <a:pt x="1961107" y="0"/>
                    <a:pt x="1988198" y="27090"/>
                    <a:pt x="1988198" y="60508"/>
                  </a:cubicBezTo>
                  <a:lnTo>
                    <a:pt x="1988198" y="1957290"/>
                  </a:lnTo>
                  <a:cubicBezTo>
                    <a:pt x="1988198" y="1990708"/>
                    <a:pt x="1961107" y="2017798"/>
                    <a:pt x="1927689" y="2017798"/>
                  </a:cubicBezTo>
                  <a:lnTo>
                    <a:pt x="60508" y="2017798"/>
                  </a:lnTo>
                  <a:cubicBezTo>
                    <a:pt x="44460" y="2017798"/>
                    <a:pt x="29070" y="2011423"/>
                    <a:pt x="17722" y="2000076"/>
                  </a:cubicBezTo>
                  <a:cubicBezTo>
                    <a:pt x="6375" y="1988728"/>
                    <a:pt x="0" y="1973338"/>
                    <a:pt x="0" y="1957290"/>
                  </a:cubicBezTo>
                  <a:lnTo>
                    <a:pt x="0" y="60508"/>
                  </a:lnTo>
                  <a:cubicBezTo>
                    <a:pt x="0" y="44460"/>
                    <a:pt x="6375" y="29070"/>
                    <a:pt x="17722" y="17722"/>
                  </a:cubicBezTo>
                  <a:cubicBezTo>
                    <a:pt x="29070" y="6375"/>
                    <a:pt x="44460" y="0"/>
                    <a:pt x="60508" y="0"/>
                  </a:cubicBezTo>
                  <a:close/>
                </a:path>
              </a:pathLst>
            </a:custGeom>
            <a:solidFill>
              <a:srgbClr val="FFFFFF">
                <a:alpha val="35686"/>
              </a:srgbClr>
            </a:solidFill>
            <a:ln cap="rnd">
              <a:noFill/>
              <a:prstDash val="solid"/>
              <a:round/>
            </a:ln>
          </p:spPr>
          <p:txBody>
            <a:bodyPr/>
            <a:lstStyle/>
            <a:p>
              <a:endParaRPr lang="en-US"/>
            </a:p>
          </p:txBody>
        </p:sp>
        <p:grpSp>
          <p:nvGrpSpPr>
            <p:cNvPr id="25" name="Group 25">
              <a:extLst>
                <a:ext uri="{FF2B5EF4-FFF2-40B4-BE49-F238E27FC236}">
                  <a16:creationId xmlns:a16="http://schemas.microsoft.com/office/drawing/2014/main" id="{1A71FF29-45A4-89E0-162B-9447FCC58148}"/>
                </a:ext>
              </a:extLst>
            </p:cNvPr>
            <p:cNvGrpSpPr/>
            <p:nvPr/>
          </p:nvGrpSpPr>
          <p:grpSpPr>
            <a:xfrm>
              <a:off x="11640114" y="3645278"/>
              <a:ext cx="5896019" cy="5757563"/>
              <a:chOff x="0" y="0"/>
              <a:chExt cx="6899302" cy="6737284"/>
            </a:xfrm>
          </p:grpSpPr>
          <p:sp>
            <p:nvSpPr>
              <p:cNvPr id="26" name="Freeform 26">
                <a:extLst>
                  <a:ext uri="{FF2B5EF4-FFF2-40B4-BE49-F238E27FC236}">
                    <a16:creationId xmlns:a16="http://schemas.microsoft.com/office/drawing/2014/main" id="{9A4EB82B-9C65-EBC0-DA56-0C21655B352F}"/>
                  </a:ext>
                </a:extLst>
              </p:cNvPr>
              <p:cNvSpPr/>
              <p:nvPr/>
            </p:nvSpPr>
            <p:spPr>
              <a:xfrm>
                <a:off x="0" y="0"/>
                <a:ext cx="6899275" cy="6737223"/>
              </a:xfrm>
              <a:custGeom>
                <a:avLst/>
                <a:gdLst/>
                <a:ahLst/>
                <a:cxnLst/>
                <a:rect l="l" t="t" r="r" b="b"/>
                <a:pathLst>
                  <a:path w="6899275" h="6737223">
                    <a:moveTo>
                      <a:pt x="0" y="0"/>
                    </a:moveTo>
                    <a:lnTo>
                      <a:pt x="6899275" y="0"/>
                    </a:lnTo>
                    <a:lnTo>
                      <a:pt x="6899275" y="6737223"/>
                    </a:lnTo>
                    <a:lnTo>
                      <a:pt x="0" y="6737223"/>
                    </a:lnTo>
                    <a:lnTo>
                      <a:pt x="0" y="0"/>
                    </a:lnTo>
                    <a:close/>
                  </a:path>
                </a:pathLst>
              </a:custGeom>
              <a:blipFill>
                <a:blip r:embed="rId2"/>
                <a:stretch>
                  <a:fillRect/>
                </a:stretch>
              </a:blipFill>
            </p:spPr>
            <p:txBody>
              <a:bodyPr/>
              <a:lstStyle/>
              <a:p>
                <a:endParaRPr lang="en-US"/>
              </a:p>
            </p:txBody>
          </p:sp>
        </p:grpSp>
      </p:grpSp>
      <p:sp>
        <p:nvSpPr>
          <p:cNvPr id="27" name="Freeform 27">
            <a:hlinkClick r:id="rId3" action="ppaction://hlinksldjump"/>
            <a:extLst>
              <a:ext uri="{FF2B5EF4-FFF2-40B4-BE49-F238E27FC236}">
                <a16:creationId xmlns:a16="http://schemas.microsoft.com/office/drawing/2014/main" id="{1ABF0A0D-52A5-C3B2-4AED-07015CFB8274}"/>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47" name="TextBox 47">
            <a:extLst>
              <a:ext uri="{FF2B5EF4-FFF2-40B4-BE49-F238E27FC236}">
                <a16:creationId xmlns:a16="http://schemas.microsoft.com/office/drawing/2014/main" id="{C66830CD-87E3-CE98-FDC4-4BA099FC908C}"/>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lnSpc>
                <a:spcPts val="8640"/>
              </a:lnSpc>
            </a:pPr>
            <a:r>
              <a:rPr lang="en-US" sz="7200" b="1" dirty="0">
                <a:solidFill>
                  <a:srgbClr val="0094FF"/>
                </a:solidFill>
                <a:latin typeface="Montserrat Bold"/>
                <a:ea typeface="Montserrat Bold"/>
                <a:cs typeface="Montserrat Bold"/>
                <a:sym typeface="Montserrat Bold"/>
              </a:rPr>
              <a:t>Product Recognition</a:t>
            </a:r>
          </a:p>
        </p:txBody>
      </p:sp>
      <p:sp>
        <p:nvSpPr>
          <p:cNvPr id="20" name="Freeform 17">
            <a:extLst>
              <a:ext uri="{FF2B5EF4-FFF2-40B4-BE49-F238E27FC236}">
                <a16:creationId xmlns:a16="http://schemas.microsoft.com/office/drawing/2014/main" id="{92F66B97-D374-B201-2FC6-D666B4629CAF}"/>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6"/>
            <a:stretch>
              <a:fillRect l="-84200" t="-25589" r="-177031" b="-10202"/>
            </a:stretch>
          </a:blipFill>
        </p:spPr>
        <p:txBody>
          <a:bodyPr/>
          <a:lstStyle/>
          <a:p>
            <a:endParaRPr lang="en-US"/>
          </a:p>
        </p:txBody>
      </p:sp>
      <p:sp>
        <p:nvSpPr>
          <p:cNvPr id="21" name="Freeform: Shape 20">
            <a:hlinkClick r:id="rId7" action="ppaction://hlinksldjump"/>
            <a:extLst>
              <a:ext uri="{FF2B5EF4-FFF2-40B4-BE49-F238E27FC236}">
                <a16:creationId xmlns:a16="http://schemas.microsoft.com/office/drawing/2014/main" id="{351B045B-8282-5B2C-380D-3C35F34206E4}"/>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hlinkClick r:id="rId7" action="ppaction://hlinksldjump"/>
            <a:extLst>
              <a:ext uri="{FF2B5EF4-FFF2-40B4-BE49-F238E27FC236}">
                <a16:creationId xmlns:a16="http://schemas.microsoft.com/office/drawing/2014/main" id="{9C853DFF-AE28-FE4C-72F2-D6AF127CCC66}"/>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24" name="Freeform: Shape 23">
            <a:hlinkClick r:id="rId8" action="ppaction://hlinksldjump"/>
            <a:extLst>
              <a:ext uri="{FF2B5EF4-FFF2-40B4-BE49-F238E27FC236}">
                <a16:creationId xmlns:a16="http://schemas.microsoft.com/office/drawing/2014/main" id="{0ABD6AA5-E0EA-29F6-E48E-8CE6AEA6C648}"/>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8" name="TextBox 27">
            <a:hlinkClick r:id="rId8" action="ppaction://hlinksldjump"/>
            <a:extLst>
              <a:ext uri="{FF2B5EF4-FFF2-40B4-BE49-F238E27FC236}">
                <a16:creationId xmlns:a16="http://schemas.microsoft.com/office/drawing/2014/main" id="{F0FAC0F8-9486-63B1-84D4-32EC4F148965}"/>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29" name="Freeform: Shape 28">
            <a:hlinkClick r:id="rId9" action="ppaction://hlinksldjump"/>
            <a:extLst>
              <a:ext uri="{FF2B5EF4-FFF2-40B4-BE49-F238E27FC236}">
                <a16:creationId xmlns:a16="http://schemas.microsoft.com/office/drawing/2014/main" id="{2EB5B4B7-813B-C170-4A1E-A7B6441C5DAC}"/>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0" name="TextBox 29">
            <a:hlinkClick r:id="rId9" action="ppaction://hlinksldjump"/>
            <a:extLst>
              <a:ext uri="{FF2B5EF4-FFF2-40B4-BE49-F238E27FC236}">
                <a16:creationId xmlns:a16="http://schemas.microsoft.com/office/drawing/2014/main" id="{0F938943-4A7F-69E4-D704-990F5412DBD1}"/>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31" name="Freeform: Shape 30">
            <a:hlinkClick r:id="rId10" action="ppaction://hlinksldjump"/>
            <a:extLst>
              <a:ext uri="{FF2B5EF4-FFF2-40B4-BE49-F238E27FC236}">
                <a16:creationId xmlns:a16="http://schemas.microsoft.com/office/drawing/2014/main" id="{ECB80521-F595-AFAA-F658-7FD23FF3DBBA}"/>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2" name="TextBox 31">
            <a:hlinkClick r:id="rId10" action="ppaction://hlinksldjump"/>
            <a:extLst>
              <a:ext uri="{FF2B5EF4-FFF2-40B4-BE49-F238E27FC236}">
                <a16:creationId xmlns:a16="http://schemas.microsoft.com/office/drawing/2014/main" id="{C15EC012-3F96-09D3-B262-16FA78F6EF8D}"/>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33" name="Freeform: Shape 32">
            <a:hlinkClick r:id="rId11" action="ppaction://hlinksldjump"/>
            <a:extLst>
              <a:ext uri="{FF2B5EF4-FFF2-40B4-BE49-F238E27FC236}">
                <a16:creationId xmlns:a16="http://schemas.microsoft.com/office/drawing/2014/main" id="{2663E030-D5E2-153C-85BD-470F99281A4C}"/>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4" name="TextBox 33">
            <a:hlinkClick r:id="rId11" action="ppaction://hlinksldjump"/>
            <a:extLst>
              <a:ext uri="{FF2B5EF4-FFF2-40B4-BE49-F238E27FC236}">
                <a16:creationId xmlns:a16="http://schemas.microsoft.com/office/drawing/2014/main" id="{75C06324-60C3-9D52-A1A2-CE4C6A71150B}"/>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35" name="Freeform: Shape 34">
            <a:hlinkClick r:id="rId12" action="ppaction://hlinksldjump"/>
            <a:extLst>
              <a:ext uri="{FF2B5EF4-FFF2-40B4-BE49-F238E27FC236}">
                <a16:creationId xmlns:a16="http://schemas.microsoft.com/office/drawing/2014/main" id="{88FB307F-7D19-3517-A5B3-77C86AC01A45}"/>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6" name="TextBox 35">
            <a:hlinkClick r:id="rId12" action="ppaction://hlinksldjump"/>
            <a:extLst>
              <a:ext uri="{FF2B5EF4-FFF2-40B4-BE49-F238E27FC236}">
                <a16:creationId xmlns:a16="http://schemas.microsoft.com/office/drawing/2014/main" id="{8BC86707-D346-D1F9-81FB-F27DDFB4C0A2}"/>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37" name="Freeform: Shape 36">
            <a:hlinkClick r:id="rId13" action="ppaction://hlinksldjump"/>
            <a:extLst>
              <a:ext uri="{FF2B5EF4-FFF2-40B4-BE49-F238E27FC236}">
                <a16:creationId xmlns:a16="http://schemas.microsoft.com/office/drawing/2014/main" id="{2434F7DE-A897-4DE5-3872-464C8988FE98}"/>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8" name="TextBox 37">
            <a:hlinkClick r:id="rId13" action="ppaction://hlinksldjump"/>
            <a:extLst>
              <a:ext uri="{FF2B5EF4-FFF2-40B4-BE49-F238E27FC236}">
                <a16:creationId xmlns:a16="http://schemas.microsoft.com/office/drawing/2014/main" id="{E6FC1DD2-B381-0514-58C6-6EDE4A947842}"/>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39" name="Freeform: Shape 38">
            <a:extLst>
              <a:ext uri="{FF2B5EF4-FFF2-40B4-BE49-F238E27FC236}">
                <a16:creationId xmlns:a16="http://schemas.microsoft.com/office/drawing/2014/main" id="{5CEC91D8-6A17-6A8E-6CF6-F151A01D4FE5}"/>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0" name="TextBox 39">
            <a:extLst>
              <a:ext uri="{FF2B5EF4-FFF2-40B4-BE49-F238E27FC236}">
                <a16:creationId xmlns:a16="http://schemas.microsoft.com/office/drawing/2014/main" id="{3F54FF01-0DC9-FB40-3E6D-91FB8C2FDB95}"/>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4109114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5">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38" name="Freeform 38"/>
          <p:cNvSpPr/>
          <p:nvPr/>
        </p:nvSpPr>
        <p:spPr>
          <a:xfrm>
            <a:off x="3596193" y="2612519"/>
            <a:ext cx="11213300" cy="2685057"/>
          </a:xfrm>
          <a:custGeom>
            <a:avLst/>
            <a:gdLst/>
            <a:ahLst/>
            <a:cxnLst/>
            <a:rect l="l" t="t" r="r" b="b"/>
            <a:pathLst>
              <a:path w="3381381" h="864407">
                <a:moveTo>
                  <a:pt x="35578" y="0"/>
                </a:moveTo>
                <a:lnTo>
                  <a:pt x="3345803" y="0"/>
                </a:lnTo>
                <a:cubicBezTo>
                  <a:pt x="3365452" y="0"/>
                  <a:pt x="3381381" y="15929"/>
                  <a:pt x="3381381" y="35578"/>
                </a:cubicBezTo>
                <a:lnTo>
                  <a:pt x="3381381" y="828829"/>
                </a:lnTo>
                <a:cubicBezTo>
                  <a:pt x="3381381" y="838265"/>
                  <a:pt x="3377633" y="847315"/>
                  <a:pt x="3370961" y="853987"/>
                </a:cubicBezTo>
                <a:cubicBezTo>
                  <a:pt x="3364288" y="860659"/>
                  <a:pt x="3355239" y="864407"/>
                  <a:pt x="3345803" y="864407"/>
                </a:cubicBezTo>
                <a:lnTo>
                  <a:pt x="35578" y="864407"/>
                </a:lnTo>
                <a:cubicBezTo>
                  <a:pt x="15929" y="864407"/>
                  <a:pt x="0" y="848478"/>
                  <a:pt x="0" y="828829"/>
                </a:cubicBezTo>
                <a:lnTo>
                  <a:pt x="0" y="35578"/>
                </a:lnTo>
                <a:cubicBezTo>
                  <a:pt x="0" y="15929"/>
                  <a:pt x="15929" y="0"/>
                  <a:pt x="35578" y="0"/>
                </a:cubicBezTo>
                <a:close/>
              </a:path>
            </a:pathLst>
          </a:custGeom>
          <a:solidFill>
            <a:srgbClr val="FFFFFF">
              <a:alpha val="56000"/>
            </a:srgbClr>
          </a:solidFill>
          <a:ln cap="rnd">
            <a:noFill/>
            <a:prstDash val="solid"/>
            <a:round/>
          </a:ln>
        </p:spPr>
        <p:txBody>
          <a:bodyPr/>
          <a:lstStyle/>
          <a:p>
            <a:endParaRPr lang="en-US"/>
          </a:p>
        </p:txBody>
      </p:sp>
      <p:sp>
        <p:nvSpPr>
          <p:cNvPr id="46" name="Freeform 46"/>
          <p:cNvSpPr/>
          <p:nvPr/>
        </p:nvSpPr>
        <p:spPr>
          <a:xfrm>
            <a:off x="7582391" y="7447820"/>
            <a:ext cx="6517186" cy="2138386"/>
          </a:xfrm>
          <a:custGeom>
            <a:avLst/>
            <a:gdLst/>
            <a:ahLst/>
            <a:cxnLst/>
            <a:rect l="l" t="t" r="r" b="b"/>
            <a:pathLst>
              <a:path w="2486278" h="688416">
                <a:moveTo>
                  <a:pt x="48387" y="0"/>
                </a:moveTo>
                <a:lnTo>
                  <a:pt x="2437891" y="0"/>
                </a:lnTo>
                <a:cubicBezTo>
                  <a:pt x="2464614" y="0"/>
                  <a:pt x="2486278" y="21663"/>
                  <a:pt x="2486278" y="48387"/>
                </a:cubicBezTo>
                <a:lnTo>
                  <a:pt x="2486278" y="640029"/>
                </a:lnTo>
                <a:cubicBezTo>
                  <a:pt x="2486278" y="666753"/>
                  <a:pt x="2464614" y="688416"/>
                  <a:pt x="2437891" y="688416"/>
                </a:cubicBezTo>
                <a:lnTo>
                  <a:pt x="48387" y="688416"/>
                </a:lnTo>
                <a:cubicBezTo>
                  <a:pt x="35554" y="688416"/>
                  <a:pt x="23246" y="683318"/>
                  <a:pt x="14172" y="674244"/>
                </a:cubicBezTo>
                <a:cubicBezTo>
                  <a:pt x="5098" y="665170"/>
                  <a:pt x="0" y="652862"/>
                  <a:pt x="0" y="640029"/>
                </a:cubicBezTo>
                <a:lnTo>
                  <a:pt x="0" y="48387"/>
                </a:lnTo>
                <a:cubicBezTo>
                  <a:pt x="0" y="21663"/>
                  <a:pt x="21663" y="0"/>
                  <a:pt x="48387" y="0"/>
                </a:cubicBezTo>
                <a:close/>
              </a:path>
            </a:pathLst>
          </a:custGeom>
          <a:solidFill>
            <a:srgbClr val="FFFFFF">
              <a:alpha val="56000"/>
            </a:srgbClr>
          </a:solidFill>
          <a:ln cap="rnd">
            <a:noFill/>
            <a:prstDash val="solid"/>
            <a:round/>
          </a:ln>
        </p:spPr>
        <p:txBody>
          <a:bodyPr/>
          <a:lstStyle/>
          <a:p>
            <a:endParaRPr lang="en-US"/>
          </a:p>
        </p:txBody>
      </p:sp>
      <p:sp>
        <p:nvSpPr>
          <p:cNvPr id="50" name="Freeform 50"/>
          <p:cNvSpPr/>
          <p:nvPr/>
        </p:nvSpPr>
        <p:spPr>
          <a:xfrm>
            <a:off x="2658505" y="5562687"/>
            <a:ext cx="3293568" cy="4023519"/>
          </a:xfrm>
          <a:custGeom>
            <a:avLst/>
            <a:gdLst/>
            <a:ahLst/>
            <a:cxnLst/>
            <a:rect l="l" t="t" r="r" b="b"/>
            <a:pathLst>
              <a:path w="1060306" h="1295302">
                <a:moveTo>
                  <a:pt x="113460" y="0"/>
                </a:moveTo>
                <a:lnTo>
                  <a:pt x="946846" y="0"/>
                </a:lnTo>
                <a:cubicBezTo>
                  <a:pt x="976938" y="0"/>
                  <a:pt x="1005797" y="11954"/>
                  <a:pt x="1027075" y="33232"/>
                </a:cubicBezTo>
                <a:cubicBezTo>
                  <a:pt x="1048352" y="54510"/>
                  <a:pt x="1060306" y="83369"/>
                  <a:pt x="1060306" y="113460"/>
                </a:cubicBezTo>
                <a:lnTo>
                  <a:pt x="1060306" y="1181842"/>
                </a:lnTo>
                <a:cubicBezTo>
                  <a:pt x="1060306" y="1211933"/>
                  <a:pt x="1048352" y="1240792"/>
                  <a:pt x="1027075" y="1262070"/>
                </a:cubicBezTo>
                <a:cubicBezTo>
                  <a:pt x="1005797" y="1283348"/>
                  <a:pt x="976938" y="1295302"/>
                  <a:pt x="946846" y="1295302"/>
                </a:cubicBezTo>
                <a:lnTo>
                  <a:pt x="113460" y="1295302"/>
                </a:lnTo>
                <a:cubicBezTo>
                  <a:pt x="83369" y="1295302"/>
                  <a:pt x="54510" y="1283348"/>
                  <a:pt x="33232" y="1262070"/>
                </a:cubicBezTo>
                <a:cubicBezTo>
                  <a:pt x="11954" y="1240792"/>
                  <a:pt x="0" y="1211933"/>
                  <a:pt x="0" y="1181842"/>
                </a:cubicBezTo>
                <a:lnTo>
                  <a:pt x="0" y="113460"/>
                </a:lnTo>
                <a:cubicBezTo>
                  <a:pt x="0" y="83369"/>
                  <a:pt x="11954" y="54510"/>
                  <a:pt x="33232" y="33232"/>
                </a:cubicBezTo>
                <a:cubicBezTo>
                  <a:pt x="54510" y="11954"/>
                  <a:pt x="83369" y="0"/>
                  <a:pt x="113460" y="0"/>
                </a:cubicBezTo>
                <a:close/>
              </a:path>
            </a:pathLst>
          </a:custGeom>
          <a:solidFill>
            <a:srgbClr val="FFFFFF">
              <a:alpha val="56000"/>
            </a:srgbClr>
          </a:solidFill>
          <a:ln cap="rnd">
            <a:noFill/>
            <a:prstDash val="solid"/>
            <a:round/>
          </a:ln>
        </p:spPr>
        <p:txBody>
          <a:bodyPr/>
          <a:lstStyle/>
          <a:p>
            <a:endParaRPr lang="en-US"/>
          </a:p>
        </p:txBody>
      </p:sp>
      <p:sp>
        <p:nvSpPr>
          <p:cNvPr id="55" name="Freeform 55"/>
          <p:cNvSpPr/>
          <p:nvPr/>
        </p:nvSpPr>
        <p:spPr>
          <a:xfrm>
            <a:off x="12450556" y="5533174"/>
            <a:ext cx="4099887" cy="1684543"/>
          </a:xfrm>
          <a:custGeom>
            <a:avLst/>
            <a:gdLst/>
            <a:ahLst/>
            <a:cxnLst/>
            <a:rect l="l" t="t" r="r" b="b"/>
            <a:pathLst>
              <a:path w="1319887" h="542310">
                <a:moveTo>
                  <a:pt x="91146" y="0"/>
                </a:moveTo>
                <a:lnTo>
                  <a:pt x="1228741" y="0"/>
                </a:lnTo>
                <a:cubicBezTo>
                  <a:pt x="1279080" y="0"/>
                  <a:pt x="1319887" y="40807"/>
                  <a:pt x="1319887" y="91146"/>
                </a:cubicBezTo>
                <a:lnTo>
                  <a:pt x="1319887" y="451164"/>
                </a:lnTo>
                <a:cubicBezTo>
                  <a:pt x="1319887" y="475337"/>
                  <a:pt x="1310284" y="498520"/>
                  <a:pt x="1293191" y="515613"/>
                </a:cubicBezTo>
                <a:cubicBezTo>
                  <a:pt x="1276098" y="532707"/>
                  <a:pt x="1252915" y="542310"/>
                  <a:pt x="1228741" y="542310"/>
                </a:cubicBezTo>
                <a:lnTo>
                  <a:pt x="91146" y="542310"/>
                </a:lnTo>
                <a:cubicBezTo>
                  <a:pt x="66973" y="542310"/>
                  <a:pt x="43789" y="532707"/>
                  <a:pt x="26696" y="515613"/>
                </a:cubicBezTo>
                <a:cubicBezTo>
                  <a:pt x="9603" y="498520"/>
                  <a:pt x="0" y="475337"/>
                  <a:pt x="0" y="451164"/>
                </a:cubicBezTo>
                <a:lnTo>
                  <a:pt x="0" y="91146"/>
                </a:lnTo>
                <a:cubicBezTo>
                  <a:pt x="0" y="66973"/>
                  <a:pt x="9603" y="43789"/>
                  <a:pt x="26696" y="26696"/>
                </a:cubicBezTo>
                <a:cubicBezTo>
                  <a:pt x="43789" y="9603"/>
                  <a:pt x="66973" y="0"/>
                  <a:pt x="91146" y="0"/>
                </a:cubicBezTo>
                <a:close/>
              </a:path>
            </a:pathLst>
          </a:custGeom>
          <a:solidFill>
            <a:srgbClr val="FFFFFF">
              <a:alpha val="56000"/>
            </a:srgbClr>
          </a:solidFill>
          <a:ln cap="rnd">
            <a:noFill/>
            <a:prstDash val="solid"/>
            <a:round/>
          </a:ln>
        </p:spPr>
        <p:txBody>
          <a:bodyPr/>
          <a:lstStyle/>
          <a:p>
            <a:endParaRPr lang="en-US"/>
          </a:p>
        </p:txBody>
      </p:sp>
      <p:sp>
        <p:nvSpPr>
          <p:cNvPr id="43" name="Freeform 43"/>
          <p:cNvSpPr/>
          <p:nvPr/>
        </p:nvSpPr>
        <p:spPr>
          <a:xfrm>
            <a:off x="9589790" y="2689267"/>
            <a:ext cx="2590583" cy="2449081"/>
          </a:xfrm>
          <a:custGeom>
            <a:avLst/>
            <a:gdLst/>
            <a:ahLst/>
            <a:cxnLst/>
            <a:rect l="l" t="t" r="r" b="b"/>
            <a:pathLst>
              <a:path w="3166567" h="2993604">
                <a:moveTo>
                  <a:pt x="0" y="0"/>
                </a:moveTo>
                <a:lnTo>
                  <a:pt x="3166567" y="0"/>
                </a:lnTo>
                <a:lnTo>
                  <a:pt x="3166567" y="2993604"/>
                </a:lnTo>
                <a:lnTo>
                  <a:pt x="0" y="2993604"/>
                </a:lnTo>
                <a:lnTo>
                  <a:pt x="0" y="0"/>
                </a:lnTo>
                <a:close/>
              </a:path>
            </a:pathLst>
          </a:custGeom>
          <a:blipFill>
            <a:blip r:embed="rId5"/>
            <a:stretch>
              <a:fillRect/>
            </a:stretch>
          </a:blipFill>
        </p:spPr>
        <p:txBody>
          <a:bodyPr lIns="91440" tIns="45720" rIns="91440" bIns="45720"/>
          <a:lstStyle/>
          <a:p>
            <a:endParaRPr lang="en-US"/>
          </a:p>
        </p:txBody>
      </p:sp>
      <p:sp>
        <p:nvSpPr>
          <p:cNvPr id="44" name="Freeform 44"/>
          <p:cNvSpPr/>
          <p:nvPr/>
        </p:nvSpPr>
        <p:spPr>
          <a:xfrm rot="5400000">
            <a:off x="12290568" y="2850081"/>
            <a:ext cx="2209931" cy="2209932"/>
          </a:xfrm>
          <a:custGeom>
            <a:avLst/>
            <a:gdLst/>
            <a:ahLst/>
            <a:cxnLst/>
            <a:rect l="l" t="t" r="r" b="b"/>
            <a:pathLst>
              <a:path w="2701283" h="2701283">
                <a:moveTo>
                  <a:pt x="0" y="0"/>
                </a:moveTo>
                <a:lnTo>
                  <a:pt x="2701283" y="0"/>
                </a:lnTo>
                <a:lnTo>
                  <a:pt x="2701283" y="2701283"/>
                </a:lnTo>
                <a:lnTo>
                  <a:pt x="0" y="2701283"/>
                </a:lnTo>
                <a:lnTo>
                  <a:pt x="0" y="0"/>
                </a:lnTo>
                <a:close/>
              </a:path>
            </a:pathLst>
          </a:custGeom>
          <a:blipFill>
            <a:blip r:embed="rId6"/>
            <a:stretch>
              <a:fillRect/>
            </a:stretch>
          </a:blipFill>
        </p:spPr>
        <p:txBody>
          <a:bodyPr lIns="91440" tIns="45720" rIns="91440" bIns="45720"/>
          <a:lstStyle/>
          <a:p>
            <a:endParaRPr lang="en-US"/>
          </a:p>
        </p:txBody>
      </p:sp>
      <p:sp>
        <p:nvSpPr>
          <p:cNvPr id="48" name="Freeform 48"/>
          <p:cNvSpPr/>
          <p:nvPr/>
        </p:nvSpPr>
        <p:spPr>
          <a:xfrm>
            <a:off x="12076597" y="7627445"/>
            <a:ext cx="1791803" cy="1779137"/>
          </a:xfrm>
          <a:custGeom>
            <a:avLst/>
            <a:gdLst/>
            <a:ahLst/>
            <a:cxnLst/>
            <a:rect l="l" t="t" r="r" b="b"/>
            <a:pathLst>
              <a:path w="2332342" h="2315855">
                <a:moveTo>
                  <a:pt x="0" y="0"/>
                </a:moveTo>
                <a:lnTo>
                  <a:pt x="2332342" y="0"/>
                </a:lnTo>
                <a:lnTo>
                  <a:pt x="2332342" y="2315856"/>
                </a:lnTo>
                <a:lnTo>
                  <a:pt x="0" y="2315856"/>
                </a:lnTo>
                <a:lnTo>
                  <a:pt x="0" y="0"/>
                </a:lnTo>
                <a:close/>
              </a:path>
            </a:pathLst>
          </a:custGeom>
          <a:blipFill>
            <a:blip r:embed="rId7"/>
            <a:stretch>
              <a:fillRect l="-1247"/>
            </a:stretch>
          </a:blipFill>
        </p:spPr>
        <p:txBody>
          <a:bodyPr lIns="91440" tIns="45720" rIns="91440" bIns="45720"/>
          <a:lstStyle/>
          <a:p>
            <a:endParaRPr lang="en-US"/>
          </a:p>
        </p:txBody>
      </p:sp>
      <p:sp>
        <p:nvSpPr>
          <p:cNvPr id="52" name="Freeform 52"/>
          <p:cNvSpPr/>
          <p:nvPr/>
        </p:nvSpPr>
        <p:spPr>
          <a:xfrm>
            <a:off x="3175022" y="6773935"/>
            <a:ext cx="2260534" cy="2260534"/>
          </a:xfrm>
          <a:custGeom>
            <a:avLst/>
            <a:gdLst/>
            <a:ahLst/>
            <a:cxnLst/>
            <a:rect l="l" t="t" r="r" b="b"/>
            <a:pathLst>
              <a:path w="2763135" h="2763135">
                <a:moveTo>
                  <a:pt x="0" y="0"/>
                </a:moveTo>
                <a:lnTo>
                  <a:pt x="2763136" y="0"/>
                </a:lnTo>
                <a:lnTo>
                  <a:pt x="2763136" y="2763135"/>
                </a:lnTo>
                <a:lnTo>
                  <a:pt x="0" y="2763135"/>
                </a:lnTo>
                <a:lnTo>
                  <a:pt x="0" y="0"/>
                </a:lnTo>
                <a:close/>
              </a:path>
            </a:pathLst>
          </a:custGeom>
          <a:blipFill>
            <a:blip r:embed="rId8"/>
            <a:stretch>
              <a:fillRect/>
            </a:stretch>
          </a:blipFill>
        </p:spPr>
        <p:txBody>
          <a:bodyPr lIns="91440" tIns="45720" rIns="91440" bIns="45720"/>
          <a:lstStyle/>
          <a:p>
            <a:endParaRPr lang="en-US"/>
          </a:p>
        </p:txBody>
      </p:sp>
      <p:grpSp>
        <p:nvGrpSpPr>
          <p:cNvPr id="89" name="Group 88">
            <a:extLst>
              <a:ext uri="{FF2B5EF4-FFF2-40B4-BE49-F238E27FC236}">
                <a16:creationId xmlns:a16="http://schemas.microsoft.com/office/drawing/2014/main" id="{6DEB43C3-4F4B-9DB6-6BC2-0669707BBB25}"/>
              </a:ext>
            </a:extLst>
          </p:cNvPr>
          <p:cNvGrpSpPr/>
          <p:nvPr/>
        </p:nvGrpSpPr>
        <p:grpSpPr>
          <a:xfrm>
            <a:off x="6860838" y="5557437"/>
            <a:ext cx="4443801" cy="1636016"/>
            <a:chOff x="6376599" y="5426758"/>
            <a:chExt cx="5050474" cy="1859367"/>
          </a:xfrm>
        </p:grpSpPr>
        <p:grpSp>
          <p:nvGrpSpPr>
            <p:cNvPr id="60" name="Group 60"/>
            <p:cNvGrpSpPr/>
            <p:nvPr/>
          </p:nvGrpSpPr>
          <p:grpSpPr>
            <a:xfrm>
              <a:off x="6376599" y="5426758"/>
              <a:ext cx="5050474" cy="1859367"/>
              <a:chOff x="0" y="0"/>
              <a:chExt cx="1451428" cy="534354"/>
            </a:xfrm>
          </p:grpSpPr>
          <p:sp>
            <p:nvSpPr>
              <p:cNvPr id="61" name="Freeform 61"/>
              <p:cNvSpPr/>
              <p:nvPr/>
            </p:nvSpPr>
            <p:spPr>
              <a:xfrm>
                <a:off x="0" y="0"/>
                <a:ext cx="1451428" cy="534354"/>
              </a:xfrm>
              <a:custGeom>
                <a:avLst/>
                <a:gdLst/>
                <a:ahLst/>
                <a:cxnLst/>
                <a:rect l="l" t="t" r="r" b="b"/>
                <a:pathLst>
                  <a:path w="1451428" h="534354">
                    <a:moveTo>
                      <a:pt x="1248228" y="0"/>
                    </a:moveTo>
                    <a:cubicBezTo>
                      <a:pt x="1360452" y="0"/>
                      <a:pt x="1451428" y="119619"/>
                      <a:pt x="1451428" y="267177"/>
                    </a:cubicBezTo>
                    <a:cubicBezTo>
                      <a:pt x="1451428" y="414735"/>
                      <a:pt x="1360452" y="534354"/>
                      <a:pt x="1248228" y="534354"/>
                    </a:cubicBezTo>
                    <a:lnTo>
                      <a:pt x="203200" y="534354"/>
                    </a:lnTo>
                    <a:cubicBezTo>
                      <a:pt x="90976" y="534354"/>
                      <a:pt x="0" y="414735"/>
                      <a:pt x="0" y="267177"/>
                    </a:cubicBezTo>
                    <a:cubicBezTo>
                      <a:pt x="0" y="119619"/>
                      <a:pt x="90976" y="0"/>
                      <a:pt x="203200" y="0"/>
                    </a:cubicBezTo>
                    <a:close/>
                  </a:path>
                </a:pathLst>
              </a:custGeom>
              <a:solidFill>
                <a:srgbClr val="FFFFFF"/>
              </a:solidFill>
            </p:spPr>
            <p:txBody>
              <a:bodyPr/>
              <a:lstStyle/>
              <a:p>
                <a:endParaRPr lang="en-US"/>
              </a:p>
            </p:txBody>
          </p:sp>
          <p:sp>
            <p:nvSpPr>
              <p:cNvPr id="62" name="TextBox 62"/>
              <p:cNvSpPr txBox="1"/>
              <p:nvPr/>
            </p:nvSpPr>
            <p:spPr>
              <a:xfrm>
                <a:off x="0" y="9525"/>
                <a:ext cx="1451428" cy="524829"/>
              </a:xfrm>
              <a:prstGeom prst="rect">
                <a:avLst/>
              </a:prstGeom>
            </p:spPr>
            <p:txBody>
              <a:bodyPr lIns="50800" tIns="50800" rIns="50800" bIns="50800" rtlCol="0" anchor="ctr"/>
              <a:lstStyle/>
              <a:p>
                <a:pPr algn="ctr"/>
                <a:endParaRPr/>
              </a:p>
            </p:txBody>
          </p:sp>
        </p:grpSp>
        <p:grpSp>
          <p:nvGrpSpPr>
            <p:cNvPr id="63" name="Group 63"/>
            <p:cNvGrpSpPr/>
            <p:nvPr/>
          </p:nvGrpSpPr>
          <p:grpSpPr>
            <a:xfrm>
              <a:off x="6534658" y="5580100"/>
              <a:ext cx="4715620" cy="1569916"/>
              <a:chOff x="0" y="0"/>
              <a:chExt cx="1518112" cy="505408"/>
            </a:xfrm>
          </p:grpSpPr>
          <p:sp>
            <p:nvSpPr>
              <p:cNvPr id="64" name="Freeform 64"/>
              <p:cNvSpPr/>
              <p:nvPr/>
            </p:nvSpPr>
            <p:spPr>
              <a:xfrm>
                <a:off x="0" y="0"/>
                <a:ext cx="1518112" cy="505408"/>
              </a:xfrm>
              <a:custGeom>
                <a:avLst/>
                <a:gdLst/>
                <a:ahLst/>
                <a:cxnLst/>
                <a:rect l="l" t="t" r="r" b="b"/>
                <a:pathLst>
                  <a:path w="1518112" h="505408">
                    <a:moveTo>
                      <a:pt x="1314912" y="0"/>
                    </a:moveTo>
                    <a:cubicBezTo>
                      <a:pt x="1427136" y="0"/>
                      <a:pt x="1518112" y="113139"/>
                      <a:pt x="1518112" y="252704"/>
                    </a:cubicBezTo>
                    <a:cubicBezTo>
                      <a:pt x="1518112" y="392268"/>
                      <a:pt x="1427136" y="505408"/>
                      <a:pt x="1314912" y="505408"/>
                    </a:cubicBezTo>
                    <a:lnTo>
                      <a:pt x="203200" y="505408"/>
                    </a:lnTo>
                    <a:cubicBezTo>
                      <a:pt x="90976" y="505408"/>
                      <a:pt x="0" y="392268"/>
                      <a:pt x="0" y="252704"/>
                    </a:cubicBezTo>
                    <a:cubicBezTo>
                      <a:pt x="0" y="113139"/>
                      <a:pt x="90976" y="0"/>
                      <a:pt x="203200" y="0"/>
                    </a:cubicBezTo>
                    <a:close/>
                  </a:path>
                </a:pathLst>
              </a:custGeom>
              <a:gradFill rotWithShape="1">
                <a:gsLst>
                  <a:gs pos="0">
                    <a:srgbClr val="B1DEFF">
                      <a:alpha val="100000"/>
                    </a:srgbClr>
                  </a:gs>
                  <a:gs pos="100000">
                    <a:srgbClr val="0066FF">
                      <a:alpha val="100000"/>
                    </a:srgbClr>
                  </a:gs>
                </a:gsLst>
                <a:path path="circle">
                  <a:fillToRect r="100000" b="100000"/>
                </a:path>
                <a:tileRect l="-100000" t="-100000"/>
              </a:gradFill>
            </p:spPr>
            <p:txBody>
              <a:bodyPr/>
              <a:lstStyle/>
              <a:p>
                <a:endParaRPr lang="en-US"/>
              </a:p>
            </p:txBody>
          </p:sp>
          <p:sp>
            <p:nvSpPr>
              <p:cNvPr id="65" name="TextBox 65"/>
              <p:cNvSpPr txBox="1"/>
              <p:nvPr/>
            </p:nvSpPr>
            <p:spPr>
              <a:xfrm>
                <a:off x="0" y="9525"/>
                <a:ext cx="1518112" cy="495883"/>
              </a:xfrm>
              <a:prstGeom prst="rect">
                <a:avLst/>
              </a:prstGeom>
            </p:spPr>
            <p:txBody>
              <a:bodyPr lIns="50800" tIns="50800" rIns="50800" bIns="50800" rtlCol="0" anchor="ctr"/>
              <a:lstStyle/>
              <a:p>
                <a:pPr algn="ctr"/>
                <a:endParaRPr/>
              </a:p>
            </p:txBody>
          </p:sp>
        </p:grpSp>
        <p:sp>
          <p:nvSpPr>
            <p:cNvPr id="66" name="TextBox 66"/>
            <p:cNvSpPr txBox="1"/>
            <p:nvPr/>
          </p:nvSpPr>
          <p:spPr>
            <a:xfrm>
              <a:off x="6666963" y="6083760"/>
              <a:ext cx="4451010" cy="562596"/>
            </a:xfrm>
            <a:prstGeom prst="rect">
              <a:avLst/>
            </a:prstGeom>
          </p:spPr>
          <p:txBody>
            <a:bodyPr lIns="0" tIns="0" rIns="0" bIns="0" rtlCol="0" anchor="t">
              <a:spAutoFit/>
            </a:bodyPr>
            <a:lstStyle/>
            <a:p>
              <a:pPr algn="ctr"/>
              <a:r>
                <a:rPr lang="en-US" sz="3600" b="1" dirty="0">
                  <a:latin typeface="Montserrat Bold"/>
                  <a:ea typeface="Montserrat Bold"/>
                  <a:cs typeface="Montserrat Bold"/>
                  <a:sym typeface="Montserrat Bold"/>
                </a:rPr>
                <a:t>Preprocessing</a:t>
              </a:r>
            </a:p>
          </p:txBody>
        </p:sp>
      </p:grpSp>
      <p:sp>
        <p:nvSpPr>
          <p:cNvPr id="67" name="Freeform 67"/>
          <p:cNvSpPr/>
          <p:nvPr/>
        </p:nvSpPr>
        <p:spPr>
          <a:xfrm rot="20150500" flipV="1">
            <a:off x="2355097" y="4442577"/>
            <a:ext cx="1033246" cy="870510"/>
          </a:xfrm>
          <a:custGeom>
            <a:avLst/>
            <a:gdLst/>
            <a:ahLst/>
            <a:cxnLst/>
            <a:rect l="l" t="t" r="r" b="b"/>
            <a:pathLst>
              <a:path w="1686447" h="1420832">
                <a:moveTo>
                  <a:pt x="0" y="1420832"/>
                </a:moveTo>
                <a:lnTo>
                  <a:pt x="1686447" y="1420832"/>
                </a:lnTo>
                <a:lnTo>
                  <a:pt x="1686447" y="0"/>
                </a:lnTo>
                <a:lnTo>
                  <a:pt x="0" y="0"/>
                </a:lnTo>
                <a:lnTo>
                  <a:pt x="0" y="1420832"/>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a:p>
        </p:txBody>
      </p:sp>
      <p:sp>
        <p:nvSpPr>
          <p:cNvPr id="73" name="TextBox 47">
            <a:extLst>
              <a:ext uri="{FF2B5EF4-FFF2-40B4-BE49-F238E27FC236}">
                <a16:creationId xmlns:a16="http://schemas.microsoft.com/office/drawing/2014/main" id="{0EAEBADC-519C-13B7-7ECB-7B4F0F6D0CCF}"/>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Product Recognition</a:t>
            </a:r>
          </a:p>
        </p:txBody>
      </p:sp>
      <p:sp>
        <p:nvSpPr>
          <p:cNvPr id="81" name="TextBox 40">
            <a:extLst>
              <a:ext uri="{FF2B5EF4-FFF2-40B4-BE49-F238E27FC236}">
                <a16:creationId xmlns:a16="http://schemas.microsoft.com/office/drawing/2014/main" id="{EAF2C695-B18F-FCD9-52A1-7836730D1879}"/>
              </a:ext>
            </a:extLst>
          </p:cNvPr>
          <p:cNvSpPr txBox="1"/>
          <p:nvPr/>
        </p:nvSpPr>
        <p:spPr>
          <a:xfrm>
            <a:off x="3866218" y="2716294"/>
            <a:ext cx="5453549" cy="1015663"/>
          </a:xfrm>
          <a:prstGeom prst="rect">
            <a:avLst/>
          </a:prstGeom>
        </p:spPr>
        <p:txBody>
          <a:bodyPr wrap="square" lIns="91440" tIns="45720" rIns="91440" bIns="45720" rtlCol="0" anchor="t">
            <a:spAutoFit/>
          </a:bodyPr>
          <a:lstStyle/>
          <a:p>
            <a:pPr algn="ctr">
              <a:spcBef>
                <a:spcPct val="0"/>
              </a:spcBef>
              <a:spcAft>
                <a:spcPts val="1200"/>
              </a:spcAft>
            </a:pPr>
            <a:r>
              <a:rPr lang="en-US" b="1" dirty="0">
                <a:solidFill>
                  <a:srgbClr val="000000"/>
                </a:solidFill>
                <a:latin typeface="Canva Sans Bold"/>
                <a:ea typeface="Canva Sans Bold"/>
                <a:cs typeface="Canva Sans Bold"/>
                <a:sym typeface="Canva Sans Bold"/>
              </a:rPr>
              <a:t>2. Extend</a:t>
            </a:r>
          </a:p>
          <a:p>
            <a:pPr algn="ctr">
              <a:spcBef>
                <a:spcPct val="0"/>
              </a:spcBef>
            </a:pPr>
            <a:r>
              <a:rPr lang="en-US" sz="1600" dirty="0">
                <a:solidFill>
                  <a:srgbClr val="000000"/>
                </a:solidFill>
                <a:latin typeface="Canva Sans"/>
                <a:ea typeface="Canva Sans"/>
                <a:cs typeface="Canva Sans"/>
                <a:sym typeface="Canva Sans"/>
              </a:rPr>
              <a:t>Prevent </a:t>
            </a:r>
            <a:r>
              <a:rPr lang="en-US" sz="1600" b="1" dirty="0">
                <a:solidFill>
                  <a:srgbClr val="000000"/>
                </a:solidFill>
                <a:latin typeface="Canva Sans Bold"/>
                <a:ea typeface="Canva Sans Bold"/>
                <a:cs typeface="Canva Sans Bold"/>
                <a:sym typeface="Canva Sans Bold"/>
              </a:rPr>
              <a:t>out-of-boundary</a:t>
            </a:r>
            <a:r>
              <a:rPr lang="en-US" sz="1600" dirty="0">
                <a:solidFill>
                  <a:srgbClr val="000000"/>
                </a:solidFill>
                <a:latin typeface="Canva Sans"/>
                <a:ea typeface="Canva Sans"/>
                <a:cs typeface="Canva Sans"/>
                <a:sym typeface="Canva Sans"/>
              </a:rPr>
              <a:t> issues, Prevent </a:t>
            </a:r>
            <a:r>
              <a:rPr lang="en-US" sz="1600" b="1" dirty="0">
                <a:solidFill>
                  <a:srgbClr val="000000"/>
                </a:solidFill>
                <a:latin typeface="Canva Sans Bold"/>
                <a:ea typeface="Canva Sans Bold"/>
                <a:cs typeface="Canva Sans Bold"/>
                <a:sym typeface="Canva Sans Bold"/>
              </a:rPr>
              <a:t>negative </a:t>
            </a:r>
            <a:r>
              <a:rPr lang="en-US" sz="1600" dirty="0">
                <a:solidFill>
                  <a:srgbClr val="000000"/>
                </a:solidFill>
                <a:latin typeface="Canva Sans"/>
                <a:ea typeface="Canva Sans"/>
                <a:cs typeface="Canva Sans"/>
                <a:sym typeface="Canva Sans"/>
              </a:rPr>
              <a:t>coordinates during rotation,  </a:t>
            </a:r>
            <a:r>
              <a:rPr lang="en-US" sz="1600" b="1" dirty="0">
                <a:solidFill>
                  <a:srgbClr val="000000"/>
                </a:solidFill>
                <a:latin typeface="Canva Sans Bold"/>
                <a:ea typeface="Canva Sans Bold"/>
                <a:cs typeface="Canva Sans Bold"/>
                <a:sym typeface="Canva Sans Bold"/>
              </a:rPr>
              <a:t>new formula</a:t>
            </a:r>
            <a:r>
              <a:rPr lang="en-US" sz="1600" dirty="0">
                <a:solidFill>
                  <a:srgbClr val="000000"/>
                </a:solidFill>
                <a:latin typeface="Canva Sans"/>
                <a:ea typeface="Canva Sans"/>
                <a:cs typeface="Canva Sans"/>
                <a:sym typeface="Canva Sans"/>
              </a:rPr>
              <a:t> was made:</a:t>
            </a:r>
          </a:p>
        </p:txBody>
      </p:sp>
      <p:sp>
        <p:nvSpPr>
          <p:cNvPr id="83" name="Freeform 41">
            <a:extLst>
              <a:ext uri="{FF2B5EF4-FFF2-40B4-BE49-F238E27FC236}">
                <a16:creationId xmlns:a16="http://schemas.microsoft.com/office/drawing/2014/main" id="{A1965052-3B3D-5C3F-657B-7248E06614DA}"/>
              </a:ext>
            </a:extLst>
          </p:cNvPr>
          <p:cNvSpPr/>
          <p:nvPr/>
        </p:nvSpPr>
        <p:spPr>
          <a:xfrm>
            <a:off x="5430399" y="3754054"/>
            <a:ext cx="2325187" cy="688378"/>
          </a:xfrm>
          <a:custGeom>
            <a:avLst/>
            <a:gdLst/>
            <a:ahLst/>
            <a:cxnLst/>
            <a:rect l="l" t="t" r="r" b="b"/>
            <a:pathLst>
              <a:path w="2898369" h="858070">
                <a:moveTo>
                  <a:pt x="0" y="0"/>
                </a:moveTo>
                <a:lnTo>
                  <a:pt x="2898369" y="0"/>
                </a:lnTo>
                <a:lnTo>
                  <a:pt x="2898369" y="858070"/>
                </a:lnTo>
                <a:lnTo>
                  <a:pt x="0" y="858070"/>
                </a:lnTo>
                <a:lnTo>
                  <a:pt x="0" y="0"/>
                </a:lnTo>
                <a:close/>
              </a:path>
            </a:pathLst>
          </a:custGeom>
          <a:blipFill>
            <a:blip r:embed="rId11"/>
            <a:stretch>
              <a:fillRect/>
            </a:stretch>
          </a:blipFill>
        </p:spPr>
        <p:txBody>
          <a:bodyPr lIns="91440" tIns="45720" rIns="91440" bIns="45720"/>
          <a:lstStyle/>
          <a:p>
            <a:endParaRPr lang="en-US"/>
          </a:p>
        </p:txBody>
      </p:sp>
      <p:sp>
        <p:nvSpPr>
          <p:cNvPr id="84" name="Freeform 42">
            <a:extLst>
              <a:ext uri="{FF2B5EF4-FFF2-40B4-BE49-F238E27FC236}">
                <a16:creationId xmlns:a16="http://schemas.microsoft.com/office/drawing/2014/main" id="{9E2DAAED-D16D-430C-D4B1-B1BABBF57D4B}"/>
              </a:ext>
            </a:extLst>
          </p:cNvPr>
          <p:cNvSpPr/>
          <p:nvPr/>
        </p:nvSpPr>
        <p:spPr>
          <a:xfrm>
            <a:off x="4745281" y="4412114"/>
            <a:ext cx="3695423" cy="731386"/>
          </a:xfrm>
          <a:custGeom>
            <a:avLst/>
            <a:gdLst/>
            <a:ahLst/>
            <a:cxnLst/>
            <a:rect l="l" t="t" r="r" b="b"/>
            <a:pathLst>
              <a:path w="4606382" h="911680">
                <a:moveTo>
                  <a:pt x="0" y="0"/>
                </a:moveTo>
                <a:lnTo>
                  <a:pt x="4606383" y="0"/>
                </a:lnTo>
                <a:lnTo>
                  <a:pt x="4606383" y="911680"/>
                </a:lnTo>
                <a:lnTo>
                  <a:pt x="0" y="911680"/>
                </a:lnTo>
                <a:lnTo>
                  <a:pt x="0" y="0"/>
                </a:lnTo>
                <a:close/>
              </a:path>
            </a:pathLst>
          </a:custGeom>
          <a:blipFill>
            <a:blip r:embed="rId12"/>
            <a:stretch>
              <a:fillRect/>
            </a:stretch>
          </a:blipFill>
        </p:spPr>
        <p:txBody>
          <a:bodyPr lIns="91440" tIns="45720" rIns="91440" bIns="45720"/>
          <a:lstStyle/>
          <a:p>
            <a:endParaRPr lang="en-US"/>
          </a:p>
        </p:txBody>
      </p:sp>
      <p:sp>
        <p:nvSpPr>
          <p:cNvPr id="86" name="TextBox 53">
            <a:extLst>
              <a:ext uri="{FF2B5EF4-FFF2-40B4-BE49-F238E27FC236}">
                <a16:creationId xmlns:a16="http://schemas.microsoft.com/office/drawing/2014/main" id="{42ECA521-F743-8116-2730-F2E4C33448AB}"/>
              </a:ext>
            </a:extLst>
          </p:cNvPr>
          <p:cNvSpPr txBox="1"/>
          <p:nvPr/>
        </p:nvSpPr>
        <p:spPr>
          <a:xfrm>
            <a:off x="2403823" y="5701725"/>
            <a:ext cx="3802932" cy="738664"/>
          </a:xfrm>
          <a:prstGeom prst="rect">
            <a:avLst/>
          </a:prstGeom>
        </p:spPr>
        <p:txBody>
          <a:bodyPr lIns="91440" tIns="45720" rIns="91440" bIns="45720" rtlCol="0" anchor="t">
            <a:spAutoFit/>
          </a:bodyPr>
          <a:lstStyle/>
          <a:p>
            <a:pPr algn="ctr">
              <a:spcBef>
                <a:spcPct val="0"/>
              </a:spcBef>
              <a:spcAft>
                <a:spcPts val="1200"/>
              </a:spcAft>
            </a:pPr>
            <a:r>
              <a:rPr lang="en-US" sz="1600" b="1" dirty="0">
                <a:solidFill>
                  <a:srgbClr val="000000"/>
                </a:solidFill>
                <a:latin typeface="Canva Sans Bold"/>
                <a:ea typeface="Canva Sans Bold"/>
                <a:cs typeface="Canva Sans Bold"/>
                <a:sym typeface="Canva Sans Bold"/>
              </a:rPr>
              <a:t>1. Crop</a:t>
            </a:r>
          </a:p>
          <a:p>
            <a:pPr algn="ctr">
              <a:spcBef>
                <a:spcPct val="0"/>
              </a:spcBef>
            </a:pPr>
            <a:r>
              <a:rPr lang="en-US" sz="1600" dirty="0">
                <a:solidFill>
                  <a:srgbClr val="000000"/>
                </a:solidFill>
                <a:latin typeface="Canva Sans"/>
                <a:ea typeface="Canva Sans"/>
                <a:cs typeface="Canva Sans"/>
                <a:sym typeface="Canva Sans"/>
              </a:rPr>
              <a:t>square 1:1 aspect ratio</a:t>
            </a:r>
          </a:p>
        </p:txBody>
      </p:sp>
      <p:sp>
        <p:nvSpPr>
          <p:cNvPr id="87" name="TextBox 58">
            <a:extLst>
              <a:ext uri="{FF2B5EF4-FFF2-40B4-BE49-F238E27FC236}">
                <a16:creationId xmlns:a16="http://schemas.microsoft.com/office/drawing/2014/main" id="{7194489E-943A-2DE3-BEEC-EB65936CDED0}"/>
              </a:ext>
            </a:extLst>
          </p:cNvPr>
          <p:cNvSpPr txBox="1"/>
          <p:nvPr/>
        </p:nvSpPr>
        <p:spPr>
          <a:xfrm>
            <a:off x="7930754" y="7886071"/>
            <a:ext cx="3797860" cy="1261884"/>
          </a:xfrm>
          <a:prstGeom prst="rect">
            <a:avLst/>
          </a:prstGeom>
        </p:spPr>
        <p:txBody>
          <a:bodyPr wrap="square" lIns="91440" tIns="45720" rIns="91440" bIns="45720" rtlCol="0" anchor="t">
            <a:spAutoFit/>
          </a:bodyPr>
          <a:lstStyle/>
          <a:p>
            <a:pPr algn="ctr">
              <a:spcBef>
                <a:spcPct val="0"/>
              </a:spcBef>
              <a:spcAft>
                <a:spcPts val="1200"/>
              </a:spcAft>
            </a:pPr>
            <a:r>
              <a:rPr lang="en-US" b="1" dirty="0">
                <a:solidFill>
                  <a:srgbClr val="000000"/>
                </a:solidFill>
                <a:latin typeface="Canva Sans Bold"/>
                <a:ea typeface="Canva Sans Bold"/>
                <a:cs typeface="Canva Sans Bold"/>
                <a:sym typeface="Canva Sans Bold"/>
              </a:rPr>
              <a:t>4.Annotate</a:t>
            </a:r>
          </a:p>
          <a:p>
            <a:pPr algn="ctr">
              <a:spcBef>
                <a:spcPct val="0"/>
              </a:spcBef>
            </a:pPr>
            <a:r>
              <a:rPr lang="en-US" sz="1600" dirty="0">
                <a:solidFill>
                  <a:srgbClr val="000000"/>
                </a:solidFill>
                <a:latin typeface="Canva Sans"/>
                <a:ea typeface="Canva Sans"/>
                <a:cs typeface="Canva Sans"/>
                <a:sym typeface="Canva Sans"/>
              </a:rPr>
              <a:t>Oriented Bounding Boxes (</a:t>
            </a:r>
            <a:r>
              <a:rPr lang="en-US" sz="1600" b="1" dirty="0">
                <a:solidFill>
                  <a:srgbClr val="000000"/>
                </a:solidFill>
                <a:latin typeface="Canva Sans Bold"/>
                <a:ea typeface="Canva Sans Bold"/>
                <a:cs typeface="Canva Sans Bold"/>
                <a:sym typeface="Canva Sans Bold"/>
              </a:rPr>
              <a:t>OBB</a:t>
            </a:r>
            <a:r>
              <a:rPr lang="en-US" sz="1600" dirty="0">
                <a:solidFill>
                  <a:srgbClr val="000000"/>
                </a:solidFill>
                <a:latin typeface="Canva Sans"/>
                <a:ea typeface="Canva Sans"/>
                <a:cs typeface="Canva Sans"/>
                <a:sym typeface="Canva Sans"/>
              </a:rPr>
              <a:t>) was used for a tighter fit, manually drawn using </a:t>
            </a:r>
            <a:r>
              <a:rPr lang="en-US" sz="1600" b="1" dirty="0" err="1">
                <a:solidFill>
                  <a:srgbClr val="000000"/>
                </a:solidFill>
                <a:latin typeface="Canva Sans Bold"/>
                <a:ea typeface="Canva Sans Bold"/>
                <a:cs typeface="Canva Sans Bold"/>
                <a:sym typeface="Canva Sans Bold"/>
              </a:rPr>
              <a:t>Roboflow’s</a:t>
            </a:r>
            <a:r>
              <a:rPr lang="en-US" sz="1600" b="1" dirty="0">
                <a:solidFill>
                  <a:srgbClr val="000000"/>
                </a:solidFill>
                <a:latin typeface="Canva Sans Bold"/>
                <a:ea typeface="Canva Sans Bold"/>
                <a:cs typeface="Canva Sans Bold"/>
                <a:sym typeface="Canva Sans Bold"/>
              </a:rPr>
              <a:t> </a:t>
            </a:r>
            <a:r>
              <a:rPr lang="en-US" sz="1600" dirty="0">
                <a:solidFill>
                  <a:srgbClr val="000000"/>
                </a:solidFill>
                <a:latin typeface="Canva Sans"/>
                <a:ea typeface="Canva Sans"/>
                <a:cs typeface="Canva Sans"/>
                <a:sym typeface="Canva Sans"/>
              </a:rPr>
              <a:t>platform</a:t>
            </a:r>
          </a:p>
        </p:txBody>
      </p:sp>
      <p:sp>
        <p:nvSpPr>
          <p:cNvPr id="88" name="TextBox 57">
            <a:extLst>
              <a:ext uri="{FF2B5EF4-FFF2-40B4-BE49-F238E27FC236}">
                <a16:creationId xmlns:a16="http://schemas.microsoft.com/office/drawing/2014/main" id="{9B9AE16C-7F50-BDF8-3030-CB454ABBDF7E}"/>
              </a:ext>
            </a:extLst>
          </p:cNvPr>
          <p:cNvSpPr txBox="1"/>
          <p:nvPr/>
        </p:nvSpPr>
        <p:spPr>
          <a:xfrm>
            <a:off x="12555848" y="5744503"/>
            <a:ext cx="3889303" cy="1261884"/>
          </a:xfrm>
          <a:prstGeom prst="rect">
            <a:avLst/>
          </a:prstGeom>
        </p:spPr>
        <p:txBody>
          <a:bodyPr wrap="square" lIns="91440" tIns="45720" rIns="91440" bIns="45720" rtlCol="0" anchor="t">
            <a:spAutoFit/>
          </a:bodyPr>
          <a:lstStyle/>
          <a:p>
            <a:pPr algn="ctr">
              <a:spcBef>
                <a:spcPct val="0"/>
              </a:spcBef>
              <a:spcAft>
                <a:spcPts val="1200"/>
              </a:spcAft>
            </a:pPr>
            <a:r>
              <a:rPr lang="en-US" b="1" dirty="0">
                <a:solidFill>
                  <a:srgbClr val="000000"/>
                </a:solidFill>
                <a:latin typeface="Canva Sans Bold"/>
                <a:ea typeface="Canva Sans Bold"/>
                <a:cs typeface="Canva Sans Bold"/>
                <a:sym typeface="Canva Sans Bold"/>
              </a:rPr>
              <a:t>3. Resize</a:t>
            </a:r>
          </a:p>
          <a:p>
            <a:pPr algn="ctr">
              <a:spcBef>
                <a:spcPct val="0"/>
              </a:spcBef>
            </a:pPr>
            <a:r>
              <a:rPr lang="en-US" sz="1600" dirty="0">
                <a:solidFill>
                  <a:srgbClr val="000000"/>
                </a:solidFill>
                <a:latin typeface="Canva Sans"/>
                <a:ea typeface="Canva Sans"/>
                <a:cs typeface="Canva Sans"/>
                <a:sym typeface="Canva Sans"/>
              </a:rPr>
              <a:t>reduce the overall dataset </a:t>
            </a:r>
            <a:r>
              <a:rPr lang="en-US" sz="1600" b="1" dirty="0">
                <a:solidFill>
                  <a:srgbClr val="000000"/>
                </a:solidFill>
                <a:latin typeface="Canva Sans Bold"/>
                <a:ea typeface="Canva Sans Bold"/>
                <a:cs typeface="Canva Sans Bold"/>
                <a:sym typeface="Canva Sans Bold"/>
              </a:rPr>
              <a:t>size</a:t>
            </a:r>
            <a:r>
              <a:rPr lang="en-US" sz="1600" dirty="0">
                <a:solidFill>
                  <a:srgbClr val="000000"/>
                </a:solidFill>
                <a:latin typeface="Canva Sans"/>
                <a:ea typeface="Canva Sans"/>
                <a:cs typeface="Canva Sans"/>
                <a:sym typeface="Canva Sans"/>
              </a:rPr>
              <a:t>, and match the model’s required </a:t>
            </a:r>
            <a:r>
              <a:rPr lang="en-US" sz="1600" b="1" dirty="0">
                <a:solidFill>
                  <a:srgbClr val="000000"/>
                </a:solidFill>
                <a:latin typeface="Canva Sans Bold"/>
                <a:ea typeface="Canva Sans Bold"/>
                <a:cs typeface="Canva Sans Bold"/>
                <a:sym typeface="Canva Sans Bold"/>
              </a:rPr>
              <a:t>input </a:t>
            </a:r>
            <a:r>
              <a:rPr lang="en-US" sz="1600" dirty="0">
                <a:solidFill>
                  <a:srgbClr val="000000"/>
                </a:solidFill>
                <a:latin typeface="Canva Sans"/>
                <a:ea typeface="Canva Sans"/>
                <a:cs typeface="Canva Sans"/>
                <a:sym typeface="Canva Sans"/>
              </a:rPr>
              <a:t>dimensions of </a:t>
            </a:r>
            <a:r>
              <a:rPr lang="en-US" sz="1600" b="1" dirty="0">
                <a:solidFill>
                  <a:srgbClr val="000000"/>
                </a:solidFill>
                <a:latin typeface="Canva Sans Bold"/>
                <a:ea typeface="Canva Sans Bold"/>
                <a:cs typeface="Canva Sans Bold"/>
                <a:sym typeface="Canva Sans Bold"/>
              </a:rPr>
              <a:t>640 </a:t>
            </a:r>
            <a:r>
              <a:rPr lang="en-US" sz="1600" dirty="0">
                <a:solidFill>
                  <a:srgbClr val="000000"/>
                </a:solidFill>
                <a:latin typeface="Canva Sans"/>
                <a:ea typeface="Canva Sans"/>
                <a:cs typeface="Canva Sans"/>
                <a:sym typeface="Canva Sans"/>
              </a:rPr>
              <a:t>pixels</a:t>
            </a:r>
          </a:p>
        </p:txBody>
      </p:sp>
      <p:sp>
        <p:nvSpPr>
          <p:cNvPr id="90" name="Freeform 67">
            <a:extLst>
              <a:ext uri="{FF2B5EF4-FFF2-40B4-BE49-F238E27FC236}">
                <a16:creationId xmlns:a16="http://schemas.microsoft.com/office/drawing/2014/main" id="{245FE0FC-9E5D-9400-BEE5-6E43809BC764}"/>
              </a:ext>
            </a:extLst>
          </p:cNvPr>
          <p:cNvSpPr/>
          <p:nvPr/>
        </p:nvSpPr>
        <p:spPr>
          <a:xfrm rot="5400000" flipV="1">
            <a:off x="15089988" y="4354284"/>
            <a:ext cx="1033246" cy="870510"/>
          </a:xfrm>
          <a:custGeom>
            <a:avLst/>
            <a:gdLst/>
            <a:ahLst/>
            <a:cxnLst/>
            <a:rect l="l" t="t" r="r" b="b"/>
            <a:pathLst>
              <a:path w="1686447" h="1420832">
                <a:moveTo>
                  <a:pt x="0" y="1420832"/>
                </a:moveTo>
                <a:lnTo>
                  <a:pt x="1686447" y="1420832"/>
                </a:lnTo>
                <a:lnTo>
                  <a:pt x="1686447" y="0"/>
                </a:lnTo>
                <a:lnTo>
                  <a:pt x="0" y="0"/>
                </a:lnTo>
                <a:lnTo>
                  <a:pt x="0" y="1420832"/>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a:p>
        </p:txBody>
      </p:sp>
      <p:sp>
        <p:nvSpPr>
          <p:cNvPr id="91" name="Freeform 67">
            <a:extLst>
              <a:ext uri="{FF2B5EF4-FFF2-40B4-BE49-F238E27FC236}">
                <a16:creationId xmlns:a16="http://schemas.microsoft.com/office/drawing/2014/main" id="{39DE5D1E-90AA-6908-A35C-75EDB9D2DD05}"/>
              </a:ext>
            </a:extLst>
          </p:cNvPr>
          <p:cNvSpPr/>
          <p:nvPr/>
        </p:nvSpPr>
        <p:spPr>
          <a:xfrm rot="10800000" flipV="1">
            <a:off x="14430354" y="7408994"/>
            <a:ext cx="1033246" cy="870510"/>
          </a:xfrm>
          <a:custGeom>
            <a:avLst/>
            <a:gdLst/>
            <a:ahLst/>
            <a:cxnLst/>
            <a:rect l="l" t="t" r="r" b="b"/>
            <a:pathLst>
              <a:path w="1686447" h="1420832">
                <a:moveTo>
                  <a:pt x="0" y="1420832"/>
                </a:moveTo>
                <a:lnTo>
                  <a:pt x="1686447" y="1420832"/>
                </a:lnTo>
                <a:lnTo>
                  <a:pt x="1686447" y="0"/>
                </a:lnTo>
                <a:lnTo>
                  <a:pt x="0" y="0"/>
                </a:lnTo>
                <a:lnTo>
                  <a:pt x="0" y="1420832"/>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lIns="91440" tIns="45720" rIns="91440" bIns="45720"/>
          <a:lstStyle/>
          <a:p>
            <a:endParaRPr lang="en-US"/>
          </a:p>
        </p:txBody>
      </p:sp>
      <p:sp>
        <p:nvSpPr>
          <p:cNvPr id="2" name="Freeform 17">
            <a:extLst>
              <a:ext uri="{FF2B5EF4-FFF2-40B4-BE49-F238E27FC236}">
                <a16:creationId xmlns:a16="http://schemas.microsoft.com/office/drawing/2014/main" id="{3C987365-02DF-5844-B271-D1D6532D3A0B}"/>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13"/>
            <a:stretch>
              <a:fillRect l="-84200" t="-25589" r="-177031" b="-10202"/>
            </a:stretch>
          </a:blipFill>
        </p:spPr>
        <p:txBody>
          <a:bodyPr/>
          <a:lstStyle/>
          <a:p>
            <a:endParaRPr lang="en-US"/>
          </a:p>
        </p:txBody>
      </p:sp>
      <p:sp>
        <p:nvSpPr>
          <p:cNvPr id="3" name="Freeform: Shape 2">
            <a:hlinkClick r:id="rId14" action="ppaction://hlinksldjump"/>
            <a:extLst>
              <a:ext uri="{FF2B5EF4-FFF2-40B4-BE49-F238E27FC236}">
                <a16:creationId xmlns:a16="http://schemas.microsoft.com/office/drawing/2014/main" id="{DD269F59-47B5-CE3D-2CAF-CB2112942A12}"/>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14" action="ppaction://hlinksldjump"/>
            <a:extLst>
              <a:ext uri="{FF2B5EF4-FFF2-40B4-BE49-F238E27FC236}">
                <a16:creationId xmlns:a16="http://schemas.microsoft.com/office/drawing/2014/main" id="{0A22DF92-6F51-49D4-A357-D7087AE4A4EE}"/>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15" action="ppaction://hlinksldjump"/>
            <a:extLst>
              <a:ext uri="{FF2B5EF4-FFF2-40B4-BE49-F238E27FC236}">
                <a16:creationId xmlns:a16="http://schemas.microsoft.com/office/drawing/2014/main" id="{658C9DE1-9FC9-443B-C451-C43CF63F0A6E}"/>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15" action="ppaction://hlinksldjump"/>
            <a:extLst>
              <a:ext uri="{FF2B5EF4-FFF2-40B4-BE49-F238E27FC236}">
                <a16:creationId xmlns:a16="http://schemas.microsoft.com/office/drawing/2014/main" id="{DD83E42C-7065-F964-AC64-B2C4E59FDD7A}"/>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7" name="Freeform: Shape 6">
            <a:hlinkClick r:id="rId16" action="ppaction://hlinksldjump"/>
            <a:extLst>
              <a:ext uri="{FF2B5EF4-FFF2-40B4-BE49-F238E27FC236}">
                <a16:creationId xmlns:a16="http://schemas.microsoft.com/office/drawing/2014/main" id="{581F7944-A73F-B24A-0FBF-FDC501C0E7AA}"/>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16" action="ppaction://hlinksldjump"/>
            <a:extLst>
              <a:ext uri="{FF2B5EF4-FFF2-40B4-BE49-F238E27FC236}">
                <a16:creationId xmlns:a16="http://schemas.microsoft.com/office/drawing/2014/main" id="{B92D4549-75F5-119B-7D53-0A0B00D9755F}"/>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17" action="ppaction://hlinksldjump"/>
            <a:extLst>
              <a:ext uri="{FF2B5EF4-FFF2-40B4-BE49-F238E27FC236}">
                <a16:creationId xmlns:a16="http://schemas.microsoft.com/office/drawing/2014/main" id="{E39723AF-B905-CF45-1B5F-14D0F65EE6E6}"/>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7" action="ppaction://hlinksldjump"/>
            <a:extLst>
              <a:ext uri="{FF2B5EF4-FFF2-40B4-BE49-F238E27FC236}">
                <a16:creationId xmlns:a16="http://schemas.microsoft.com/office/drawing/2014/main" id="{263EB7B6-3B6D-4A95-CD8C-0A13554D19D2}"/>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18" action="ppaction://hlinksldjump"/>
            <a:extLst>
              <a:ext uri="{FF2B5EF4-FFF2-40B4-BE49-F238E27FC236}">
                <a16:creationId xmlns:a16="http://schemas.microsoft.com/office/drawing/2014/main" id="{B34AD764-8910-0A82-079F-C4F153358EF3}"/>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8" action="ppaction://hlinksldjump"/>
            <a:extLst>
              <a:ext uri="{FF2B5EF4-FFF2-40B4-BE49-F238E27FC236}">
                <a16:creationId xmlns:a16="http://schemas.microsoft.com/office/drawing/2014/main" id="{368C2C13-A198-7630-838D-C12944D5A957}"/>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19" action="ppaction://hlinksldjump"/>
            <a:extLst>
              <a:ext uri="{FF2B5EF4-FFF2-40B4-BE49-F238E27FC236}">
                <a16:creationId xmlns:a16="http://schemas.microsoft.com/office/drawing/2014/main" id="{7060E587-6FB2-DF25-DC69-8DEF1B6A87FA}"/>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9" action="ppaction://hlinksldjump"/>
            <a:extLst>
              <a:ext uri="{FF2B5EF4-FFF2-40B4-BE49-F238E27FC236}">
                <a16:creationId xmlns:a16="http://schemas.microsoft.com/office/drawing/2014/main" id="{221EEAD8-D13C-2129-13F1-B8C55C0DA13B}"/>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20" action="ppaction://hlinksldjump"/>
            <a:extLst>
              <a:ext uri="{FF2B5EF4-FFF2-40B4-BE49-F238E27FC236}">
                <a16:creationId xmlns:a16="http://schemas.microsoft.com/office/drawing/2014/main" id="{1C013065-2CD5-175F-7DD2-5B26FF255D79}"/>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20" action="ppaction://hlinksldjump"/>
            <a:extLst>
              <a:ext uri="{FF2B5EF4-FFF2-40B4-BE49-F238E27FC236}">
                <a16:creationId xmlns:a16="http://schemas.microsoft.com/office/drawing/2014/main" id="{9B9A656E-7209-9F0C-E1AF-6EB50129C01E}"/>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BC8DF3A7-B046-E220-68D1-11E6279D2C92}"/>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BEA5E716-EA95-1FFF-5A57-B06D2C809DF2}"/>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5">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grpSp>
        <p:nvGrpSpPr>
          <p:cNvPr id="92" name="Group 91">
            <a:extLst>
              <a:ext uri="{FF2B5EF4-FFF2-40B4-BE49-F238E27FC236}">
                <a16:creationId xmlns:a16="http://schemas.microsoft.com/office/drawing/2014/main" id="{B4777D9E-9A7D-8B37-6858-765D80B59704}"/>
              </a:ext>
            </a:extLst>
          </p:cNvPr>
          <p:cNvGrpSpPr/>
          <p:nvPr/>
        </p:nvGrpSpPr>
        <p:grpSpPr>
          <a:xfrm>
            <a:off x="6391867" y="5208609"/>
            <a:ext cx="4771207" cy="1578464"/>
            <a:chOff x="6391867" y="5208609"/>
            <a:chExt cx="4771207" cy="1578464"/>
          </a:xfrm>
        </p:grpSpPr>
        <p:grpSp>
          <p:nvGrpSpPr>
            <p:cNvPr id="43" name="Group 43"/>
            <p:cNvGrpSpPr/>
            <p:nvPr/>
          </p:nvGrpSpPr>
          <p:grpSpPr>
            <a:xfrm>
              <a:off x="6633733" y="5208609"/>
              <a:ext cx="4287474" cy="1578464"/>
              <a:chOff x="0" y="0"/>
              <a:chExt cx="1451428" cy="534354"/>
            </a:xfrm>
          </p:grpSpPr>
          <p:sp>
            <p:nvSpPr>
              <p:cNvPr id="44" name="Freeform 44"/>
              <p:cNvSpPr/>
              <p:nvPr/>
            </p:nvSpPr>
            <p:spPr>
              <a:xfrm>
                <a:off x="0" y="0"/>
                <a:ext cx="1451428" cy="534354"/>
              </a:xfrm>
              <a:custGeom>
                <a:avLst/>
                <a:gdLst/>
                <a:ahLst/>
                <a:cxnLst/>
                <a:rect l="l" t="t" r="r" b="b"/>
                <a:pathLst>
                  <a:path w="1451428" h="534354">
                    <a:moveTo>
                      <a:pt x="1248228" y="0"/>
                    </a:moveTo>
                    <a:cubicBezTo>
                      <a:pt x="1360452" y="0"/>
                      <a:pt x="1451428" y="119619"/>
                      <a:pt x="1451428" y="267177"/>
                    </a:cubicBezTo>
                    <a:cubicBezTo>
                      <a:pt x="1451428" y="414735"/>
                      <a:pt x="1360452" y="534354"/>
                      <a:pt x="1248228" y="534354"/>
                    </a:cubicBezTo>
                    <a:lnTo>
                      <a:pt x="203200" y="534354"/>
                    </a:lnTo>
                    <a:cubicBezTo>
                      <a:pt x="90976" y="534354"/>
                      <a:pt x="0" y="414735"/>
                      <a:pt x="0" y="267177"/>
                    </a:cubicBezTo>
                    <a:cubicBezTo>
                      <a:pt x="0" y="119619"/>
                      <a:pt x="90976" y="0"/>
                      <a:pt x="203200" y="0"/>
                    </a:cubicBezTo>
                    <a:close/>
                  </a:path>
                </a:pathLst>
              </a:custGeom>
              <a:solidFill>
                <a:srgbClr val="FFFFFF"/>
              </a:solidFill>
            </p:spPr>
            <p:txBody>
              <a:bodyPr/>
              <a:lstStyle/>
              <a:p>
                <a:endParaRPr lang="en-US"/>
              </a:p>
            </p:txBody>
          </p:sp>
          <p:sp>
            <p:nvSpPr>
              <p:cNvPr id="45" name="TextBox 45"/>
              <p:cNvSpPr txBox="1"/>
              <p:nvPr/>
            </p:nvSpPr>
            <p:spPr>
              <a:xfrm>
                <a:off x="0" y="9525"/>
                <a:ext cx="1451428" cy="524829"/>
              </a:xfrm>
              <a:prstGeom prst="rect">
                <a:avLst/>
              </a:prstGeom>
            </p:spPr>
            <p:txBody>
              <a:bodyPr lIns="50800" tIns="50800" rIns="50800" bIns="50800" rtlCol="0" anchor="ctr"/>
              <a:lstStyle/>
              <a:p>
                <a:pPr algn="ctr">
                  <a:lnSpc>
                    <a:spcPts val="2879"/>
                  </a:lnSpc>
                </a:pPr>
                <a:endParaRPr/>
              </a:p>
            </p:txBody>
          </p:sp>
        </p:grpSp>
        <p:grpSp>
          <p:nvGrpSpPr>
            <p:cNvPr id="46" name="Group 46"/>
            <p:cNvGrpSpPr/>
            <p:nvPr/>
          </p:nvGrpSpPr>
          <p:grpSpPr>
            <a:xfrm>
              <a:off x="6775866" y="5331469"/>
              <a:ext cx="4003208" cy="1332744"/>
              <a:chOff x="0" y="0"/>
              <a:chExt cx="1518112" cy="505408"/>
            </a:xfrm>
          </p:grpSpPr>
          <p:sp>
            <p:nvSpPr>
              <p:cNvPr id="47" name="Freeform 47"/>
              <p:cNvSpPr/>
              <p:nvPr/>
            </p:nvSpPr>
            <p:spPr>
              <a:xfrm>
                <a:off x="0" y="0"/>
                <a:ext cx="1518112" cy="505408"/>
              </a:xfrm>
              <a:custGeom>
                <a:avLst/>
                <a:gdLst/>
                <a:ahLst/>
                <a:cxnLst/>
                <a:rect l="l" t="t" r="r" b="b"/>
                <a:pathLst>
                  <a:path w="1518112" h="505408">
                    <a:moveTo>
                      <a:pt x="1314912" y="0"/>
                    </a:moveTo>
                    <a:cubicBezTo>
                      <a:pt x="1427136" y="0"/>
                      <a:pt x="1518112" y="113139"/>
                      <a:pt x="1518112" y="252704"/>
                    </a:cubicBezTo>
                    <a:cubicBezTo>
                      <a:pt x="1518112" y="392268"/>
                      <a:pt x="1427136" y="505408"/>
                      <a:pt x="1314912" y="505408"/>
                    </a:cubicBezTo>
                    <a:lnTo>
                      <a:pt x="203200" y="505408"/>
                    </a:lnTo>
                    <a:cubicBezTo>
                      <a:pt x="90976" y="505408"/>
                      <a:pt x="0" y="392268"/>
                      <a:pt x="0" y="252704"/>
                    </a:cubicBezTo>
                    <a:cubicBezTo>
                      <a:pt x="0" y="113139"/>
                      <a:pt x="90976" y="0"/>
                      <a:pt x="203200" y="0"/>
                    </a:cubicBezTo>
                    <a:close/>
                  </a:path>
                </a:pathLst>
              </a:custGeom>
              <a:gradFill rotWithShape="1">
                <a:gsLst>
                  <a:gs pos="0">
                    <a:srgbClr val="B1DEFF">
                      <a:alpha val="100000"/>
                    </a:srgbClr>
                  </a:gs>
                  <a:gs pos="100000">
                    <a:srgbClr val="0066FF">
                      <a:alpha val="100000"/>
                    </a:srgbClr>
                  </a:gs>
                </a:gsLst>
                <a:path path="circle">
                  <a:fillToRect r="100000" b="100000"/>
                </a:path>
                <a:tileRect l="-100000" t="-100000"/>
              </a:gradFill>
            </p:spPr>
            <p:txBody>
              <a:bodyPr/>
              <a:lstStyle/>
              <a:p>
                <a:endParaRPr lang="en-US"/>
              </a:p>
            </p:txBody>
          </p:sp>
          <p:sp>
            <p:nvSpPr>
              <p:cNvPr id="48" name="TextBox 48"/>
              <p:cNvSpPr txBox="1"/>
              <p:nvPr/>
            </p:nvSpPr>
            <p:spPr>
              <a:xfrm>
                <a:off x="0" y="9525"/>
                <a:ext cx="1518112" cy="495883"/>
              </a:xfrm>
              <a:prstGeom prst="rect">
                <a:avLst/>
              </a:prstGeom>
            </p:spPr>
            <p:txBody>
              <a:bodyPr lIns="50800" tIns="50800" rIns="50800" bIns="50800" rtlCol="0" anchor="ctr"/>
              <a:lstStyle/>
              <a:p>
                <a:pPr algn="ctr">
                  <a:lnSpc>
                    <a:spcPts val="2879"/>
                  </a:lnSpc>
                </a:pPr>
                <a:endParaRPr/>
              </a:p>
            </p:txBody>
          </p:sp>
        </p:grpSp>
        <p:sp>
          <p:nvSpPr>
            <p:cNvPr id="49" name="TextBox 49"/>
            <p:cNvSpPr txBox="1"/>
            <p:nvPr/>
          </p:nvSpPr>
          <p:spPr>
            <a:xfrm>
              <a:off x="6391867" y="5649188"/>
              <a:ext cx="4771207" cy="697307"/>
            </a:xfrm>
            <a:prstGeom prst="rect">
              <a:avLst/>
            </a:prstGeom>
          </p:spPr>
          <p:txBody>
            <a:bodyPr lIns="0" tIns="0" rIns="0" bIns="0" rtlCol="0" anchor="t">
              <a:spAutoFit/>
            </a:bodyPr>
            <a:lstStyle/>
            <a:p>
              <a:pPr algn="ctr">
                <a:lnSpc>
                  <a:spcPts val="5759"/>
                </a:lnSpc>
              </a:pPr>
              <a:r>
                <a:rPr lang="en-US" sz="3600" b="1" dirty="0">
                  <a:latin typeface="Montserrat Bold"/>
                  <a:ea typeface="Montserrat Bold"/>
                  <a:cs typeface="Montserrat Bold"/>
                  <a:sym typeface="Montserrat Bold"/>
                </a:rPr>
                <a:t>Augmentation</a:t>
              </a:r>
            </a:p>
          </p:txBody>
        </p:sp>
      </p:grpSp>
      <p:sp>
        <p:nvSpPr>
          <p:cNvPr id="57" name="Freeform 57"/>
          <p:cNvSpPr/>
          <p:nvPr/>
        </p:nvSpPr>
        <p:spPr>
          <a:xfrm rot="19583261" flipV="1">
            <a:off x="6575502" y="4639888"/>
            <a:ext cx="580579" cy="489138"/>
          </a:xfrm>
          <a:custGeom>
            <a:avLst/>
            <a:gdLst/>
            <a:ahLst/>
            <a:cxnLst/>
            <a:rect l="l" t="t" r="r" b="b"/>
            <a:pathLst>
              <a:path w="662038" h="557767">
                <a:moveTo>
                  <a:pt x="0" y="557767"/>
                </a:moveTo>
                <a:lnTo>
                  <a:pt x="662038" y="557767"/>
                </a:lnTo>
                <a:lnTo>
                  <a:pt x="662038" y="0"/>
                </a:lnTo>
                <a:lnTo>
                  <a:pt x="0" y="0"/>
                </a:lnTo>
                <a:lnTo>
                  <a:pt x="0" y="557767"/>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lIns="91440" tIns="45720" rIns="91440" bIns="45720"/>
          <a:lstStyle/>
          <a:p>
            <a:endParaRPr lang="en-US"/>
          </a:p>
        </p:txBody>
      </p:sp>
      <p:sp>
        <p:nvSpPr>
          <p:cNvPr id="76" name="Freeform 76"/>
          <p:cNvSpPr/>
          <p:nvPr/>
        </p:nvSpPr>
        <p:spPr>
          <a:xfrm rot="1503610" flipV="1">
            <a:off x="11381472" y="5169884"/>
            <a:ext cx="580579" cy="489138"/>
          </a:xfrm>
          <a:custGeom>
            <a:avLst/>
            <a:gdLst/>
            <a:ahLst/>
            <a:cxnLst/>
            <a:rect l="l" t="t" r="r" b="b"/>
            <a:pathLst>
              <a:path w="662038" h="557767">
                <a:moveTo>
                  <a:pt x="0" y="557767"/>
                </a:moveTo>
                <a:lnTo>
                  <a:pt x="662038" y="557767"/>
                </a:lnTo>
                <a:lnTo>
                  <a:pt x="662038" y="0"/>
                </a:lnTo>
                <a:lnTo>
                  <a:pt x="0" y="0"/>
                </a:lnTo>
                <a:lnTo>
                  <a:pt x="0" y="557767"/>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lIns="91440" tIns="45720" rIns="91440" bIns="45720"/>
          <a:lstStyle/>
          <a:p>
            <a:endParaRPr lang="en-US"/>
          </a:p>
        </p:txBody>
      </p:sp>
      <p:sp>
        <p:nvSpPr>
          <p:cNvPr id="77" name="Freeform 77"/>
          <p:cNvSpPr/>
          <p:nvPr/>
        </p:nvSpPr>
        <p:spPr>
          <a:xfrm rot="5158627" flipV="1">
            <a:off x="10968720" y="6459529"/>
            <a:ext cx="580579" cy="489138"/>
          </a:xfrm>
          <a:custGeom>
            <a:avLst/>
            <a:gdLst/>
            <a:ahLst/>
            <a:cxnLst/>
            <a:rect l="l" t="t" r="r" b="b"/>
            <a:pathLst>
              <a:path w="662038" h="557767">
                <a:moveTo>
                  <a:pt x="0" y="557767"/>
                </a:moveTo>
                <a:lnTo>
                  <a:pt x="662038" y="557767"/>
                </a:lnTo>
                <a:lnTo>
                  <a:pt x="662038" y="0"/>
                </a:lnTo>
                <a:lnTo>
                  <a:pt x="0" y="0"/>
                </a:lnTo>
                <a:lnTo>
                  <a:pt x="0" y="557767"/>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lIns="91440" tIns="45720" rIns="91440" bIns="45720"/>
          <a:lstStyle/>
          <a:p>
            <a:endParaRPr lang="en-US"/>
          </a:p>
        </p:txBody>
      </p:sp>
      <p:sp>
        <p:nvSpPr>
          <p:cNvPr id="78" name="Freeform 78"/>
          <p:cNvSpPr/>
          <p:nvPr/>
        </p:nvSpPr>
        <p:spPr>
          <a:xfrm rot="7796960">
            <a:off x="5785110" y="6306467"/>
            <a:ext cx="580579" cy="489138"/>
          </a:xfrm>
          <a:custGeom>
            <a:avLst/>
            <a:gdLst/>
            <a:ahLst/>
            <a:cxnLst/>
            <a:rect l="l" t="t" r="r" b="b"/>
            <a:pathLst>
              <a:path w="662038" h="557767">
                <a:moveTo>
                  <a:pt x="0" y="557767"/>
                </a:moveTo>
                <a:lnTo>
                  <a:pt x="662038" y="557767"/>
                </a:lnTo>
                <a:lnTo>
                  <a:pt x="662038" y="0"/>
                </a:lnTo>
                <a:lnTo>
                  <a:pt x="0" y="0"/>
                </a:lnTo>
                <a:lnTo>
                  <a:pt x="0" y="557767"/>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lIns="91440" tIns="45720" rIns="91440" bIns="45720"/>
          <a:lstStyle/>
          <a:p>
            <a:endParaRPr lang="en-US"/>
          </a:p>
        </p:txBody>
      </p:sp>
      <p:sp>
        <p:nvSpPr>
          <p:cNvPr id="79" name="Freeform 79"/>
          <p:cNvSpPr/>
          <p:nvPr/>
        </p:nvSpPr>
        <p:spPr>
          <a:xfrm rot="13541846" flipV="1">
            <a:off x="5766380" y="5548452"/>
            <a:ext cx="580579" cy="489138"/>
          </a:xfrm>
          <a:custGeom>
            <a:avLst/>
            <a:gdLst/>
            <a:ahLst/>
            <a:cxnLst/>
            <a:rect l="l" t="t" r="r" b="b"/>
            <a:pathLst>
              <a:path w="662038" h="557767">
                <a:moveTo>
                  <a:pt x="0" y="557768"/>
                </a:moveTo>
                <a:lnTo>
                  <a:pt x="662038" y="557768"/>
                </a:lnTo>
                <a:lnTo>
                  <a:pt x="662038" y="0"/>
                </a:lnTo>
                <a:lnTo>
                  <a:pt x="0" y="0"/>
                </a:lnTo>
                <a:lnTo>
                  <a:pt x="0" y="557768"/>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lIns="91440" tIns="45720" rIns="91440" bIns="45720"/>
          <a:lstStyle/>
          <a:p>
            <a:endParaRPr lang="en-US"/>
          </a:p>
        </p:txBody>
      </p:sp>
      <p:sp>
        <p:nvSpPr>
          <p:cNvPr id="91" name="TextBox 47">
            <a:extLst>
              <a:ext uri="{FF2B5EF4-FFF2-40B4-BE49-F238E27FC236}">
                <a16:creationId xmlns:a16="http://schemas.microsoft.com/office/drawing/2014/main" id="{46E8EDC4-3ECF-62C1-A8FD-A0B86F4AF2D8}"/>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Product Recognition</a:t>
            </a:r>
          </a:p>
        </p:txBody>
      </p:sp>
      <p:grpSp>
        <p:nvGrpSpPr>
          <p:cNvPr id="107" name="Group 106">
            <a:extLst>
              <a:ext uri="{FF2B5EF4-FFF2-40B4-BE49-F238E27FC236}">
                <a16:creationId xmlns:a16="http://schemas.microsoft.com/office/drawing/2014/main" id="{680B1DDD-4C1A-19AC-8EC7-8114694E70AF}"/>
              </a:ext>
            </a:extLst>
          </p:cNvPr>
          <p:cNvGrpSpPr/>
          <p:nvPr/>
        </p:nvGrpSpPr>
        <p:grpSpPr>
          <a:xfrm>
            <a:off x="7247918" y="2631859"/>
            <a:ext cx="10359876" cy="2294717"/>
            <a:chOff x="7247918" y="2631859"/>
            <a:chExt cx="10359876" cy="2294717"/>
          </a:xfrm>
        </p:grpSpPr>
        <p:sp>
          <p:nvSpPr>
            <p:cNvPr id="51" name="Freeform 51"/>
            <p:cNvSpPr/>
            <p:nvPr/>
          </p:nvSpPr>
          <p:spPr>
            <a:xfrm>
              <a:off x="7247918" y="2631859"/>
              <a:ext cx="10359876" cy="2294717"/>
            </a:xfrm>
            <a:custGeom>
              <a:avLst/>
              <a:gdLst/>
              <a:ahLst/>
              <a:cxnLst/>
              <a:rect l="l" t="t" r="r" b="b"/>
              <a:pathLst>
                <a:path w="3250472" h="836108">
                  <a:moveTo>
                    <a:pt x="37011" y="0"/>
                  </a:moveTo>
                  <a:lnTo>
                    <a:pt x="3213461" y="0"/>
                  </a:lnTo>
                  <a:cubicBezTo>
                    <a:pt x="3223277" y="0"/>
                    <a:pt x="3232691" y="3899"/>
                    <a:pt x="3239632" y="10840"/>
                  </a:cubicBezTo>
                  <a:cubicBezTo>
                    <a:pt x="3246572" y="17781"/>
                    <a:pt x="3250472" y="27195"/>
                    <a:pt x="3250472" y="37011"/>
                  </a:cubicBezTo>
                  <a:lnTo>
                    <a:pt x="3250472" y="799097"/>
                  </a:lnTo>
                  <a:cubicBezTo>
                    <a:pt x="3250472" y="819537"/>
                    <a:pt x="3233901" y="836108"/>
                    <a:pt x="3213461" y="836108"/>
                  </a:cubicBezTo>
                  <a:lnTo>
                    <a:pt x="37011" y="836108"/>
                  </a:lnTo>
                  <a:cubicBezTo>
                    <a:pt x="27195" y="836108"/>
                    <a:pt x="17781" y="832208"/>
                    <a:pt x="10840" y="825267"/>
                  </a:cubicBezTo>
                  <a:cubicBezTo>
                    <a:pt x="3899" y="818327"/>
                    <a:pt x="0" y="808913"/>
                    <a:pt x="0" y="799097"/>
                  </a:cubicBezTo>
                  <a:lnTo>
                    <a:pt x="0" y="37011"/>
                  </a:lnTo>
                  <a:cubicBezTo>
                    <a:pt x="0" y="27195"/>
                    <a:pt x="3899" y="17781"/>
                    <a:pt x="10840" y="10840"/>
                  </a:cubicBezTo>
                  <a:cubicBezTo>
                    <a:pt x="17781" y="3899"/>
                    <a:pt x="27195" y="0"/>
                    <a:pt x="37011" y="0"/>
                  </a:cubicBezTo>
                  <a:close/>
                </a:path>
              </a:pathLst>
            </a:custGeom>
            <a:solidFill>
              <a:srgbClr val="FFFFFF">
                <a:alpha val="56000"/>
              </a:srgbClr>
            </a:solidFill>
            <a:ln cap="rnd">
              <a:noFill/>
              <a:prstDash val="solid"/>
              <a:round/>
            </a:ln>
          </p:spPr>
          <p:txBody>
            <a:bodyPr/>
            <a:lstStyle/>
            <a:p>
              <a:endParaRPr lang="en-US"/>
            </a:p>
          </p:txBody>
        </p:sp>
        <p:sp>
          <p:nvSpPr>
            <p:cNvPr id="53" name="Freeform 53"/>
            <p:cNvSpPr/>
            <p:nvPr/>
          </p:nvSpPr>
          <p:spPr>
            <a:xfrm>
              <a:off x="11734800" y="2983584"/>
              <a:ext cx="1591267" cy="1591267"/>
            </a:xfrm>
            <a:custGeom>
              <a:avLst/>
              <a:gdLst/>
              <a:ahLst/>
              <a:cxnLst/>
              <a:rect l="l" t="t" r="r" b="b"/>
              <a:pathLst>
                <a:path w="2201418" h="2201418">
                  <a:moveTo>
                    <a:pt x="0" y="0"/>
                  </a:moveTo>
                  <a:lnTo>
                    <a:pt x="2201417" y="0"/>
                  </a:lnTo>
                  <a:lnTo>
                    <a:pt x="2201417" y="2201418"/>
                  </a:lnTo>
                  <a:lnTo>
                    <a:pt x="0" y="2201418"/>
                  </a:lnTo>
                  <a:lnTo>
                    <a:pt x="0" y="0"/>
                  </a:lnTo>
                  <a:close/>
                </a:path>
              </a:pathLst>
            </a:custGeom>
            <a:blipFill>
              <a:blip r:embed="rId7"/>
              <a:stretch>
                <a:fillRect/>
              </a:stretch>
            </a:blipFill>
          </p:spPr>
          <p:txBody>
            <a:bodyPr lIns="91440" tIns="45720" rIns="91440" bIns="45720"/>
            <a:lstStyle/>
            <a:p>
              <a:endParaRPr lang="en-US"/>
            </a:p>
          </p:txBody>
        </p:sp>
        <p:sp>
          <p:nvSpPr>
            <p:cNvPr id="54" name="Freeform 54"/>
            <p:cNvSpPr/>
            <p:nvPr/>
          </p:nvSpPr>
          <p:spPr>
            <a:xfrm rot="5400000">
              <a:off x="13579417" y="2983584"/>
              <a:ext cx="1591267" cy="1591267"/>
            </a:xfrm>
            <a:custGeom>
              <a:avLst/>
              <a:gdLst/>
              <a:ahLst/>
              <a:cxnLst/>
              <a:rect l="l" t="t" r="r" b="b"/>
              <a:pathLst>
                <a:path w="2201418" h="2201418">
                  <a:moveTo>
                    <a:pt x="0" y="0"/>
                  </a:moveTo>
                  <a:lnTo>
                    <a:pt x="2201418" y="0"/>
                  </a:lnTo>
                  <a:lnTo>
                    <a:pt x="2201418" y="2201418"/>
                  </a:lnTo>
                  <a:lnTo>
                    <a:pt x="0" y="2201418"/>
                  </a:lnTo>
                  <a:lnTo>
                    <a:pt x="0" y="0"/>
                  </a:lnTo>
                  <a:close/>
                </a:path>
              </a:pathLst>
            </a:custGeom>
            <a:blipFill>
              <a:blip r:embed="rId8"/>
              <a:stretch>
                <a:fillRect/>
              </a:stretch>
            </a:blipFill>
          </p:spPr>
          <p:txBody>
            <a:bodyPr lIns="91440" tIns="45720" rIns="91440" bIns="45720"/>
            <a:lstStyle/>
            <a:p>
              <a:endParaRPr lang="en-US"/>
            </a:p>
          </p:txBody>
        </p:sp>
        <p:sp>
          <p:nvSpPr>
            <p:cNvPr id="55" name="Freeform 55"/>
            <p:cNvSpPr/>
            <p:nvPr/>
          </p:nvSpPr>
          <p:spPr>
            <a:xfrm rot="820031">
              <a:off x="15574045" y="2983584"/>
              <a:ext cx="1591267" cy="1591267"/>
            </a:xfrm>
            <a:custGeom>
              <a:avLst/>
              <a:gdLst/>
              <a:ahLst/>
              <a:cxnLst/>
              <a:rect l="l" t="t" r="r" b="b"/>
              <a:pathLst>
                <a:path w="2201418" h="2201418">
                  <a:moveTo>
                    <a:pt x="0" y="0"/>
                  </a:moveTo>
                  <a:lnTo>
                    <a:pt x="2201418" y="0"/>
                  </a:lnTo>
                  <a:lnTo>
                    <a:pt x="2201418" y="2201418"/>
                  </a:lnTo>
                  <a:lnTo>
                    <a:pt x="0" y="2201418"/>
                  </a:lnTo>
                  <a:lnTo>
                    <a:pt x="0" y="0"/>
                  </a:lnTo>
                  <a:close/>
                </a:path>
              </a:pathLst>
            </a:custGeom>
            <a:blipFill>
              <a:blip r:embed="rId9"/>
              <a:stretch>
                <a:fillRect/>
              </a:stretch>
            </a:blipFill>
          </p:spPr>
          <p:txBody>
            <a:bodyPr lIns="91440" tIns="45720" rIns="91440" bIns="45720"/>
            <a:lstStyle/>
            <a:p>
              <a:endParaRPr lang="en-US"/>
            </a:p>
          </p:txBody>
        </p:sp>
        <p:sp>
          <p:nvSpPr>
            <p:cNvPr id="93" name="TextBox 56">
              <a:extLst>
                <a:ext uri="{FF2B5EF4-FFF2-40B4-BE49-F238E27FC236}">
                  <a16:creationId xmlns:a16="http://schemas.microsoft.com/office/drawing/2014/main" id="{13BC966D-B63B-0FB4-B84D-56AE8FBA5C89}"/>
                </a:ext>
              </a:extLst>
            </p:cNvPr>
            <p:cNvSpPr txBox="1"/>
            <p:nvPr/>
          </p:nvSpPr>
          <p:spPr>
            <a:xfrm>
              <a:off x="7484798" y="2999131"/>
              <a:ext cx="4086017" cy="1646605"/>
            </a:xfrm>
            <a:prstGeom prst="rect">
              <a:avLst/>
            </a:prstGeom>
          </p:spPr>
          <p:txBody>
            <a:bodyPr wrap="square" lIns="91440" tIns="45720" rIns="91440" bIns="45720" rtlCol="0" anchor="t">
              <a:spAutoFit/>
            </a:bodyPr>
            <a:lstStyle/>
            <a:p>
              <a:pPr algn="l">
                <a:spcBef>
                  <a:spcPct val="0"/>
                </a:spcBef>
              </a:pPr>
              <a:r>
                <a:rPr lang="en-US" sz="1600" b="1" dirty="0">
                  <a:solidFill>
                    <a:srgbClr val="000000"/>
                  </a:solidFill>
                  <a:latin typeface="Canva Sans Bold"/>
                  <a:ea typeface="Canva Sans Bold"/>
                  <a:cs typeface="Canva Sans Bold"/>
                  <a:sym typeface="Canva Sans Bold"/>
                </a:rPr>
                <a:t>Rotation</a:t>
              </a:r>
              <a:r>
                <a:rPr lang="en-US" sz="1600" dirty="0">
                  <a:solidFill>
                    <a:srgbClr val="000000"/>
                  </a:solidFill>
                  <a:latin typeface="Canva Sans"/>
                  <a:ea typeface="Canva Sans"/>
                  <a:cs typeface="Canva Sans"/>
                  <a:sym typeface="Canva Sans"/>
                </a:rPr>
                <a:t>: </a:t>
              </a:r>
            </a:p>
            <a:p>
              <a:pPr marL="437983" lvl="1" indent="-218991" algn="l">
                <a:spcAft>
                  <a:spcPts val="600"/>
                </a:spcAft>
                <a:buFont typeface="Arial"/>
                <a:buChar char="•"/>
              </a:pPr>
              <a:r>
                <a:rPr lang="en-US" sz="1600" dirty="0">
                  <a:solidFill>
                    <a:srgbClr val="000000"/>
                  </a:solidFill>
                  <a:latin typeface="Canva Sans"/>
                  <a:ea typeface="Canva Sans"/>
                  <a:cs typeface="Canva Sans"/>
                  <a:sym typeface="Canva Sans"/>
                </a:rPr>
                <a:t>statically by 0° (original), 90°, 180°, and 270°.</a:t>
              </a:r>
            </a:p>
            <a:p>
              <a:pPr marL="437983" lvl="1" indent="-218991" algn="l">
                <a:buFont typeface="Arial"/>
                <a:buChar char="•"/>
              </a:pPr>
              <a:r>
                <a:rPr lang="en-US" sz="1600" dirty="0">
                  <a:solidFill>
                    <a:srgbClr val="000000"/>
                  </a:solidFill>
                  <a:latin typeface="Canva Sans"/>
                  <a:ea typeface="Canva Sans"/>
                  <a:cs typeface="Canva Sans"/>
                  <a:sym typeface="Canva Sans"/>
                </a:rPr>
                <a:t> dynamically slight rotation from -40° to +40°, however limited to 40° to prevent duplication</a:t>
              </a:r>
            </a:p>
          </p:txBody>
        </p:sp>
      </p:grpSp>
      <p:grpSp>
        <p:nvGrpSpPr>
          <p:cNvPr id="106" name="Group 105">
            <a:extLst>
              <a:ext uri="{FF2B5EF4-FFF2-40B4-BE49-F238E27FC236}">
                <a16:creationId xmlns:a16="http://schemas.microsoft.com/office/drawing/2014/main" id="{AF096133-ECC5-EB07-FEAD-D49FDF4EA557}"/>
              </a:ext>
            </a:extLst>
          </p:cNvPr>
          <p:cNvGrpSpPr/>
          <p:nvPr/>
        </p:nvGrpSpPr>
        <p:grpSpPr>
          <a:xfrm>
            <a:off x="1481475" y="2612519"/>
            <a:ext cx="3983109" cy="3079106"/>
            <a:chOff x="2184123" y="2631859"/>
            <a:chExt cx="3983109" cy="3079106"/>
          </a:xfrm>
        </p:grpSpPr>
        <p:sp>
          <p:nvSpPr>
            <p:cNvPr id="63" name="Freeform 63"/>
            <p:cNvSpPr/>
            <p:nvPr/>
          </p:nvSpPr>
          <p:spPr>
            <a:xfrm>
              <a:off x="2184123" y="2631859"/>
              <a:ext cx="3983109" cy="3079106"/>
            </a:xfrm>
            <a:custGeom>
              <a:avLst/>
              <a:gdLst/>
              <a:ahLst/>
              <a:cxnLst/>
              <a:rect l="l" t="t" r="r" b="b"/>
              <a:pathLst>
                <a:path w="1200749" h="1121910">
                  <a:moveTo>
                    <a:pt x="100189" y="0"/>
                  </a:moveTo>
                  <a:lnTo>
                    <a:pt x="1100560" y="0"/>
                  </a:lnTo>
                  <a:cubicBezTo>
                    <a:pt x="1127132" y="0"/>
                    <a:pt x="1152615" y="10556"/>
                    <a:pt x="1171404" y="29345"/>
                  </a:cubicBezTo>
                  <a:cubicBezTo>
                    <a:pt x="1190194" y="48134"/>
                    <a:pt x="1200749" y="73618"/>
                    <a:pt x="1200749" y="100189"/>
                  </a:cubicBezTo>
                  <a:lnTo>
                    <a:pt x="1200749" y="1021720"/>
                  </a:lnTo>
                  <a:cubicBezTo>
                    <a:pt x="1200749" y="1077053"/>
                    <a:pt x="1155893" y="1121910"/>
                    <a:pt x="1100560" y="1121910"/>
                  </a:cubicBezTo>
                  <a:lnTo>
                    <a:pt x="100189" y="1121910"/>
                  </a:lnTo>
                  <a:cubicBezTo>
                    <a:pt x="44856" y="1121910"/>
                    <a:pt x="0" y="1077053"/>
                    <a:pt x="0" y="1021720"/>
                  </a:cubicBezTo>
                  <a:lnTo>
                    <a:pt x="0" y="100189"/>
                  </a:lnTo>
                  <a:cubicBezTo>
                    <a:pt x="0" y="44856"/>
                    <a:pt x="44856" y="0"/>
                    <a:pt x="100189" y="0"/>
                  </a:cubicBezTo>
                  <a:close/>
                </a:path>
              </a:pathLst>
            </a:custGeom>
            <a:solidFill>
              <a:srgbClr val="FFFFFF">
                <a:alpha val="56000"/>
              </a:srgbClr>
            </a:solidFill>
            <a:ln cap="rnd">
              <a:noFill/>
              <a:prstDash val="solid"/>
              <a:round/>
            </a:ln>
          </p:spPr>
          <p:txBody>
            <a:bodyPr/>
            <a:lstStyle/>
            <a:p>
              <a:endParaRPr lang="en-US"/>
            </a:p>
          </p:txBody>
        </p:sp>
        <p:grpSp>
          <p:nvGrpSpPr>
            <p:cNvPr id="96" name="Group 95">
              <a:extLst>
                <a:ext uri="{FF2B5EF4-FFF2-40B4-BE49-F238E27FC236}">
                  <a16:creationId xmlns:a16="http://schemas.microsoft.com/office/drawing/2014/main" id="{4D28FBB9-6EEC-5C40-10F4-5A56AD1779FF}"/>
                </a:ext>
              </a:extLst>
            </p:cNvPr>
            <p:cNvGrpSpPr/>
            <p:nvPr/>
          </p:nvGrpSpPr>
          <p:grpSpPr>
            <a:xfrm>
              <a:off x="4185826" y="3351131"/>
              <a:ext cx="1736032" cy="1761655"/>
              <a:chOff x="3772112" y="2804762"/>
              <a:chExt cx="2106181" cy="2137268"/>
            </a:xfrm>
          </p:grpSpPr>
          <p:sp>
            <p:nvSpPr>
              <p:cNvPr id="66" name="Freeform 66"/>
              <p:cNvSpPr/>
              <p:nvPr/>
            </p:nvSpPr>
            <p:spPr>
              <a:xfrm>
                <a:off x="3772112" y="2804762"/>
                <a:ext cx="2106181" cy="2137268"/>
              </a:xfrm>
              <a:custGeom>
                <a:avLst/>
                <a:gdLst/>
                <a:ahLst/>
                <a:cxnLst/>
                <a:rect l="l" t="t" r="r" b="b"/>
                <a:pathLst>
                  <a:path w="3202254" h="3249520">
                    <a:moveTo>
                      <a:pt x="0" y="0"/>
                    </a:moveTo>
                    <a:lnTo>
                      <a:pt x="3202254" y="0"/>
                    </a:lnTo>
                    <a:lnTo>
                      <a:pt x="3202254" y="3249520"/>
                    </a:lnTo>
                    <a:lnTo>
                      <a:pt x="0" y="32495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67" name="Freeform 67"/>
              <p:cNvSpPr/>
              <p:nvPr/>
            </p:nvSpPr>
            <p:spPr>
              <a:xfrm>
                <a:off x="4399009" y="2812217"/>
                <a:ext cx="1464374" cy="1361994"/>
              </a:xfrm>
              <a:custGeom>
                <a:avLst/>
                <a:gdLst/>
                <a:ahLst/>
                <a:cxnLst/>
                <a:rect l="l" t="t" r="r" b="b"/>
                <a:pathLst>
                  <a:path w="2226445" h="2070787">
                    <a:moveTo>
                      <a:pt x="0" y="0"/>
                    </a:moveTo>
                    <a:lnTo>
                      <a:pt x="2226445" y="0"/>
                    </a:lnTo>
                    <a:lnTo>
                      <a:pt x="2226445" y="2070787"/>
                    </a:lnTo>
                    <a:lnTo>
                      <a:pt x="0" y="2070787"/>
                    </a:lnTo>
                    <a:lnTo>
                      <a:pt x="0" y="0"/>
                    </a:lnTo>
                    <a:close/>
                  </a:path>
                </a:pathLst>
              </a:custGeom>
              <a:blipFill>
                <a:blip r:embed="rId12"/>
                <a:stretch>
                  <a:fillRect t="-51138" r="-40571"/>
                </a:stretch>
              </a:blipFill>
            </p:spPr>
            <p:txBody>
              <a:bodyPr/>
              <a:lstStyle/>
              <a:p>
                <a:endParaRPr lang="en-US"/>
              </a:p>
            </p:txBody>
          </p:sp>
        </p:grpSp>
        <p:sp>
          <p:nvSpPr>
            <p:cNvPr id="94" name="TextBox 68">
              <a:extLst>
                <a:ext uri="{FF2B5EF4-FFF2-40B4-BE49-F238E27FC236}">
                  <a16:creationId xmlns:a16="http://schemas.microsoft.com/office/drawing/2014/main" id="{B265F99A-22CB-0471-74DF-BC085DF1EC90}"/>
                </a:ext>
              </a:extLst>
            </p:cNvPr>
            <p:cNvSpPr txBox="1"/>
            <p:nvPr/>
          </p:nvSpPr>
          <p:spPr>
            <a:xfrm>
              <a:off x="2378768" y="3351131"/>
              <a:ext cx="1736032" cy="1569660"/>
            </a:xfrm>
            <a:prstGeom prst="rect">
              <a:avLst/>
            </a:prstGeom>
          </p:spPr>
          <p:txBody>
            <a:bodyPr wrap="square" lIns="91440" tIns="45720" rIns="91440" bIns="45720" rtlCol="0" anchor="t">
              <a:spAutoFit/>
            </a:bodyPr>
            <a:lstStyle/>
            <a:p>
              <a:pPr algn="l">
                <a:spcBef>
                  <a:spcPct val="0"/>
                </a:spcBef>
              </a:pPr>
              <a:r>
                <a:rPr lang="en-US" sz="1600" b="1" dirty="0">
                  <a:solidFill>
                    <a:srgbClr val="000000"/>
                  </a:solidFill>
                  <a:latin typeface="Canva Sans Bold"/>
                  <a:ea typeface="Canva Sans Bold"/>
                  <a:cs typeface="Canva Sans Bold"/>
                  <a:sym typeface="Canva Sans Bold"/>
                </a:rPr>
                <a:t>Shifts </a:t>
              </a:r>
              <a:r>
                <a:rPr lang="en-US" sz="1600" dirty="0">
                  <a:solidFill>
                    <a:srgbClr val="000000"/>
                  </a:solidFill>
                  <a:latin typeface="Canva Sans"/>
                  <a:ea typeface="Canva Sans"/>
                  <a:cs typeface="Canva Sans"/>
                  <a:sym typeface="Canva Sans"/>
                </a:rPr>
                <a:t>images horizontally and vertically by a random fraction of the image size.</a:t>
              </a:r>
            </a:p>
          </p:txBody>
        </p:sp>
        <p:sp>
          <p:nvSpPr>
            <p:cNvPr id="95" name="TextBox 81">
              <a:extLst>
                <a:ext uri="{FF2B5EF4-FFF2-40B4-BE49-F238E27FC236}">
                  <a16:creationId xmlns:a16="http://schemas.microsoft.com/office/drawing/2014/main" id="{5EECD8DC-D9B4-2EFA-0675-05E326796231}"/>
                </a:ext>
              </a:extLst>
            </p:cNvPr>
            <p:cNvSpPr txBox="1"/>
            <p:nvPr/>
          </p:nvSpPr>
          <p:spPr>
            <a:xfrm>
              <a:off x="2828054" y="2742961"/>
              <a:ext cx="2418161" cy="329793"/>
            </a:xfrm>
            <a:prstGeom prst="rect">
              <a:avLst/>
            </a:prstGeom>
          </p:spPr>
          <p:txBody>
            <a:bodyPr wrap="square" lIns="91440" tIns="45720" rIns="91440" bIns="45720" rtlCol="0" anchor="t">
              <a:spAutoFit/>
            </a:bodyPr>
            <a:lstStyle/>
            <a:p>
              <a:pPr algn="ctr">
                <a:spcBef>
                  <a:spcPct val="0"/>
                </a:spcBef>
              </a:pPr>
              <a:r>
                <a:rPr lang="en-US" sz="2000" b="1" dirty="0">
                  <a:solidFill>
                    <a:srgbClr val="000000"/>
                  </a:solidFill>
                  <a:latin typeface="Aptos Bold"/>
                  <a:ea typeface="Aptos Bold"/>
                  <a:cs typeface="Aptos Bold"/>
                  <a:sym typeface="Aptos Bold"/>
                </a:rPr>
                <a:t>Translate = 0.1</a:t>
              </a:r>
            </a:p>
          </p:txBody>
        </p:sp>
      </p:grpSp>
      <p:grpSp>
        <p:nvGrpSpPr>
          <p:cNvPr id="104" name="Group 103">
            <a:extLst>
              <a:ext uri="{FF2B5EF4-FFF2-40B4-BE49-F238E27FC236}">
                <a16:creationId xmlns:a16="http://schemas.microsoft.com/office/drawing/2014/main" id="{EE65875A-66EB-CF76-0F01-A33DB09372D4}"/>
              </a:ext>
            </a:extLst>
          </p:cNvPr>
          <p:cNvGrpSpPr/>
          <p:nvPr/>
        </p:nvGrpSpPr>
        <p:grpSpPr>
          <a:xfrm>
            <a:off x="2135072" y="6187388"/>
            <a:ext cx="3329512" cy="3282593"/>
            <a:chOff x="1981200" y="6187388"/>
            <a:chExt cx="3329512" cy="3282593"/>
          </a:xfrm>
        </p:grpSpPr>
        <p:sp>
          <p:nvSpPr>
            <p:cNvPr id="72" name="Freeform 72"/>
            <p:cNvSpPr/>
            <p:nvPr/>
          </p:nvSpPr>
          <p:spPr>
            <a:xfrm>
              <a:off x="1981200" y="6187388"/>
              <a:ext cx="3329512" cy="3282593"/>
            </a:xfrm>
            <a:custGeom>
              <a:avLst/>
              <a:gdLst/>
              <a:ahLst/>
              <a:cxnLst/>
              <a:rect l="l" t="t" r="r" b="b"/>
              <a:pathLst>
                <a:path w="995496" h="981468">
                  <a:moveTo>
                    <a:pt x="120309" y="0"/>
                  </a:moveTo>
                  <a:lnTo>
                    <a:pt x="875187" y="0"/>
                  </a:lnTo>
                  <a:cubicBezTo>
                    <a:pt x="941632" y="0"/>
                    <a:pt x="995496" y="53864"/>
                    <a:pt x="995496" y="120309"/>
                  </a:cubicBezTo>
                  <a:lnTo>
                    <a:pt x="995496" y="861158"/>
                  </a:lnTo>
                  <a:cubicBezTo>
                    <a:pt x="995496" y="927603"/>
                    <a:pt x="941632" y="981468"/>
                    <a:pt x="875187" y="981468"/>
                  </a:cubicBezTo>
                  <a:lnTo>
                    <a:pt x="120309" y="981468"/>
                  </a:lnTo>
                  <a:cubicBezTo>
                    <a:pt x="53864" y="981468"/>
                    <a:pt x="0" y="927603"/>
                    <a:pt x="0" y="861158"/>
                  </a:cubicBezTo>
                  <a:lnTo>
                    <a:pt x="0" y="120309"/>
                  </a:lnTo>
                  <a:cubicBezTo>
                    <a:pt x="0" y="53864"/>
                    <a:pt x="53864" y="0"/>
                    <a:pt x="120309" y="0"/>
                  </a:cubicBezTo>
                  <a:close/>
                </a:path>
              </a:pathLst>
            </a:custGeom>
            <a:solidFill>
              <a:srgbClr val="FFFFFF">
                <a:alpha val="56000"/>
              </a:srgbClr>
            </a:solidFill>
            <a:ln cap="rnd">
              <a:noFill/>
              <a:prstDash val="solid"/>
              <a:round/>
            </a:ln>
          </p:spPr>
          <p:txBody>
            <a:bodyPr/>
            <a:lstStyle/>
            <a:p>
              <a:endParaRPr lang="en-US"/>
            </a:p>
          </p:txBody>
        </p:sp>
        <p:sp>
          <p:nvSpPr>
            <p:cNvPr id="75" name="Freeform 75"/>
            <p:cNvSpPr/>
            <p:nvPr/>
          </p:nvSpPr>
          <p:spPr>
            <a:xfrm>
              <a:off x="2753511" y="7473410"/>
              <a:ext cx="1784890" cy="1784890"/>
            </a:xfrm>
            <a:custGeom>
              <a:avLst/>
              <a:gdLst/>
              <a:ahLst/>
              <a:cxnLst/>
              <a:rect l="l" t="t" r="r" b="b"/>
              <a:pathLst>
                <a:path w="2035321" h="2035321">
                  <a:moveTo>
                    <a:pt x="0" y="0"/>
                  </a:moveTo>
                  <a:lnTo>
                    <a:pt x="2035321" y="0"/>
                  </a:lnTo>
                  <a:lnTo>
                    <a:pt x="2035321" y="2035321"/>
                  </a:lnTo>
                  <a:lnTo>
                    <a:pt x="0" y="2035321"/>
                  </a:lnTo>
                  <a:lnTo>
                    <a:pt x="0" y="0"/>
                  </a:lnTo>
                  <a:close/>
                </a:path>
              </a:pathLst>
            </a:custGeom>
            <a:blipFill>
              <a:blip r:embed="rId13"/>
              <a:stretch>
                <a:fillRect/>
              </a:stretch>
            </a:blipFill>
          </p:spPr>
          <p:txBody>
            <a:bodyPr lIns="91440" tIns="45720" rIns="91440" bIns="45720"/>
            <a:lstStyle/>
            <a:p>
              <a:endParaRPr lang="en-US"/>
            </a:p>
          </p:txBody>
        </p:sp>
        <p:sp>
          <p:nvSpPr>
            <p:cNvPr id="97" name="TextBox 74">
              <a:extLst>
                <a:ext uri="{FF2B5EF4-FFF2-40B4-BE49-F238E27FC236}">
                  <a16:creationId xmlns:a16="http://schemas.microsoft.com/office/drawing/2014/main" id="{DB0A9853-039C-2519-6E2D-64D5F382094D}"/>
                </a:ext>
              </a:extLst>
            </p:cNvPr>
            <p:cNvSpPr txBox="1"/>
            <p:nvPr/>
          </p:nvSpPr>
          <p:spPr>
            <a:xfrm>
              <a:off x="2376961" y="6260679"/>
              <a:ext cx="2537990" cy="1077218"/>
            </a:xfrm>
            <a:prstGeom prst="rect">
              <a:avLst/>
            </a:prstGeom>
          </p:spPr>
          <p:txBody>
            <a:bodyPr wrap="square" lIns="91440" tIns="45720" rIns="91440" bIns="45720" rtlCol="0" anchor="t">
              <a:spAutoFit/>
            </a:bodyPr>
            <a:lstStyle/>
            <a:p>
              <a:pPr algn="ctr">
                <a:spcBef>
                  <a:spcPct val="0"/>
                </a:spcBef>
              </a:pPr>
              <a:r>
                <a:rPr lang="en-US" sz="1600" b="1" dirty="0">
                  <a:solidFill>
                    <a:srgbClr val="000000"/>
                  </a:solidFill>
                  <a:latin typeface="Canva Sans Bold"/>
                  <a:ea typeface="Canva Sans Bold"/>
                  <a:cs typeface="Canva Sans Bold"/>
                  <a:sym typeface="Canva Sans Bold"/>
                </a:rPr>
                <a:t>Blurring</a:t>
              </a:r>
            </a:p>
            <a:p>
              <a:pPr>
                <a:spcBef>
                  <a:spcPct val="0"/>
                </a:spcBef>
              </a:pPr>
              <a:r>
                <a:rPr lang="en-US" sz="1600" dirty="0">
                  <a:solidFill>
                    <a:srgbClr val="000000"/>
                  </a:solidFill>
                  <a:latin typeface="Canva Sans"/>
                  <a:ea typeface="Canva Sans"/>
                  <a:cs typeface="Canva Sans"/>
                  <a:sym typeface="Canva Sans"/>
                </a:rPr>
                <a:t>Automatically done by </a:t>
              </a:r>
              <a:r>
                <a:rPr lang="en-US" sz="1600" b="1" dirty="0" err="1">
                  <a:solidFill>
                    <a:srgbClr val="000000"/>
                  </a:solidFill>
                  <a:latin typeface="Canva Sans Bold"/>
                  <a:ea typeface="Canva Sans Bold"/>
                  <a:cs typeface="Canva Sans Bold"/>
                  <a:sym typeface="Canva Sans Bold"/>
                </a:rPr>
                <a:t>Albumentations</a:t>
              </a:r>
              <a:r>
                <a:rPr lang="en-US" sz="1600" b="1" dirty="0">
                  <a:solidFill>
                    <a:srgbClr val="000000"/>
                  </a:solidFill>
                  <a:latin typeface="Canva Sans Bold"/>
                  <a:ea typeface="Canva Sans Bold"/>
                  <a:cs typeface="Canva Sans Bold"/>
                  <a:sym typeface="Canva Sans Bold"/>
                </a:rPr>
                <a:t> </a:t>
              </a:r>
              <a:r>
                <a:rPr lang="en-US" sz="1600" dirty="0">
                  <a:solidFill>
                    <a:srgbClr val="000000"/>
                  </a:solidFill>
                  <a:latin typeface="Canva Sans"/>
                  <a:ea typeface="Canva Sans"/>
                  <a:cs typeface="Canva Sans"/>
                  <a:sym typeface="Canva Sans"/>
                </a:rPr>
                <a:t>during training.</a:t>
              </a:r>
            </a:p>
          </p:txBody>
        </p:sp>
      </p:grpSp>
      <p:grpSp>
        <p:nvGrpSpPr>
          <p:cNvPr id="100" name="Group 99">
            <a:extLst>
              <a:ext uri="{FF2B5EF4-FFF2-40B4-BE49-F238E27FC236}">
                <a16:creationId xmlns:a16="http://schemas.microsoft.com/office/drawing/2014/main" id="{EC917C80-0547-B9E9-2D3E-DF1CDF21AB1D}"/>
              </a:ext>
            </a:extLst>
          </p:cNvPr>
          <p:cNvGrpSpPr/>
          <p:nvPr/>
        </p:nvGrpSpPr>
        <p:grpSpPr>
          <a:xfrm>
            <a:off x="6329101" y="7182998"/>
            <a:ext cx="11278693" cy="2286983"/>
            <a:chOff x="5637707" y="7182998"/>
            <a:chExt cx="11278693" cy="2286983"/>
          </a:xfrm>
        </p:grpSpPr>
        <p:sp>
          <p:nvSpPr>
            <p:cNvPr id="37" name="Freeform 37"/>
            <p:cNvSpPr/>
            <p:nvPr/>
          </p:nvSpPr>
          <p:spPr>
            <a:xfrm>
              <a:off x="5637707" y="7182998"/>
              <a:ext cx="11278693" cy="2286983"/>
            </a:xfrm>
            <a:custGeom>
              <a:avLst/>
              <a:gdLst/>
              <a:ahLst/>
              <a:cxnLst/>
              <a:rect l="l" t="t" r="r" b="b"/>
              <a:pathLst>
                <a:path w="3387302" h="686844">
                  <a:moveTo>
                    <a:pt x="35516" y="0"/>
                  </a:moveTo>
                  <a:lnTo>
                    <a:pt x="3351786" y="0"/>
                  </a:lnTo>
                  <a:cubicBezTo>
                    <a:pt x="3371401" y="0"/>
                    <a:pt x="3387302" y="15901"/>
                    <a:pt x="3387302" y="35516"/>
                  </a:cubicBezTo>
                  <a:lnTo>
                    <a:pt x="3387302" y="651328"/>
                  </a:lnTo>
                  <a:cubicBezTo>
                    <a:pt x="3387302" y="670943"/>
                    <a:pt x="3371401" y="686844"/>
                    <a:pt x="3351786" y="686844"/>
                  </a:cubicBezTo>
                  <a:lnTo>
                    <a:pt x="35516" y="686844"/>
                  </a:lnTo>
                  <a:cubicBezTo>
                    <a:pt x="15901" y="686844"/>
                    <a:pt x="0" y="670943"/>
                    <a:pt x="0" y="651328"/>
                  </a:cubicBezTo>
                  <a:lnTo>
                    <a:pt x="0" y="35516"/>
                  </a:lnTo>
                  <a:cubicBezTo>
                    <a:pt x="0" y="15901"/>
                    <a:pt x="15901" y="0"/>
                    <a:pt x="35516" y="0"/>
                  </a:cubicBezTo>
                  <a:close/>
                </a:path>
              </a:pathLst>
            </a:custGeom>
            <a:solidFill>
              <a:srgbClr val="FFFFFF">
                <a:alpha val="56000"/>
              </a:srgbClr>
            </a:solidFill>
            <a:ln cap="rnd">
              <a:noFill/>
              <a:prstDash val="solid"/>
              <a:round/>
            </a:ln>
          </p:spPr>
          <p:txBody>
            <a:bodyPr/>
            <a:lstStyle/>
            <a:p>
              <a:endParaRPr lang="en-US"/>
            </a:p>
          </p:txBody>
        </p:sp>
        <p:sp>
          <p:nvSpPr>
            <p:cNvPr id="69" name="Freeform 69"/>
            <p:cNvSpPr/>
            <p:nvPr/>
          </p:nvSpPr>
          <p:spPr>
            <a:xfrm>
              <a:off x="13655785" y="7265256"/>
              <a:ext cx="2414397" cy="2119425"/>
            </a:xfrm>
            <a:custGeom>
              <a:avLst/>
              <a:gdLst/>
              <a:ahLst/>
              <a:cxnLst/>
              <a:rect l="l" t="t" r="r" b="b"/>
              <a:pathLst>
                <a:path w="2753152" h="2416794">
                  <a:moveTo>
                    <a:pt x="0" y="0"/>
                  </a:moveTo>
                  <a:lnTo>
                    <a:pt x="2753152" y="0"/>
                  </a:lnTo>
                  <a:lnTo>
                    <a:pt x="2753152" y="2416794"/>
                  </a:lnTo>
                  <a:lnTo>
                    <a:pt x="0" y="2416794"/>
                  </a:lnTo>
                  <a:lnTo>
                    <a:pt x="0" y="0"/>
                  </a:lnTo>
                  <a:close/>
                </a:path>
              </a:pathLst>
            </a:custGeom>
            <a:blipFill>
              <a:blip r:embed="rId14"/>
              <a:stretch>
                <a:fillRect/>
              </a:stretch>
            </a:blipFill>
          </p:spPr>
          <p:txBody>
            <a:bodyPr lIns="91440" tIns="45720" rIns="91440" bIns="45720"/>
            <a:lstStyle/>
            <a:p>
              <a:endParaRPr lang="en-US"/>
            </a:p>
          </p:txBody>
        </p:sp>
        <p:sp>
          <p:nvSpPr>
            <p:cNvPr id="98" name="TextBox 70">
              <a:extLst>
                <a:ext uri="{FF2B5EF4-FFF2-40B4-BE49-F238E27FC236}">
                  <a16:creationId xmlns:a16="http://schemas.microsoft.com/office/drawing/2014/main" id="{5DC87365-1838-CB24-5F5B-AD4DE66FF380}"/>
                </a:ext>
              </a:extLst>
            </p:cNvPr>
            <p:cNvSpPr txBox="1"/>
            <p:nvPr/>
          </p:nvSpPr>
          <p:spPr>
            <a:xfrm>
              <a:off x="5878293" y="7448225"/>
              <a:ext cx="7982897" cy="1754326"/>
            </a:xfrm>
            <a:prstGeom prst="rect">
              <a:avLst/>
            </a:prstGeom>
          </p:spPr>
          <p:txBody>
            <a:bodyPr lIns="91440" tIns="45720" rIns="91440" bIns="45720" rtlCol="0" anchor="t">
              <a:spAutoFit/>
            </a:bodyPr>
            <a:lstStyle/>
            <a:p>
              <a:pPr algn="ctr">
                <a:spcBef>
                  <a:spcPct val="0"/>
                </a:spcBef>
              </a:pPr>
              <a:r>
                <a:rPr lang="en-US" b="1" dirty="0">
                  <a:solidFill>
                    <a:srgbClr val="000000"/>
                  </a:solidFill>
                  <a:latin typeface="Canva Sans Bold"/>
                  <a:ea typeface="Canva Sans Bold"/>
                  <a:cs typeface="Canva Sans Bold"/>
                  <a:sym typeface="Canva Sans Bold"/>
                </a:rPr>
                <a:t>Coloring</a:t>
              </a:r>
            </a:p>
            <a:p>
              <a:pPr algn="ctr"/>
              <a:r>
                <a:rPr lang="en-US" b="1" dirty="0">
                  <a:solidFill>
                    <a:srgbClr val="000000"/>
                  </a:solidFill>
                  <a:latin typeface="Canva Sans Bold"/>
                  <a:ea typeface="Canva Sans Bold"/>
                  <a:cs typeface="Canva Sans Bold"/>
                  <a:sym typeface="Canva Sans Bold"/>
                </a:rPr>
                <a:t>lighting </a:t>
              </a:r>
              <a:r>
                <a:rPr lang="en-US" dirty="0">
                  <a:solidFill>
                    <a:srgbClr val="000000"/>
                  </a:solidFill>
                  <a:latin typeface="Canva Sans"/>
                  <a:ea typeface="Canva Sans"/>
                  <a:cs typeface="Canva Sans"/>
                  <a:sym typeface="Canva Sans"/>
                </a:rPr>
                <a:t>conditions can affect object </a:t>
              </a:r>
              <a:r>
                <a:rPr lang="en-US" b="1" dirty="0">
                  <a:solidFill>
                    <a:srgbClr val="000000"/>
                  </a:solidFill>
                  <a:latin typeface="Canva Sans Bold"/>
                  <a:ea typeface="Canva Sans Bold"/>
                  <a:cs typeface="Canva Sans Bold"/>
                  <a:sym typeface="Canva Sans Bold"/>
                </a:rPr>
                <a:t>appearance </a:t>
              </a:r>
            </a:p>
            <a:p>
              <a:pPr algn="ctr"/>
              <a:endParaRPr lang="en-US" b="1" dirty="0">
                <a:solidFill>
                  <a:srgbClr val="000000"/>
                </a:solidFill>
                <a:latin typeface="Canva Sans Bold"/>
                <a:ea typeface="Canva Sans Bold"/>
                <a:cs typeface="Canva Sans Bold"/>
                <a:sym typeface="Canva Sans Bold"/>
              </a:endParaRPr>
            </a:p>
            <a:p>
              <a:pPr marL="448474" lvl="1" indent="-224237" algn="l">
                <a:buFont typeface="Arial"/>
                <a:buChar char="•"/>
              </a:pPr>
              <a:r>
                <a:rPr lang="en-US" dirty="0" err="1">
                  <a:solidFill>
                    <a:srgbClr val="000000"/>
                  </a:solidFill>
                  <a:latin typeface="Canva Sans"/>
                  <a:ea typeface="Canva Sans"/>
                  <a:cs typeface="Canva Sans"/>
                  <a:sym typeface="Canva Sans"/>
                </a:rPr>
                <a:t>hsv_h</a:t>
              </a:r>
              <a:r>
                <a:rPr lang="en-US" dirty="0">
                  <a:solidFill>
                    <a:srgbClr val="000000"/>
                  </a:solidFill>
                  <a:latin typeface="Canva Sans"/>
                  <a:ea typeface="Canva Sans"/>
                  <a:cs typeface="Canva Sans"/>
                  <a:sym typeface="Canva Sans"/>
                </a:rPr>
                <a:t> = 0.015: </a:t>
              </a:r>
              <a:r>
                <a:rPr lang="en-US" b="1" dirty="0">
                  <a:solidFill>
                    <a:srgbClr val="000000"/>
                  </a:solidFill>
                  <a:latin typeface="Canva Sans Bold"/>
                  <a:ea typeface="Canva Sans Bold"/>
                  <a:cs typeface="Canva Sans Bold"/>
                  <a:sym typeface="Canva Sans Bold"/>
                </a:rPr>
                <a:t>Hue </a:t>
              </a:r>
              <a:r>
                <a:rPr lang="en-US" dirty="0">
                  <a:solidFill>
                    <a:srgbClr val="000000"/>
                  </a:solidFill>
                  <a:latin typeface="Canva Sans"/>
                  <a:ea typeface="Canva Sans"/>
                  <a:cs typeface="Canva Sans"/>
                  <a:sym typeface="Canva Sans"/>
                </a:rPr>
                <a:t>shifts image colors slightly.</a:t>
              </a:r>
            </a:p>
            <a:p>
              <a:pPr marL="448474" lvl="1" indent="-224237" algn="l">
                <a:buFont typeface="Arial"/>
                <a:buChar char="•"/>
              </a:pPr>
              <a:r>
                <a:rPr lang="en-US" dirty="0" err="1">
                  <a:solidFill>
                    <a:srgbClr val="000000"/>
                  </a:solidFill>
                  <a:latin typeface="Canva Sans"/>
                  <a:ea typeface="Canva Sans"/>
                  <a:cs typeface="Canva Sans"/>
                  <a:sym typeface="Canva Sans"/>
                </a:rPr>
                <a:t>hsv_s</a:t>
              </a:r>
              <a:r>
                <a:rPr lang="en-US" dirty="0">
                  <a:solidFill>
                    <a:srgbClr val="000000"/>
                  </a:solidFill>
                  <a:latin typeface="Canva Sans"/>
                  <a:ea typeface="Canva Sans"/>
                  <a:cs typeface="Canva Sans"/>
                  <a:sym typeface="Canva Sans"/>
                </a:rPr>
                <a:t> = 0.3: </a:t>
              </a:r>
              <a:r>
                <a:rPr lang="en-US" b="1" dirty="0">
                  <a:solidFill>
                    <a:srgbClr val="000000"/>
                  </a:solidFill>
                  <a:latin typeface="Canva Sans Bold"/>
                  <a:ea typeface="Canva Sans Bold"/>
                  <a:cs typeface="Canva Sans Bold"/>
                  <a:sym typeface="Canva Sans Bold"/>
                </a:rPr>
                <a:t>Saturation </a:t>
              </a:r>
              <a:r>
                <a:rPr lang="en-US" dirty="0">
                  <a:solidFill>
                    <a:srgbClr val="000000"/>
                  </a:solidFill>
                  <a:latin typeface="Canva Sans"/>
                  <a:ea typeface="Canva Sans"/>
                  <a:cs typeface="Canva Sans"/>
                  <a:sym typeface="Canva Sans"/>
                </a:rPr>
                <a:t>modifies the intensity of colors </a:t>
              </a:r>
              <a:r>
                <a:rPr lang="en-US" dirty="0" err="1">
                  <a:solidFill>
                    <a:srgbClr val="000000"/>
                  </a:solidFill>
                  <a:latin typeface="Canva Sans"/>
                  <a:ea typeface="Canva Sans"/>
                  <a:cs typeface="Canva Sans"/>
                  <a:sym typeface="Canva Sans"/>
                </a:rPr>
                <a:t>img</a:t>
              </a:r>
              <a:r>
                <a:rPr lang="en-US" dirty="0">
                  <a:solidFill>
                    <a:srgbClr val="000000"/>
                  </a:solidFill>
                  <a:latin typeface="Canva Sans"/>
                  <a:ea typeface="Canva Sans"/>
                  <a:cs typeface="Canva Sans"/>
                  <a:sym typeface="Canva Sans"/>
                </a:rPr>
                <a:t>. </a:t>
              </a:r>
            </a:p>
            <a:p>
              <a:pPr marL="448474" lvl="1" indent="-224237" algn="l">
                <a:buFont typeface="Arial"/>
                <a:buChar char="•"/>
              </a:pPr>
              <a:r>
                <a:rPr lang="en-US" dirty="0" err="1">
                  <a:solidFill>
                    <a:srgbClr val="000000"/>
                  </a:solidFill>
                  <a:latin typeface="Canva Sans"/>
                  <a:ea typeface="Canva Sans"/>
                  <a:cs typeface="Canva Sans"/>
                  <a:sym typeface="Canva Sans"/>
                </a:rPr>
                <a:t>hsv_v</a:t>
              </a:r>
              <a:r>
                <a:rPr lang="en-US" dirty="0">
                  <a:solidFill>
                    <a:srgbClr val="000000"/>
                  </a:solidFill>
                  <a:latin typeface="Canva Sans"/>
                  <a:ea typeface="Canva Sans"/>
                  <a:cs typeface="Canva Sans"/>
                  <a:sym typeface="Canva Sans"/>
                </a:rPr>
                <a:t> = 0.3: </a:t>
              </a:r>
              <a:r>
                <a:rPr lang="en-US" b="1" dirty="0">
                  <a:solidFill>
                    <a:srgbClr val="000000"/>
                  </a:solidFill>
                  <a:latin typeface="Canva Sans Bold"/>
                  <a:ea typeface="Canva Sans Bold"/>
                  <a:cs typeface="Canva Sans Bold"/>
                  <a:sym typeface="Canva Sans Bold"/>
                </a:rPr>
                <a:t>Value </a:t>
              </a:r>
              <a:r>
                <a:rPr lang="en-US" dirty="0">
                  <a:solidFill>
                    <a:srgbClr val="000000"/>
                  </a:solidFill>
                  <a:latin typeface="Canva Sans"/>
                  <a:ea typeface="Canva Sans"/>
                  <a:cs typeface="Canva Sans"/>
                  <a:sym typeface="Canva Sans"/>
                </a:rPr>
                <a:t>changes the brightness of the image.</a:t>
              </a:r>
            </a:p>
          </p:txBody>
        </p:sp>
      </p:grpSp>
      <p:grpSp>
        <p:nvGrpSpPr>
          <p:cNvPr id="101" name="Group 100">
            <a:extLst>
              <a:ext uri="{FF2B5EF4-FFF2-40B4-BE49-F238E27FC236}">
                <a16:creationId xmlns:a16="http://schemas.microsoft.com/office/drawing/2014/main" id="{4D6B94A1-8159-BBD2-261F-3CB092C14D7F}"/>
              </a:ext>
            </a:extLst>
          </p:cNvPr>
          <p:cNvGrpSpPr/>
          <p:nvPr/>
        </p:nvGrpSpPr>
        <p:grpSpPr>
          <a:xfrm>
            <a:off x="12372431" y="5048627"/>
            <a:ext cx="5235363" cy="1929830"/>
            <a:chOff x="11681034" y="5048627"/>
            <a:chExt cx="5235363" cy="1929830"/>
          </a:xfrm>
        </p:grpSpPr>
        <p:sp>
          <p:nvSpPr>
            <p:cNvPr id="40" name="Freeform 40"/>
            <p:cNvSpPr/>
            <p:nvPr/>
          </p:nvSpPr>
          <p:spPr>
            <a:xfrm>
              <a:off x="11681034" y="5048627"/>
              <a:ext cx="5235363" cy="1929830"/>
            </a:xfrm>
            <a:custGeom>
              <a:avLst/>
              <a:gdLst/>
              <a:ahLst/>
              <a:cxnLst/>
              <a:rect l="l" t="t" r="r" b="b"/>
              <a:pathLst>
                <a:path w="1572324" h="579581">
                  <a:moveTo>
                    <a:pt x="76512" y="0"/>
                  </a:moveTo>
                  <a:lnTo>
                    <a:pt x="1495812" y="0"/>
                  </a:lnTo>
                  <a:cubicBezTo>
                    <a:pt x="1516104" y="0"/>
                    <a:pt x="1535566" y="8061"/>
                    <a:pt x="1549915" y="22410"/>
                  </a:cubicBezTo>
                  <a:cubicBezTo>
                    <a:pt x="1564263" y="36759"/>
                    <a:pt x="1572324" y="56220"/>
                    <a:pt x="1572324" y="76512"/>
                  </a:cubicBezTo>
                  <a:lnTo>
                    <a:pt x="1572324" y="503069"/>
                  </a:lnTo>
                  <a:cubicBezTo>
                    <a:pt x="1572324" y="523361"/>
                    <a:pt x="1564263" y="542822"/>
                    <a:pt x="1549915" y="557171"/>
                  </a:cubicBezTo>
                  <a:cubicBezTo>
                    <a:pt x="1535566" y="571520"/>
                    <a:pt x="1516104" y="579581"/>
                    <a:pt x="1495812" y="579581"/>
                  </a:cubicBezTo>
                  <a:lnTo>
                    <a:pt x="76512" y="579581"/>
                  </a:lnTo>
                  <a:cubicBezTo>
                    <a:pt x="56220" y="579581"/>
                    <a:pt x="36759" y="571520"/>
                    <a:pt x="22410" y="557171"/>
                  </a:cubicBezTo>
                  <a:cubicBezTo>
                    <a:pt x="8061" y="542822"/>
                    <a:pt x="0" y="523361"/>
                    <a:pt x="0" y="503069"/>
                  </a:cubicBezTo>
                  <a:lnTo>
                    <a:pt x="0" y="76512"/>
                  </a:lnTo>
                  <a:cubicBezTo>
                    <a:pt x="0" y="56220"/>
                    <a:pt x="8061" y="36759"/>
                    <a:pt x="22410" y="22410"/>
                  </a:cubicBezTo>
                  <a:cubicBezTo>
                    <a:pt x="36759" y="8061"/>
                    <a:pt x="56220" y="0"/>
                    <a:pt x="76512" y="0"/>
                  </a:cubicBezTo>
                  <a:close/>
                </a:path>
              </a:pathLst>
            </a:custGeom>
            <a:solidFill>
              <a:srgbClr val="FFFFFF">
                <a:alpha val="56000"/>
              </a:srgbClr>
            </a:solidFill>
            <a:ln cap="rnd">
              <a:noFill/>
              <a:prstDash val="solid"/>
              <a:round/>
            </a:ln>
          </p:spPr>
          <p:txBody>
            <a:bodyPr/>
            <a:lstStyle/>
            <a:p>
              <a:endParaRPr lang="en-US"/>
            </a:p>
          </p:txBody>
        </p:sp>
        <p:grpSp>
          <p:nvGrpSpPr>
            <p:cNvPr id="59" name="Group 59"/>
            <p:cNvGrpSpPr/>
            <p:nvPr/>
          </p:nvGrpSpPr>
          <p:grpSpPr>
            <a:xfrm>
              <a:off x="14568737" y="5127532"/>
              <a:ext cx="1746245" cy="1772020"/>
              <a:chOff x="0" y="0"/>
              <a:chExt cx="2655006" cy="2694194"/>
            </a:xfrm>
          </p:grpSpPr>
          <p:sp>
            <p:nvSpPr>
              <p:cNvPr id="60" name="Freeform 60"/>
              <p:cNvSpPr/>
              <p:nvPr/>
            </p:nvSpPr>
            <p:spPr>
              <a:xfrm>
                <a:off x="0" y="0"/>
                <a:ext cx="2655006" cy="2694194"/>
              </a:xfrm>
              <a:custGeom>
                <a:avLst/>
                <a:gdLst/>
                <a:ahLst/>
                <a:cxnLst/>
                <a:rect l="l" t="t" r="r" b="b"/>
                <a:pathLst>
                  <a:path w="2655006" h="2694194">
                    <a:moveTo>
                      <a:pt x="0" y="0"/>
                    </a:moveTo>
                    <a:lnTo>
                      <a:pt x="2655006" y="0"/>
                    </a:lnTo>
                    <a:lnTo>
                      <a:pt x="2655006" y="2694194"/>
                    </a:lnTo>
                    <a:lnTo>
                      <a:pt x="0" y="2694194"/>
                    </a:lnTo>
                    <a:lnTo>
                      <a:pt x="0" y="0"/>
                    </a:lnTo>
                    <a:close/>
                  </a:path>
                </a:pathLst>
              </a:custGeom>
              <a:blipFill>
                <a:blip r:embed="rId15"/>
                <a:stretch>
                  <a:fillRect/>
                </a:stretch>
              </a:blipFill>
            </p:spPr>
            <p:txBody>
              <a:bodyPr/>
              <a:lstStyle/>
              <a:p>
                <a:endParaRPr lang="en-US"/>
              </a:p>
            </p:txBody>
          </p:sp>
          <p:sp>
            <p:nvSpPr>
              <p:cNvPr id="61" name="Freeform 61"/>
              <p:cNvSpPr/>
              <p:nvPr/>
            </p:nvSpPr>
            <p:spPr>
              <a:xfrm>
                <a:off x="716258" y="660005"/>
                <a:ext cx="1210511" cy="1210511"/>
              </a:xfrm>
              <a:custGeom>
                <a:avLst/>
                <a:gdLst/>
                <a:ahLst/>
                <a:cxnLst/>
                <a:rect l="l" t="t" r="r" b="b"/>
                <a:pathLst>
                  <a:path w="1210511" h="1210511">
                    <a:moveTo>
                      <a:pt x="0" y="0"/>
                    </a:moveTo>
                    <a:lnTo>
                      <a:pt x="1210512" y="0"/>
                    </a:lnTo>
                    <a:lnTo>
                      <a:pt x="1210512" y="1210511"/>
                    </a:lnTo>
                    <a:lnTo>
                      <a:pt x="0" y="1210511"/>
                    </a:lnTo>
                    <a:lnTo>
                      <a:pt x="0" y="0"/>
                    </a:lnTo>
                    <a:close/>
                  </a:path>
                </a:pathLst>
              </a:custGeom>
              <a:blipFill>
                <a:blip r:embed="rId16"/>
                <a:stretch>
                  <a:fillRect/>
                </a:stretch>
              </a:blipFill>
            </p:spPr>
            <p:txBody>
              <a:bodyPr/>
              <a:lstStyle/>
              <a:p>
                <a:endParaRPr lang="en-US"/>
              </a:p>
            </p:txBody>
          </p:sp>
        </p:grpSp>
        <p:sp>
          <p:nvSpPr>
            <p:cNvPr id="99" name="TextBox 58">
              <a:extLst>
                <a:ext uri="{FF2B5EF4-FFF2-40B4-BE49-F238E27FC236}">
                  <a16:creationId xmlns:a16="http://schemas.microsoft.com/office/drawing/2014/main" id="{C29DEA97-F052-4898-E65D-0B339F60302B}"/>
                </a:ext>
              </a:extLst>
            </p:cNvPr>
            <p:cNvSpPr txBox="1"/>
            <p:nvPr/>
          </p:nvSpPr>
          <p:spPr>
            <a:xfrm>
              <a:off x="11841830" y="5274878"/>
              <a:ext cx="2881536" cy="1477328"/>
            </a:xfrm>
            <a:prstGeom prst="rect">
              <a:avLst/>
            </a:prstGeom>
          </p:spPr>
          <p:txBody>
            <a:bodyPr lIns="91440" tIns="45720" rIns="91440" bIns="45720" rtlCol="0" anchor="t">
              <a:spAutoFit/>
            </a:bodyPr>
            <a:lstStyle/>
            <a:p>
              <a:pPr algn="ctr"/>
              <a:r>
                <a:rPr lang="en-US" b="1" dirty="0">
                  <a:solidFill>
                    <a:srgbClr val="000000"/>
                  </a:solidFill>
                  <a:latin typeface="Canva Sans Bold"/>
                  <a:ea typeface="Canva Sans Bold"/>
                  <a:cs typeface="Canva Sans Bold"/>
                  <a:sym typeface="Canva Sans Bold"/>
                </a:rPr>
                <a:t>Scale = 0.5</a:t>
              </a:r>
            </a:p>
            <a:p>
              <a:pPr algn="l"/>
              <a:r>
                <a:rPr lang="en-US" dirty="0">
                  <a:solidFill>
                    <a:srgbClr val="000000"/>
                  </a:solidFill>
                  <a:latin typeface="Canva Sans"/>
                  <a:ea typeface="Canva Sans"/>
                  <a:cs typeface="Canva Sans"/>
                  <a:sym typeface="Canva Sans"/>
                </a:rPr>
                <a:t>Enables models to handle objects at different distances and </a:t>
              </a:r>
              <a:r>
                <a:rPr lang="en-US" b="1" dirty="0">
                  <a:solidFill>
                    <a:srgbClr val="000000"/>
                  </a:solidFill>
                  <a:latin typeface="Canva Sans Bold"/>
                  <a:ea typeface="Canva Sans Bold"/>
                  <a:cs typeface="Canva Sans Bold"/>
                  <a:sym typeface="Canva Sans Bold"/>
                </a:rPr>
                <a:t>sizes</a:t>
              </a:r>
              <a:r>
                <a:rPr lang="en-US" dirty="0">
                  <a:solidFill>
                    <a:srgbClr val="000000"/>
                  </a:solidFill>
                  <a:latin typeface="Canva Sans"/>
                  <a:ea typeface="Canva Sans"/>
                  <a:cs typeface="Canva Sans"/>
                  <a:sym typeface="Canva Sans"/>
                </a:rPr>
                <a:t>.</a:t>
              </a:r>
            </a:p>
          </p:txBody>
        </p:sp>
      </p:grpSp>
      <p:sp>
        <p:nvSpPr>
          <p:cNvPr id="2" name="Freeform 17">
            <a:extLst>
              <a:ext uri="{FF2B5EF4-FFF2-40B4-BE49-F238E27FC236}">
                <a16:creationId xmlns:a16="http://schemas.microsoft.com/office/drawing/2014/main" id="{B28BC1FE-597D-4A50-20ED-F97E217DF482}"/>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17"/>
            <a:stretch>
              <a:fillRect l="-84200" t="-25589" r="-177031" b="-10202"/>
            </a:stretch>
          </a:blipFill>
        </p:spPr>
        <p:txBody>
          <a:bodyPr/>
          <a:lstStyle/>
          <a:p>
            <a:endParaRPr lang="en-US"/>
          </a:p>
        </p:txBody>
      </p:sp>
      <p:sp>
        <p:nvSpPr>
          <p:cNvPr id="3" name="Freeform: Shape 2">
            <a:hlinkClick r:id="rId18" action="ppaction://hlinksldjump"/>
            <a:extLst>
              <a:ext uri="{FF2B5EF4-FFF2-40B4-BE49-F238E27FC236}">
                <a16:creationId xmlns:a16="http://schemas.microsoft.com/office/drawing/2014/main" id="{05A328C9-25CA-CA8A-417A-72FAD52D6F9A}"/>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18" action="ppaction://hlinksldjump"/>
            <a:extLst>
              <a:ext uri="{FF2B5EF4-FFF2-40B4-BE49-F238E27FC236}">
                <a16:creationId xmlns:a16="http://schemas.microsoft.com/office/drawing/2014/main" id="{51D562FF-7E74-CFA1-2BEC-CC15EF5F01F9}"/>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19" action="ppaction://hlinksldjump"/>
            <a:extLst>
              <a:ext uri="{FF2B5EF4-FFF2-40B4-BE49-F238E27FC236}">
                <a16:creationId xmlns:a16="http://schemas.microsoft.com/office/drawing/2014/main" id="{CB02E980-C728-7EB2-EC32-3AAE351697B2}"/>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19" action="ppaction://hlinksldjump"/>
            <a:extLst>
              <a:ext uri="{FF2B5EF4-FFF2-40B4-BE49-F238E27FC236}">
                <a16:creationId xmlns:a16="http://schemas.microsoft.com/office/drawing/2014/main" id="{14FC35C9-1F83-562D-D593-1C5EDCF65049}"/>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7" name="Freeform: Shape 6">
            <a:hlinkClick r:id="rId20" action="ppaction://hlinksldjump"/>
            <a:extLst>
              <a:ext uri="{FF2B5EF4-FFF2-40B4-BE49-F238E27FC236}">
                <a16:creationId xmlns:a16="http://schemas.microsoft.com/office/drawing/2014/main" id="{029E65FF-B83D-E391-68FB-F0FA952CEB15}"/>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20" action="ppaction://hlinksldjump"/>
            <a:extLst>
              <a:ext uri="{FF2B5EF4-FFF2-40B4-BE49-F238E27FC236}">
                <a16:creationId xmlns:a16="http://schemas.microsoft.com/office/drawing/2014/main" id="{A9C9F61A-E756-E3EF-5BDE-31AA0555E17E}"/>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21" action="ppaction://hlinksldjump"/>
            <a:extLst>
              <a:ext uri="{FF2B5EF4-FFF2-40B4-BE49-F238E27FC236}">
                <a16:creationId xmlns:a16="http://schemas.microsoft.com/office/drawing/2014/main" id="{74039D43-6B58-4BF6-4C0E-B414F0AAF1DE}"/>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21" action="ppaction://hlinksldjump"/>
            <a:extLst>
              <a:ext uri="{FF2B5EF4-FFF2-40B4-BE49-F238E27FC236}">
                <a16:creationId xmlns:a16="http://schemas.microsoft.com/office/drawing/2014/main" id="{7108578E-672B-6BF9-3088-5D767E2B8148}"/>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22" action="ppaction://hlinksldjump"/>
            <a:extLst>
              <a:ext uri="{FF2B5EF4-FFF2-40B4-BE49-F238E27FC236}">
                <a16:creationId xmlns:a16="http://schemas.microsoft.com/office/drawing/2014/main" id="{E84D7C59-53AB-EBEC-F9A7-8E00B8E13E7A}"/>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22" action="ppaction://hlinksldjump"/>
            <a:extLst>
              <a:ext uri="{FF2B5EF4-FFF2-40B4-BE49-F238E27FC236}">
                <a16:creationId xmlns:a16="http://schemas.microsoft.com/office/drawing/2014/main" id="{638F924E-170B-3CAF-0C7C-F85408C25F76}"/>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23" action="ppaction://hlinksldjump"/>
            <a:extLst>
              <a:ext uri="{FF2B5EF4-FFF2-40B4-BE49-F238E27FC236}">
                <a16:creationId xmlns:a16="http://schemas.microsoft.com/office/drawing/2014/main" id="{BB864805-2534-B6C3-5DE8-C94F2E3D9BA8}"/>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23" action="ppaction://hlinksldjump"/>
            <a:extLst>
              <a:ext uri="{FF2B5EF4-FFF2-40B4-BE49-F238E27FC236}">
                <a16:creationId xmlns:a16="http://schemas.microsoft.com/office/drawing/2014/main" id="{DCAC9DDC-28DA-8301-144D-756E8EA4976D}"/>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24" action="ppaction://hlinksldjump"/>
            <a:extLst>
              <a:ext uri="{FF2B5EF4-FFF2-40B4-BE49-F238E27FC236}">
                <a16:creationId xmlns:a16="http://schemas.microsoft.com/office/drawing/2014/main" id="{6E879CB9-745C-F762-D340-F0FBC147E611}"/>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24" action="ppaction://hlinksldjump"/>
            <a:extLst>
              <a:ext uri="{FF2B5EF4-FFF2-40B4-BE49-F238E27FC236}">
                <a16:creationId xmlns:a16="http://schemas.microsoft.com/office/drawing/2014/main" id="{34F0B2BB-B780-B77A-95E0-C2E0492BD963}"/>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A2A02187-C187-A9CD-9FC3-EDD2F3210E49}"/>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E884CF16-7CA9-F4C8-59AF-342231E335F6}"/>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2148838" y="3503770"/>
            <a:ext cx="7637245" cy="2964914"/>
          </a:xfrm>
          <a:prstGeom prst="rect">
            <a:avLst/>
          </a:prstGeom>
        </p:spPr>
        <p:txBody>
          <a:bodyPr wrap="square" lIns="91440" tIns="45720" rIns="91440" bIns="45720" rtlCol="0" anchor="t">
            <a:spAutoFit/>
          </a:bodyPr>
          <a:lstStyle/>
          <a:p>
            <a:pPr marL="514350" indent="-514350" algn="l">
              <a:lnSpc>
                <a:spcPts val="3240"/>
              </a:lnSpc>
              <a:buFont typeface="+mj-lt"/>
              <a:buAutoNum type="arabicPeriod"/>
            </a:pPr>
            <a:r>
              <a:rPr lang="en-US" sz="2700" b="1" dirty="0">
                <a:solidFill>
                  <a:srgbClr val="000000"/>
                </a:solidFill>
                <a:latin typeface="Aptos Bold"/>
                <a:ea typeface="Aptos Bold"/>
                <a:cs typeface="Aptos Bold"/>
                <a:sym typeface="Aptos Bold"/>
              </a:rPr>
              <a:t>CV Classification phase:</a:t>
            </a:r>
            <a:r>
              <a:rPr lang="en-US" sz="2700" dirty="0">
                <a:solidFill>
                  <a:srgbClr val="000000"/>
                </a:solidFill>
                <a:latin typeface="Aptos"/>
                <a:ea typeface="Aptos"/>
                <a:cs typeface="Aptos"/>
                <a:sym typeface="Aptos"/>
              </a:rPr>
              <a:t> </a:t>
            </a:r>
          </a:p>
          <a:p>
            <a:pPr marL="512064" algn="l">
              <a:lnSpc>
                <a:spcPts val="3240"/>
              </a:lnSpc>
            </a:pPr>
            <a:r>
              <a:rPr lang="en-US" sz="2700" dirty="0">
                <a:solidFill>
                  <a:srgbClr val="000000"/>
                </a:solidFill>
                <a:latin typeface="Aptos"/>
                <a:ea typeface="Aptos"/>
                <a:cs typeface="Aptos"/>
                <a:sym typeface="Aptos"/>
              </a:rPr>
              <a:t>First, we tried different classification only models searching for the balance between speed and highest accuracy.</a:t>
            </a:r>
          </a:p>
          <a:p>
            <a:pPr marL="512064" algn="l">
              <a:lnSpc>
                <a:spcPts val="3240"/>
              </a:lnSpc>
            </a:pPr>
            <a:r>
              <a:rPr lang="en-US" sz="2700" dirty="0">
                <a:solidFill>
                  <a:srgbClr val="000000"/>
                </a:solidFill>
                <a:latin typeface="Aptos"/>
                <a:ea typeface="Aptos"/>
                <a:cs typeface="Aptos"/>
                <a:sym typeface="Aptos"/>
              </a:rPr>
              <a:t>using IR sensors for detection.</a:t>
            </a:r>
          </a:p>
          <a:p>
            <a:pPr marL="512064" algn="l">
              <a:lnSpc>
                <a:spcPts val="3240"/>
              </a:lnSpc>
            </a:pPr>
            <a:r>
              <a:rPr lang="en-US" sz="2700" dirty="0">
                <a:solidFill>
                  <a:srgbClr val="000000"/>
                </a:solidFill>
                <a:latin typeface="Aptos"/>
                <a:ea typeface="Aptos"/>
                <a:cs typeface="Aptos"/>
                <a:sym typeface="Aptos"/>
              </a:rPr>
              <a:t>complicated, expensive and not an accurate event detection method (add/remove).</a:t>
            </a:r>
          </a:p>
        </p:txBody>
      </p:sp>
      <p:sp>
        <p:nvSpPr>
          <p:cNvPr id="20" name="Freeform 20">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graphicFrame>
        <p:nvGraphicFramePr>
          <p:cNvPr id="41" name="Table 41"/>
          <p:cNvGraphicFramePr>
            <a:graphicFrameLocks noGrp="1"/>
          </p:cNvGraphicFramePr>
          <p:nvPr>
            <p:extLst>
              <p:ext uri="{D42A27DB-BD31-4B8C-83A1-F6EECF244321}">
                <p14:modId xmlns:p14="http://schemas.microsoft.com/office/powerpoint/2010/main" val="3089401617"/>
              </p:ext>
            </p:extLst>
          </p:nvPr>
        </p:nvGraphicFramePr>
        <p:xfrm>
          <a:off x="10471883" y="3503770"/>
          <a:ext cx="7130317" cy="5648936"/>
        </p:xfrm>
        <a:graphic>
          <a:graphicData uri="http://schemas.openxmlformats.org/drawingml/2006/table">
            <a:tbl>
              <a:tblPr/>
              <a:tblGrid>
                <a:gridCol w="3996603">
                  <a:extLst>
                    <a:ext uri="{9D8B030D-6E8A-4147-A177-3AD203B41FA5}">
                      <a16:colId xmlns:a16="http://schemas.microsoft.com/office/drawing/2014/main" val="20000"/>
                    </a:ext>
                  </a:extLst>
                </a:gridCol>
                <a:gridCol w="3133714">
                  <a:extLst>
                    <a:ext uri="{9D8B030D-6E8A-4147-A177-3AD203B41FA5}">
                      <a16:colId xmlns:a16="http://schemas.microsoft.com/office/drawing/2014/main" val="20001"/>
                    </a:ext>
                  </a:extLst>
                </a:gridCol>
              </a:tblGrid>
              <a:tr h="706117">
                <a:tc>
                  <a:txBody>
                    <a:bodyPr/>
                    <a:lstStyle/>
                    <a:p>
                      <a:pPr algn="ctr">
                        <a:lnSpc>
                          <a:spcPts val="3240"/>
                        </a:lnSpc>
                        <a:defRPr/>
                      </a:pPr>
                      <a:r>
                        <a:rPr lang="en-US" sz="2700" b="1">
                          <a:solidFill>
                            <a:srgbClr val="000000"/>
                          </a:solidFill>
                          <a:latin typeface="Aptos Bold"/>
                          <a:ea typeface="Aptos Bold"/>
                          <a:cs typeface="Aptos Bold"/>
                          <a:sym typeface="Aptos Bold"/>
                        </a:rPr>
                        <a:t>Classification Models</a:t>
                      </a:r>
                      <a:endParaRPr lang="en-US" sz="1100"/>
                    </a:p>
                  </a:txBody>
                  <a:tcPr marT="91440" marB="91440"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lnSpc>
                          <a:spcPts val="3240"/>
                        </a:lnSpc>
                        <a:defRPr/>
                      </a:pPr>
                      <a:r>
                        <a:rPr lang="en-US" sz="2700" b="1">
                          <a:solidFill>
                            <a:srgbClr val="000000"/>
                          </a:solidFill>
                          <a:latin typeface="Aptos Bold"/>
                          <a:ea typeface="Aptos Bold"/>
                          <a:cs typeface="Aptos Bold"/>
                          <a:sym typeface="Aptos Bold"/>
                        </a:rPr>
                        <a:t>Accuracy (%)</a:t>
                      </a:r>
                      <a:endParaRPr lang="en-US" sz="1100"/>
                    </a:p>
                  </a:txBody>
                  <a:tcPr marT="91440" marB="91440"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06117">
                <a:tc>
                  <a:txBody>
                    <a:bodyPr/>
                    <a:lstStyle/>
                    <a:p>
                      <a:pPr algn="ctr">
                        <a:lnSpc>
                          <a:spcPts val="3240"/>
                        </a:lnSpc>
                        <a:defRPr/>
                      </a:pPr>
                      <a:r>
                        <a:rPr lang="en-US" sz="2700" b="1" dirty="0">
                          <a:solidFill>
                            <a:srgbClr val="000000"/>
                          </a:solidFill>
                          <a:latin typeface="Aptos Bold"/>
                          <a:ea typeface="Aptos Bold"/>
                          <a:cs typeface="Aptos Bold"/>
                          <a:sym typeface="Aptos Bold"/>
                        </a:rPr>
                        <a:t>ResNet50V2</a:t>
                      </a:r>
                      <a:endParaRPr lang="en-US" sz="1100" dirty="0"/>
                    </a:p>
                  </a:txBody>
                  <a:tcPr marT="91440" marB="91440"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CCCCCC"/>
                    </a:solidFill>
                  </a:tcPr>
                </a:tc>
                <a:tc>
                  <a:txBody>
                    <a:bodyPr/>
                    <a:lstStyle/>
                    <a:p>
                      <a:pPr algn="ctr">
                        <a:lnSpc>
                          <a:spcPts val="3240"/>
                        </a:lnSpc>
                        <a:defRPr/>
                      </a:pPr>
                      <a:r>
                        <a:rPr lang="en-US" sz="2700">
                          <a:solidFill>
                            <a:srgbClr val="000000"/>
                          </a:solidFill>
                          <a:latin typeface="Aptos"/>
                          <a:ea typeface="Aptos"/>
                          <a:cs typeface="Aptos"/>
                          <a:sym typeface="Aptos"/>
                        </a:rPr>
                        <a:t>94.7</a:t>
                      </a:r>
                      <a:endParaRPr lang="en-US" sz="1100"/>
                    </a:p>
                  </a:txBody>
                  <a:tcPr marT="91440" marB="91440"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CCCCCC"/>
                    </a:solidFill>
                  </a:tcPr>
                </a:tc>
                <a:extLst>
                  <a:ext uri="{0D108BD9-81ED-4DB2-BD59-A6C34878D82A}">
                    <a16:rowId xmlns:a16="http://schemas.microsoft.com/office/drawing/2014/main" val="10001"/>
                  </a:ext>
                </a:extLst>
              </a:tr>
              <a:tr h="706117">
                <a:tc>
                  <a:txBody>
                    <a:bodyPr/>
                    <a:lstStyle/>
                    <a:p>
                      <a:pPr algn="ctr">
                        <a:lnSpc>
                          <a:spcPts val="3240"/>
                        </a:lnSpc>
                        <a:defRPr/>
                      </a:pPr>
                      <a:r>
                        <a:rPr lang="en-US" sz="2700" b="1">
                          <a:solidFill>
                            <a:srgbClr val="000000"/>
                          </a:solidFill>
                          <a:latin typeface="Aptos Bold"/>
                          <a:ea typeface="Aptos Bold"/>
                          <a:cs typeface="Aptos Bold"/>
                          <a:sym typeface="Aptos Bold"/>
                        </a:rPr>
                        <a:t>ResNet101V2</a:t>
                      </a:r>
                      <a:endParaRPr lang="en-US" sz="1100"/>
                    </a:p>
                  </a:txBody>
                  <a:tcPr marT="91440" marB="91440"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pPr algn="ctr">
                        <a:lnSpc>
                          <a:spcPts val="3240"/>
                        </a:lnSpc>
                        <a:defRPr/>
                      </a:pPr>
                      <a:r>
                        <a:rPr lang="en-US" sz="2700">
                          <a:solidFill>
                            <a:srgbClr val="000000"/>
                          </a:solidFill>
                          <a:latin typeface="Aptos"/>
                          <a:ea typeface="Aptos"/>
                          <a:cs typeface="Aptos"/>
                          <a:sym typeface="Aptos"/>
                        </a:rPr>
                        <a:t>94.4</a:t>
                      </a:r>
                      <a:endParaRPr lang="en-US" sz="1100"/>
                    </a:p>
                  </a:txBody>
                  <a:tcPr marT="91440" marB="91440"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06117">
                <a:tc>
                  <a:txBody>
                    <a:bodyPr/>
                    <a:lstStyle/>
                    <a:p>
                      <a:pPr algn="ctr">
                        <a:lnSpc>
                          <a:spcPts val="3240"/>
                        </a:lnSpc>
                        <a:defRPr/>
                      </a:pPr>
                      <a:r>
                        <a:rPr lang="en-US" sz="2700" b="1">
                          <a:solidFill>
                            <a:srgbClr val="000000"/>
                          </a:solidFill>
                          <a:latin typeface="Aptos Bold"/>
                          <a:ea typeface="Aptos Bold"/>
                          <a:cs typeface="Aptos Bold"/>
                          <a:sym typeface="Aptos Bold"/>
                        </a:rPr>
                        <a:t>VGG16</a:t>
                      </a:r>
                      <a:endParaRPr lang="en-US" sz="1100"/>
                    </a:p>
                  </a:txBody>
                  <a:tcPr marT="91440" marB="91440"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CCCCCC"/>
                    </a:solidFill>
                  </a:tcPr>
                </a:tc>
                <a:tc>
                  <a:txBody>
                    <a:bodyPr/>
                    <a:lstStyle/>
                    <a:p>
                      <a:pPr algn="ctr">
                        <a:lnSpc>
                          <a:spcPts val="3240"/>
                        </a:lnSpc>
                        <a:defRPr/>
                      </a:pPr>
                      <a:r>
                        <a:rPr lang="en-US" sz="2700">
                          <a:solidFill>
                            <a:srgbClr val="000000"/>
                          </a:solidFill>
                          <a:latin typeface="Aptos"/>
                          <a:ea typeface="Aptos"/>
                          <a:cs typeface="Aptos"/>
                          <a:sym typeface="Aptos"/>
                        </a:rPr>
                        <a:t>76</a:t>
                      </a:r>
                      <a:endParaRPr lang="en-US" sz="1100"/>
                    </a:p>
                  </a:txBody>
                  <a:tcPr marT="91440" marB="91440"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CCCCCC"/>
                    </a:solidFill>
                  </a:tcPr>
                </a:tc>
                <a:extLst>
                  <a:ext uri="{0D108BD9-81ED-4DB2-BD59-A6C34878D82A}">
                    <a16:rowId xmlns:a16="http://schemas.microsoft.com/office/drawing/2014/main" val="10003"/>
                  </a:ext>
                </a:extLst>
              </a:tr>
              <a:tr h="706117">
                <a:tc>
                  <a:txBody>
                    <a:bodyPr/>
                    <a:lstStyle/>
                    <a:p>
                      <a:pPr algn="ctr">
                        <a:lnSpc>
                          <a:spcPts val="3240"/>
                        </a:lnSpc>
                        <a:defRPr/>
                      </a:pPr>
                      <a:r>
                        <a:rPr lang="en-US" sz="2700" b="1">
                          <a:solidFill>
                            <a:srgbClr val="000000"/>
                          </a:solidFill>
                          <a:latin typeface="Aptos Bold"/>
                          <a:ea typeface="Aptos Bold"/>
                          <a:cs typeface="Aptos Bold"/>
                          <a:sym typeface="Aptos Bold"/>
                        </a:rPr>
                        <a:t>VGG19</a:t>
                      </a:r>
                      <a:endParaRPr lang="en-US" sz="1100"/>
                    </a:p>
                  </a:txBody>
                  <a:tcPr marT="91440" marB="91440"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pPr algn="ctr">
                        <a:lnSpc>
                          <a:spcPts val="3240"/>
                        </a:lnSpc>
                        <a:defRPr/>
                      </a:pPr>
                      <a:r>
                        <a:rPr lang="en-US" sz="2700">
                          <a:solidFill>
                            <a:srgbClr val="000000"/>
                          </a:solidFill>
                          <a:latin typeface="Aptos"/>
                          <a:ea typeface="Aptos"/>
                          <a:cs typeface="Aptos"/>
                          <a:sym typeface="Aptos"/>
                        </a:rPr>
                        <a:t>71</a:t>
                      </a:r>
                      <a:endParaRPr lang="en-US" sz="1100"/>
                    </a:p>
                  </a:txBody>
                  <a:tcPr marT="91440" marB="91440"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06117">
                <a:tc>
                  <a:txBody>
                    <a:bodyPr/>
                    <a:lstStyle/>
                    <a:p>
                      <a:pPr algn="ctr">
                        <a:lnSpc>
                          <a:spcPts val="3240"/>
                        </a:lnSpc>
                        <a:defRPr/>
                      </a:pPr>
                      <a:r>
                        <a:rPr lang="en-US" sz="2700" b="1">
                          <a:solidFill>
                            <a:srgbClr val="000000"/>
                          </a:solidFill>
                          <a:latin typeface="Aptos Bold"/>
                          <a:ea typeface="Aptos Bold"/>
                          <a:cs typeface="Aptos Bold"/>
                          <a:sym typeface="Aptos Bold"/>
                        </a:rPr>
                        <a:t>Inception</a:t>
                      </a:r>
                      <a:endParaRPr lang="en-US" sz="1100"/>
                    </a:p>
                  </a:txBody>
                  <a:tcPr marT="91440" marB="91440"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CCCCCC"/>
                    </a:solidFill>
                  </a:tcPr>
                </a:tc>
                <a:tc>
                  <a:txBody>
                    <a:bodyPr/>
                    <a:lstStyle/>
                    <a:p>
                      <a:pPr algn="ctr">
                        <a:lnSpc>
                          <a:spcPts val="3240"/>
                        </a:lnSpc>
                        <a:defRPr/>
                      </a:pPr>
                      <a:r>
                        <a:rPr lang="en-US" sz="2700">
                          <a:solidFill>
                            <a:srgbClr val="000000"/>
                          </a:solidFill>
                          <a:latin typeface="Aptos"/>
                          <a:ea typeface="Aptos"/>
                          <a:cs typeface="Aptos"/>
                          <a:sym typeface="Aptos"/>
                        </a:rPr>
                        <a:t>92</a:t>
                      </a:r>
                      <a:endParaRPr lang="en-US" sz="1100"/>
                    </a:p>
                  </a:txBody>
                  <a:tcPr marT="91440" marB="91440"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CCCCCC"/>
                    </a:solidFill>
                  </a:tcPr>
                </a:tc>
                <a:extLst>
                  <a:ext uri="{0D108BD9-81ED-4DB2-BD59-A6C34878D82A}">
                    <a16:rowId xmlns:a16="http://schemas.microsoft.com/office/drawing/2014/main" val="10005"/>
                  </a:ext>
                </a:extLst>
              </a:tr>
              <a:tr h="706117">
                <a:tc>
                  <a:txBody>
                    <a:bodyPr/>
                    <a:lstStyle/>
                    <a:p>
                      <a:pPr algn="ctr">
                        <a:lnSpc>
                          <a:spcPts val="3240"/>
                        </a:lnSpc>
                        <a:defRPr/>
                      </a:pPr>
                      <a:r>
                        <a:rPr lang="en-US" sz="2700" b="1">
                          <a:solidFill>
                            <a:srgbClr val="000000"/>
                          </a:solidFill>
                          <a:latin typeface="Aptos Bold"/>
                          <a:ea typeface="Aptos Bold"/>
                          <a:cs typeface="Aptos Bold"/>
                          <a:sym typeface="Aptos Bold"/>
                        </a:rPr>
                        <a:t>MobileNetV3Small</a:t>
                      </a:r>
                      <a:endParaRPr lang="en-US" sz="1100"/>
                    </a:p>
                  </a:txBody>
                  <a:tcPr marT="91440" marB="91440"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pPr algn="ctr">
                        <a:lnSpc>
                          <a:spcPts val="3240"/>
                        </a:lnSpc>
                        <a:defRPr/>
                      </a:pPr>
                      <a:r>
                        <a:rPr lang="en-US" sz="2700">
                          <a:solidFill>
                            <a:srgbClr val="000000"/>
                          </a:solidFill>
                          <a:latin typeface="Aptos"/>
                          <a:ea typeface="Aptos"/>
                          <a:cs typeface="Aptos"/>
                          <a:sym typeface="Aptos"/>
                        </a:rPr>
                        <a:t>3</a:t>
                      </a:r>
                      <a:endParaRPr lang="en-US" sz="1100"/>
                    </a:p>
                  </a:txBody>
                  <a:tcPr marT="91440" marB="91440"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706117">
                <a:tc>
                  <a:txBody>
                    <a:bodyPr/>
                    <a:lstStyle/>
                    <a:p>
                      <a:pPr algn="ctr">
                        <a:lnSpc>
                          <a:spcPts val="3240"/>
                        </a:lnSpc>
                        <a:defRPr/>
                      </a:pPr>
                      <a:r>
                        <a:rPr lang="en-US" sz="2700" b="1">
                          <a:solidFill>
                            <a:srgbClr val="000000"/>
                          </a:solidFill>
                          <a:latin typeface="Aptos Bold"/>
                          <a:ea typeface="Aptos Bold"/>
                          <a:cs typeface="Aptos Bold"/>
                          <a:sym typeface="Aptos Bold"/>
                        </a:rPr>
                        <a:t>MobileNetV2</a:t>
                      </a:r>
                      <a:endParaRPr lang="en-US" sz="1100"/>
                    </a:p>
                  </a:txBody>
                  <a:tcPr marT="91440" marB="91440"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CCCCCC"/>
                    </a:solidFill>
                  </a:tcPr>
                </a:tc>
                <a:tc>
                  <a:txBody>
                    <a:bodyPr/>
                    <a:lstStyle/>
                    <a:p>
                      <a:pPr algn="ctr">
                        <a:lnSpc>
                          <a:spcPts val="3240"/>
                        </a:lnSpc>
                        <a:defRPr/>
                      </a:pPr>
                      <a:r>
                        <a:rPr lang="en-US" sz="2700" b="1" dirty="0">
                          <a:solidFill>
                            <a:srgbClr val="000000"/>
                          </a:solidFill>
                          <a:latin typeface="Aptos Bold"/>
                          <a:ea typeface="Aptos Bold"/>
                          <a:cs typeface="Aptos Bold"/>
                          <a:sym typeface="Aptos Bold"/>
                        </a:rPr>
                        <a:t>98.7</a:t>
                      </a:r>
                      <a:endParaRPr lang="en-US" sz="1100" dirty="0"/>
                    </a:p>
                  </a:txBody>
                  <a:tcPr marT="91440" marB="91440"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7620" cap="flat" cmpd="sng" algn="ctr">
                      <a:solidFill>
                        <a:srgbClr val="D9D9D9"/>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007"/>
                  </a:ext>
                </a:extLst>
              </a:tr>
            </a:tbl>
          </a:graphicData>
        </a:graphic>
      </p:graphicFrame>
      <p:sp>
        <p:nvSpPr>
          <p:cNvPr id="42" name="TextBox 19">
            <a:extLst>
              <a:ext uri="{FF2B5EF4-FFF2-40B4-BE49-F238E27FC236}">
                <a16:creationId xmlns:a16="http://schemas.microsoft.com/office/drawing/2014/main" id="{769171A9-28EE-4135-B7CE-797D86FF4D0C}"/>
              </a:ext>
            </a:extLst>
          </p:cNvPr>
          <p:cNvSpPr txBox="1"/>
          <p:nvPr/>
        </p:nvSpPr>
        <p:spPr>
          <a:xfrm>
            <a:off x="1463038" y="1987540"/>
            <a:ext cx="8562914"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Model</a:t>
            </a:r>
          </a:p>
        </p:txBody>
      </p:sp>
      <p:sp>
        <p:nvSpPr>
          <p:cNvPr id="43" name="TextBox 47">
            <a:extLst>
              <a:ext uri="{FF2B5EF4-FFF2-40B4-BE49-F238E27FC236}">
                <a16:creationId xmlns:a16="http://schemas.microsoft.com/office/drawing/2014/main" id="{AAB58147-D66A-A5AD-B7B0-A8121B011DA0}"/>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lnSpc>
                <a:spcPts val="8640"/>
              </a:lnSpc>
            </a:pPr>
            <a:r>
              <a:rPr lang="en-US" sz="7200" b="1" dirty="0">
                <a:solidFill>
                  <a:srgbClr val="0094FF"/>
                </a:solidFill>
                <a:latin typeface="Montserrat Bold"/>
                <a:ea typeface="Montserrat Bold"/>
                <a:cs typeface="Montserrat Bold"/>
                <a:sym typeface="Montserrat Bold"/>
              </a:rPr>
              <a:t>Product Recognition</a:t>
            </a:r>
          </a:p>
        </p:txBody>
      </p:sp>
      <p:sp>
        <p:nvSpPr>
          <p:cNvPr id="2" name="Freeform 17">
            <a:extLst>
              <a:ext uri="{FF2B5EF4-FFF2-40B4-BE49-F238E27FC236}">
                <a16:creationId xmlns:a16="http://schemas.microsoft.com/office/drawing/2014/main" id="{9DCCA614-2B5A-F1F1-0A27-B1A05358CECB}"/>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5"/>
            <a:stretch>
              <a:fillRect l="-84200" t="-25589" r="-177031" b="-10202"/>
            </a:stretch>
          </a:blipFill>
        </p:spPr>
        <p:txBody>
          <a:bodyPr/>
          <a:lstStyle/>
          <a:p>
            <a:endParaRPr lang="en-US"/>
          </a:p>
        </p:txBody>
      </p:sp>
      <p:sp>
        <p:nvSpPr>
          <p:cNvPr id="3" name="Freeform: Shape 2">
            <a:hlinkClick r:id="rId6" action="ppaction://hlinksldjump"/>
            <a:extLst>
              <a:ext uri="{FF2B5EF4-FFF2-40B4-BE49-F238E27FC236}">
                <a16:creationId xmlns:a16="http://schemas.microsoft.com/office/drawing/2014/main" id="{12194119-AD14-7424-BC98-C25B1130E169}"/>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6" action="ppaction://hlinksldjump"/>
            <a:extLst>
              <a:ext uri="{FF2B5EF4-FFF2-40B4-BE49-F238E27FC236}">
                <a16:creationId xmlns:a16="http://schemas.microsoft.com/office/drawing/2014/main" id="{C909361A-C906-57A2-50EE-FB1A96F2839A}"/>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7" action="ppaction://hlinksldjump"/>
            <a:extLst>
              <a:ext uri="{FF2B5EF4-FFF2-40B4-BE49-F238E27FC236}">
                <a16:creationId xmlns:a16="http://schemas.microsoft.com/office/drawing/2014/main" id="{E9EDD32A-E6ED-5139-4F22-78266A6A1C59}"/>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7" action="ppaction://hlinksldjump"/>
            <a:extLst>
              <a:ext uri="{FF2B5EF4-FFF2-40B4-BE49-F238E27FC236}">
                <a16:creationId xmlns:a16="http://schemas.microsoft.com/office/drawing/2014/main" id="{DA8D9AEE-2ADE-D377-CA8E-F13714DC369E}"/>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7" name="Freeform: Shape 6">
            <a:hlinkClick r:id="rId8" action="ppaction://hlinksldjump"/>
            <a:extLst>
              <a:ext uri="{FF2B5EF4-FFF2-40B4-BE49-F238E27FC236}">
                <a16:creationId xmlns:a16="http://schemas.microsoft.com/office/drawing/2014/main" id="{4EA2826D-51D1-05A5-C475-E486A4BA8071}"/>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8" action="ppaction://hlinksldjump"/>
            <a:extLst>
              <a:ext uri="{FF2B5EF4-FFF2-40B4-BE49-F238E27FC236}">
                <a16:creationId xmlns:a16="http://schemas.microsoft.com/office/drawing/2014/main" id="{D59A929F-AF3A-32A1-2DA1-43A1C78F54CB}"/>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9" action="ppaction://hlinksldjump"/>
            <a:extLst>
              <a:ext uri="{FF2B5EF4-FFF2-40B4-BE49-F238E27FC236}">
                <a16:creationId xmlns:a16="http://schemas.microsoft.com/office/drawing/2014/main" id="{F4B24ADE-E452-3042-D728-347C16FD5ABF}"/>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9" action="ppaction://hlinksldjump"/>
            <a:extLst>
              <a:ext uri="{FF2B5EF4-FFF2-40B4-BE49-F238E27FC236}">
                <a16:creationId xmlns:a16="http://schemas.microsoft.com/office/drawing/2014/main" id="{1C3F4970-935E-6C2E-8BF7-0FF34AA38CF3}"/>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10" action="ppaction://hlinksldjump"/>
            <a:extLst>
              <a:ext uri="{FF2B5EF4-FFF2-40B4-BE49-F238E27FC236}">
                <a16:creationId xmlns:a16="http://schemas.microsoft.com/office/drawing/2014/main" id="{723412E3-2723-93CC-0569-C378BFDCBA6D}"/>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0" action="ppaction://hlinksldjump"/>
            <a:extLst>
              <a:ext uri="{FF2B5EF4-FFF2-40B4-BE49-F238E27FC236}">
                <a16:creationId xmlns:a16="http://schemas.microsoft.com/office/drawing/2014/main" id="{932BA891-88BF-C0EC-57AE-63DBCC3C7103}"/>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11" action="ppaction://hlinksldjump"/>
            <a:extLst>
              <a:ext uri="{FF2B5EF4-FFF2-40B4-BE49-F238E27FC236}">
                <a16:creationId xmlns:a16="http://schemas.microsoft.com/office/drawing/2014/main" id="{AE7684CF-E5DA-FE51-ED2B-C54D6894473E}"/>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1" action="ppaction://hlinksldjump"/>
            <a:extLst>
              <a:ext uri="{FF2B5EF4-FFF2-40B4-BE49-F238E27FC236}">
                <a16:creationId xmlns:a16="http://schemas.microsoft.com/office/drawing/2014/main" id="{55A068D4-3F5A-18CD-B67A-EA676D8ECA33}"/>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5" name="Freeform: Shape 14">
            <a:hlinkClick r:id="rId12" action="ppaction://hlinksldjump"/>
            <a:extLst>
              <a:ext uri="{FF2B5EF4-FFF2-40B4-BE49-F238E27FC236}">
                <a16:creationId xmlns:a16="http://schemas.microsoft.com/office/drawing/2014/main" id="{D542FFE8-8B0C-049B-64DA-D174F92935E5}"/>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2" action="ppaction://hlinksldjump"/>
            <a:extLst>
              <a:ext uri="{FF2B5EF4-FFF2-40B4-BE49-F238E27FC236}">
                <a16:creationId xmlns:a16="http://schemas.microsoft.com/office/drawing/2014/main" id="{8939CA78-AA9C-EA35-44DB-C6F7519C317C}"/>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7" name="Freeform: Shape 16">
            <a:extLst>
              <a:ext uri="{FF2B5EF4-FFF2-40B4-BE49-F238E27FC236}">
                <a16:creationId xmlns:a16="http://schemas.microsoft.com/office/drawing/2014/main" id="{5285C705-168F-EFCD-BEAE-FEDBB89D731E}"/>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F730E884-761F-B3FF-BFCE-24E9EFDF3FA9}"/>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2148838" y="3503770"/>
            <a:ext cx="6004559" cy="5756832"/>
          </a:xfrm>
          <a:prstGeom prst="rect">
            <a:avLst/>
          </a:prstGeom>
        </p:spPr>
        <p:txBody>
          <a:bodyPr wrap="square" lIns="91440" tIns="45720" rIns="91440" bIns="45720" rtlCol="0" anchor="t">
            <a:spAutoFit/>
          </a:bodyPr>
          <a:lstStyle/>
          <a:p>
            <a:pPr marL="514350" indent="-514350" algn="l">
              <a:lnSpc>
                <a:spcPts val="3240"/>
              </a:lnSpc>
              <a:buFont typeface="+mj-lt"/>
              <a:buAutoNum type="arabicPeriod" startAt="2"/>
            </a:pPr>
            <a:r>
              <a:rPr lang="en-US" sz="2700" b="1" dirty="0">
                <a:solidFill>
                  <a:srgbClr val="000000"/>
                </a:solidFill>
                <a:latin typeface="Aptos Bold"/>
                <a:ea typeface="Aptos Bold"/>
                <a:cs typeface="Aptos Bold"/>
                <a:sym typeface="Aptos Bold"/>
              </a:rPr>
              <a:t>CV Detection phase:</a:t>
            </a:r>
          </a:p>
          <a:p>
            <a:pPr marL="512064" algn="l">
              <a:lnSpc>
                <a:spcPts val="3240"/>
              </a:lnSpc>
            </a:pPr>
            <a:r>
              <a:rPr lang="en-US" sz="2700" dirty="0">
                <a:solidFill>
                  <a:srgbClr val="000000"/>
                </a:solidFill>
                <a:latin typeface="Aptos"/>
                <a:ea typeface="Aptos"/>
                <a:cs typeface="Aptos"/>
                <a:sym typeface="Aptos"/>
              </a:rPr>
              <a:t>We used YOLOv8-OBB for both detection and classification.</a:t>
            </a:r>
          </a:p>
          <a:p>
            <a:pPr marL="512064" algn="l">
              <a:lnSpc>
                <a:spcPts val="3240"/>
              </a:lnSpc>
              <a:spcAft>
                <a:spcPts val="1200"/>
              </a:spcAft>
            </a:pPr>
            <a:r>
              <a:rPr lang="en-US" sz="2700" dirty="0">
                <a:solidFill>
                  <a:srgbClr val="000000"/>
                </a:solidFill>
                <a:latin typeface="Aptos"/>
                <a:ea typeface="Aptos"/>
                <a:cs typeface="Aptos"/>
                <a:sym typeface="Aptos"/>
              </a:rPr>
              <a:t>It offered the best balance between speed and accuracy.</a:t>
            </a:r>
          </a:p>
          <a:p>
            <a:pPr>
              <a:lnSpc>
                <a:spcPts val="3368"/>
              </a:lnSpc>
              <a:spcBef>
                <a:spcPct val="0"/>
              </a:spcBef>
            </a:pPr>
            <a:r>
              <a:rPr lang="en-US" sz="2406" dirty="0">
                <a:solidFill>
                  <a:srgbClr val="000000"/>
                </a:solidFill>
                <a:latin typeface="Canva Sans"/>
                <a:ea typeface="Canva Sans"/>
                <a:cs typeface="Canva Sans"/>
                <a:sym typeface="Canva Sans"/>
              </a:rPr>
              <a:t>Training on Google </a:t>
            </a:r>
            <a:r>
              <a:rPr lang="en-US" sz="2406" b="1" dirty="0" err="1">
                <a:solidFill>
                  <a:srgbClr val="000000"/>
                </a:solidFill>
                <a:latin typeface="Canva Sans Bold"/>
                <a:ea typeface="Canva Sans Bold"/>
                <a:cs typeface="Canva Sans Bold"/>
                <a:sym typeface="Canva Sans Bold"/>
              </a:rPr>
              <a:t>Colab</a:t>
            </a:r>
            <a:r>
              <a:rPr lang="en-US" sz="2406" b="1" dirty="0">
                <a:solidFill>
                  <a:srgbClr val="000000"/>
                </a:solidFill>
                <a:latin typeface="Canva Sans Bold"/>
                <a:ea typeface="Canva Sans Bold"/>
                <a:cs typeface="Canva Sans Bold"/>
                <a:sym typeface="Canva Sans Bold"/>
              </a:rPr>
              <a:t> </a:t>
            </a:r>
            <a:r>
              <a:rPr lang="en-US" sz="2406" dirty="0">
                <a:solidFill>
                  <a:srgbClr val="000000"/>
                </a:solidFill>
                <a:latin typeface="Canva Sans"/>
                <a:ea typeface="Canva Sans"/>
                <a:cs typeface="Canva Sans"/>
                <a:sym typeface="Canva Sans"/>
              </a:rPr>
              <a:t>using </a:t>
            </a:r>
            <a:r>
              <a:rPr lang="en-US" sz="2406" b="1" dirty="0">
                <a:solidFill>
                  <a:srgbClr val="000000"/>
                </a:solidFill>
                <a:latin typeface="Canva Sans Bold"/>
                <a:ea typeface="Canva Sans Bold"/>
                <a:cs typeface="Canva Sans Bold"/>
                <a:sym typeface="Canva Sans Bold"/>
              </a:rPr>
              <a:t>Tesla T4 GPU</a:t>
            </a:r>
            <a:r>
              <a:rPr lang="en-US" sz="2406" dirty="0">
                <a:solidFill>
                  <a:srgbClr val="000000"/>
                </a:solidFill>
                <a:latin typeface="Canva Sans"/>
                <a:ea typeface="Canva Sans"/>
                <a:cs typeface="Canva Sans"/>
                <a:sym typeface="Canva Sans"/>
              </a:rPr>
              <a:t>:</a:t>
            </a:r>
          </a:p>
          <a:p>
            <a:pPr marL="519533" lvl="1" indent="-259767">
              <a:lnSpc>
                <a:spcPts val="3368"/>
              </a:lnSpc>
              <a:buFont typeface="Arial"/>
              <a:buChar char="•"/>
            </a:pPr>
            <a:r>
              <a:rPr lang="en-US" sz="2406" dirty="0">
                <a:solidFill>
                  <a:srgbClr val="000000"/>
                </a:solidFill>
                <a:latin typeface="Canva Sans"/>
                <a:ea typeface="Canva Sans"/>
                <a:cs typeface="Canva Sans"/>
                <a:sym typeface="Canva Sans"/>
              </a:rPr>
              <a:t>is done over </a:t>
            </a:r>
            <a:r>
              <a:rPr lang="en-US" sz="2406" b="1" dirty="0">
                <a:solidFill>
                  <a:srgbClr val="000000"/>
                </a:solidFill>
                <a:latin typeface="Canva Sans Bold"/>
                <a:ea typeface="Canva Sans Bold"/>
                <a:cs typeface="Canva Sans Bold"/>
                <a:sym typeface="Canva Sans Bold"/>
              </a:rPr>
              <a:t>50 </a:t>
            </a:r>
            <a:r>
              <a:rPr lang="en-US" sz="2406" dirty="0">
                <a:solidFill>
                  <a:srgbClr val="000000"/>
                </a:solidFill>
                <a:latin typeface="Canva Sans"/>
                <a:ea typeface="Canva Sans"/>
                <a:cs typeface="Canva Sans"/>
                <a:sym typeface="Canva Sans"/>
              </a:rPr>
              <a:t>epochs.</a:t>
            </a:r>
          </a:p>
          <a:p>
            <a:pPr marL="519533" lvl="1" indent="-259767">
              <a:lnSpc>
                <a:spcPts val="3368"/>
              </a:lnSpc>
              <a:buFont typeface="Arial"/>
              <a:buChar char="•"/>
            </a:pPr>
            <a:r>
              <a:rPr lang="en-US" sz="2406" dirty="0">
                <a:solidFill>
                  <a:srgbClr val="000000"/>
                </a:solidFill>
                <a:latin typeface="Canva Sans"/>
                <a:ea typeface="Canva Sans"/>
                <a:cs typeface="Canva Sans"/>
                <a:sym typeface="Canva Sans"/>
              </a:rPr>
              <a:t>using a 640×</a:t>
            </a:r>
            <a:r>
              <a:rPr lang="en-US" sz="2406" b="1" dirty="0">
                <a:solidFill>
                  <a:srgbClr val="000000"/>
                </a:solidFill>
                <a:latin typeface="Canva Sans Bold"/>
                <a:ea typeface="Canva Sans Bold"/>
                <a:cs typeface="Canva Sans Bold"/>
                <a:sym typeface="Canva Sans Bold"/>
              </a:rPr>
              <a:t>640</a:t>
            </a:r>
            <a:r>
              <a:rPr lang="en-US" sz="2406" dirty="0">
                <a:solidFill>
                  <a:srgbClr val="000000"/>
                </a:solidFill>
                <a:latin typeface="Canva Sans"/>
                <a:ea typeface="Canva Sans"/>
                <a:cs typeface="Canva Sans"/>
                <a:sym typeface="Canva Sans"/>
              </a:rPr>
              <a:t> image size.</a:t>
            </a:r>
          </a:p>
          <a:p>
            <a:pPr marL="519533" lvl="1" indent="-259767">
              <a:lnSpc>
                <a:spcPts val="3368"/>
              </a:lnSpc>
              <a:buFont typeface="Arial"/>
              <a:buChar char="•"/>
            </a:pPr>
            <a:r>
              <a:rPr lang="en-US" sz="2406" dirty="0">
                <a:solidFill>
                  <a:srgbClr val="000000"/>
                </a:solidFill>
                <a:latin typeface="Canva Sans"/>
                <a:ea typeface="Canva Sans"/>
                <a:cs typeface="Canva Sans"/>
                <a:sym typeface="Canva Sans"/>
              </a:rPr>
              <a:t>with the </a:t>
            </a:r>
            <a:r>
              <a:rPr lang="en-US" sz="2406" b="1" dirty="0" err="1">
                <a:solidFill>
                  <a:srgbClr val="000000"/>
                </a:solidFill>
                <a:latin typeface="Canva Sans Bold"/>
                <a:ea typeface="Canva Sans Bold"/>
                <a:cs typeface="Canva Sans Bold"/>
                <a:sym typeface="Canva Sans Bold"/>
              </a:rPr>
              <a:t>AdamW</a:t>
            </a:r>
            <a:r>
              <a:rPr lang="en-US" sz="2406" b="1" dirty="0">
                <a:solidFill>
                  <a:srgbClr val="000000"/>
                </a:solidFill>
                <a:latin typeface="Canva Sans Bold"/>
                <a:ea typeface="Canva Sans Bold"/>
                <a:cs typeface="Canva Sans Bold"/>
                <a:sym typeface="Canva Sans Bold"/>
              </a:rPr>
              <a:t> </a:t>
            </a:r>
            <a:r>
              <a:rPr lang="en-US" sz="2406" dirty="0">
                <a:solidFill>
                  <a:srgbClr val="000000"/>
                </a:solidFill>
                <a:latin typeface="Canva Sans"/>
                <a:ea typeface="Canva Sans"/>
                <a:cs typeface="Canva Sans"/>
                <a:sym typeface="Canva Sans"/>
              </a:rPr>
              <a:t>optimizer.</a:t>
            </a:r>
          </a:p>
          <a:p>
            <a:pPr marL="519533" lvl="1" indent="-259767">
              <a:lnSpc>
                <a:spcPts val="3368"/>
              </a:lnSpc>
              <a:buFont typeface="Arial"/>
              <a:buChar char="•"/>
            </a:pPr>
            <a:r>
              <a:rPr lang="en-US" sz="2406" dirty="0">
                <a:solidFill>
                  <a:srgbClr val="000000"/>
                </a:solidFill>
                <a:latin typeface="Canva Sans"/>
                <a:ea typeface="Canva Sans"/>
                <a:cs typeface="Canva Sans"/>
                <a:sym typeface="Canva Sans"/>
              </a:rPr>
              <a:t>batch size of </a:t>
            </a:r>
            <a:r>
              <a:rPr lang="en-US" sz="2406" b="1" dirty="0">
                <a:solidFill>
                  <a:srgbClr val="000000"/>
                </a:solidFill>
                <a:latin typeface="Canva Sans Bold"/>
                <a:ea typeface="Canva Sans Bold"/>
                <a:cs typeface="Canva Sans Bold"/>
                <a:sym typeface="Canva Sans Bold"/>
              </a:rPr>
              <a:t>16</a:t>
            </a:r>
            <a:r>
              <a:rPr lang="en-US" sz="2406" dirty="0">
                <a:solidFill>
                  <a:srgbClr val="000000"/>
                </a:solidFill>
                <a:latin typeface="Canva Sans"/>
                <a:ea typeface="Canva Sans"/>
                <a:cs typeface="Canva Sans"/>
                <a:sym typeface="Canva Sans"/>
              </a:rPr>
              <a:t>.</a:t>
            </a:r>
          </a:p>
          <a:p>
            <a:pPr marL="519533" lvl="1" indent="-259767">
              <a:lnSpc>
                <a:spcPts val="3368"/>
              </a:lnSpc>
              <a:buFont typeface="Arial"/>
              <a:buChar char="•"/>
            </a:pPr>
            <a:r>
              <a:rPr lang="en-US" sz="2406" dirty="0">
                <a:solidFill>
                  <a:srgbClr val="000000"/>
                </a:solidFill>
                <a:latin typeface="Canva Sans"/>
                <a:ea typeface="Canva Sans"/>
                <a:cs typeface="Canva Sans"/>
                <a:sym typeface="Canva Sans"/>
              </a:rPr>
              <a:t>The final architecture comprised </a:t>
            </a:r>
            <a:r>
              <a:rPr lang="en-US" sz="2406" b="1" dirty="0">
                <a:solidFill>
                  <a:srgbClr val="000000"/>
                </a:solidFill>
                <a:latin typeface="Canva Sans Bold"/>
                <a:ea typeface="Canva Sans Bold"/>
                <a:cs typeface="Canva Sans Bold"/>
                <a:sym typeface="Canva Sans Bold"/>
              </a:rPr>
              <a:t>144 </a:t>
            </a:r>
            <a:r>
              <a:rPr lang="en-US" sz="2406" dirty="0">
                <a:solidFill>
                  <a:srgbClr val="000000"/>
                </a:solidFill>
                <a:latin typeface="Canva Sans"/>
                <a:ea typeface="Canva Sans"/>
                <a:cs typeface="Canva Sans"/>
                <a:sym typeface="Canva Sans"/>
              </a:rPr>
              <a:t>layers.</a:t>
            </a:r>
          </a:p>
        </p:txBody>
      </p:sp>
      <p:sp>
        <p:nvSpPr>
          <p:cNvPr id="19" name="Freeform 19">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grpSp>
        <p:nvGrpSpPr>
          <p:cNvPr id="51" name="Group 50">
            <a:extLst>
              <a:ext uri="{FF2B5EF4-FFF2-40B4-BE49-F238E27FC236}">
                <a16:creationId xmlns:a16="http://schemas.microsoft.com/office/drawing/2014/main" id="{C7C7D41D-4865-4AEF-0CCF-A6B2E2756976}"/>
              </a:ext>
            </a:extLst>
          </p:cNvPr>
          <p:cNvGrpSpPr/>
          <p:nvPr/>
        </p:nvGrpSpPr>
        <p:grpSpPr>
          <a:xfrm>
            <a:off x="8839199" y="3503770"/>
            <a:ext cx="8762999" cy="5398501"/>
            <a:chOff x="6834540" y="2997222"/>
            <a:chExt cx="10767659" cy="6633485"/>
          </a:xfrm>
        </p:grpSpPr>
        <p:sp>
          <p:nvSpPr>
            <p:cNvPr id="42" name="Freeform 42"/>
            <p:cNvSpPr/>
            <p:nvPr/>
          </p:nvSpPr>
          <p:spPr>
            <a:xfrm>
              <a:off x="6834540" y="2997222"/>
              <a:ext cx="5440979" cy="6633485"/>
            </a:xfrm>
            <a:custGeom>
              <a:avLst/>
              <a:gdLst/>
              <a:ahLst/>
              <a:cxnLst/>
              <a:rect l="l" t="t" r="r" b="b"/>
              <a:pathLst>
                <a:path w="7254638" h="8844646">
                  <a:moveTo>
                    <a:pt x="0" y="0"/>
                  </a:moveTo>
                  <a:lnTo>
                    <a:pt x="7254638" y="0"/>
                  </a:lnTo>
                  <a:lnTo>
                    <a:pt x="7254638" y="8844646"/>
                  </a:lnTo>
                  <a:lnTo>
                    <a:pt x="0" y="8844646"/>
                  </a:lnTo>
                  <a:lnTo>
                    <a:pt x="0" y="0"/>
                  </a:lnTo>
                  <a:close/>
                </a:path>
              </a:pathLst>
            </a:custGeom>
            <a:blipFill>
              <a:blip r:embed="rId5"/>
              <a:stretch>
                <a:fillRect r="-143834"/>
              </a:stretch>
            </a:blipFill>
          </p:spPr>
          <p:txBody>
            <a:bodyPr/>
            <a:lstStyle/>
            <a:p>
              <a:endParaRPr lang="en-US"/>
            </a:p>
          </p:txBody>
        </p:sp>
        <p:sp>
          <p:nvSpPr>
            <p:cNvPr id="43" name="Freeform 43"/>
            <p:cNvSpPr/>
            <p:nvPr/>
          </p:nvSpPr>
          <p:spPr>
            <a:xfrm>
              <a:off x="12275520" y="2997222"/>
              <a:ext cx="5326679" cy="6633485"/>
            </a:xfrm>
            <a:custGeom>
              <a:avLst/>
              <a:gdLst/>
              <a:ahLst/>
              <a:cxnLst/>
              <a:rect l="l" t="t" r="r" b="b"/>
              <a:pathLst>
                <a:path w="7102238" h="8844646">
                  <a:moveTo>
                    <a:pt x="0" y="0"/>
                  </a:moveTo>
                  <a:lnTo>
                    <a:pt x="7102237" y="0"/>
                  </a:lnTo>
                  <a:lnTo>
                    <a:pt x="7102237" y="8844646"/>
                  </a:lnTo>
                  <a:lnTo>
                    <a:pt x="0" y="8844646"/>
                  </a:lnTo>
                  <a:lnTo>
                    <a:pt x="0" y="0"/>
                  </a:lnTo>
                  <a:close/>
                </a:path>
              </a:pathLst>
            </a:custGeom>
            <a:blipFill>
              <a:blip r:embed="rId5"/>
              <a:stretch>
                <a:fillRect l="-149066"/>
              </a:stretch>
            </a:blipFill>
          </p:spPr>
          <p:txBody>
            <a:bodyPr/>
            <a:lstStyle/>
            <a:p>
              <a:endParaRPr lang="en-US"/>
            </a:p>
          </p:txBody>
        </p:sp>
      </p:grpSp>
      <p:sp>
        <p:nvSpPr>
          <p:cNvPr id="46" name="TextBox 19">
            <a:extLst>
              <a:ext uri="{FF2B5EF4-FFF2-40B4-BE49-F238E27FC236}">
                <a16:creationId xmlns:a16="http://schemas.microsoft.com/office/drawing/2014/main" id="{3FE0FF92-015A-D78A-8BDC-8267D769ABA1}"/>
              </a:ext>
            </a:extLst>
          </p:cNvPr>
          <p:cNvSpPr txBox="1"/>
          <p:nvPr/>
        </p:nvSpPr>
        <p:spPr>
          <a:xfrm>
            <a:off x="1463038" y="1987540"/>
            <a:ext cx="8562914"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Model</a:t>
            </a:r>
          </a:p>
        </p:txBody>
      </p:sp>
      <p:sp>
        <p:nvSpPr>
          <p:cNvPr id="47" name="TextBox 47">
            <a:extLst>
              <a:ext uri="{FF2B5EF4-FFF2-40B4-BE49-F238E27FC236}">
                <a16:creationId xmlns:a16="http://schemas.microsoft.com/office/drawing/2014/main" id="{16B3BB32-2CE8-7B3C-D774-DF5EDD1D0E3C}"/>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lnSpc>
                <a:spcPts val="8640"/>
              </a:lnSpc>
            </a:pPr>
            <a:r>
              <a:rPr lang="en-US" sz="7200" b="1" dirty="0">
                <a:solidFill>
                  <a:srgbClr val="0094FF"/>
                </a:solidFill>
                <a:latin typeface="Montserrat Bold"/>
                <a:ea typeface="Montserrat Bold"/>
                <a:cs typeface="Montserrat Bold"/>
                <a:sym typeface="Montserrat Bold"/>
              </a:rPr>
              <a:t>Product Recognition</a:t>
            </a:r>
          </a:p>
        </p:txBody>
      </p:sp>
      <p:sp>
        <p:nvSpPr>
          <p:cNvPr id="2" name="Freeform 17">
            <a:extLst>
              <a:ext uri="{FF2B5EF4-FFF2-40B4-BE49-F238E27FC236}">
                <a16:creationId xmlns:a16="http://schemas.microsoft.com/office/drawing/2014/main" id="{15F519B1-3B34-808F-B3D6-141ED86D7AA4}"/>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6"/>
            <a:stretch>
              <a:fillRect l="-84200" t="-25589" r="-177031" b="-10202"/>
            </a:stretch>
          </a:blipFill>
        </p:spPr>
        <p:txBody>
          <a:bodyPr/>
          <a:lstStyle/>
          <a:p>
            <a:endParaRPr lang="en-US"/>
          </a:p>
        </p:txBody>
      </p:sp>
      <p:sp>
        <p:nvSpPr>
          <p:cNvPr id="3" name="Freeform: Shape 2">
            <a:hlinkClick r:id="rId7" action="ppaction://hlinksldjump"/>
            <a:extLst>
              <a:ext uri="{FF2B5EF4-FFF2-40B4-BE49-F238E27FC236}">
                <a16:creationId xmlns:a16="http://schemas.microsoft.com/office/drawing/2014/main" id="{675079B5-1982-2514-1E4E-CA834E02A223}"/>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7" action="ppaction://hlinksldjump"/>
            <a:extLst>
              <a:ext uri="{FF2B5EF4-FFF2-40B4-BE49-F238E27FC236}">
                <a16:creationId xmlns:a16="http://schemas.microsoft.com/office/drawing/2014/main" id="{9C9B537C-EF77-ADB1-FFBF-8CB718DD3E52}"/>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8" action="ppaction://hlinksldjump"/>
            <a:extLst>
              <a:ext uri="{FF2B5EF4-FFF2-40B4-BE49-F238E27FC236}">
                <a16:creationId xmlns:a16="http://schemas.microsoft.com/office/drawing/2014/main" id="{B44B0D5C-72EC-C4ED-0981-7E9D4DED1BC5}"/>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8" action="ppaction://hlinksldjump"/>
            <a:extLst>
              <a:ext uri="{FF2B5EF4-FFF2-40B4-BE49-F238E27FC236}">
                <a16:creationId xmlns:a16="http://schemas.microsoft.com/office/drawing/2014/main" id="{48358D05-E571-3413-588C-3D10E409F745}"/>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7" name="Freeform: Shape 6">
            <a:hlinkClick r:id="rId9" action="ppaction://hlinksldjump"/>
            <a:extLst>
              <a:ext uri="{FF2B5EF4-FFF2-40B4-BE49-F238E27FC236}">
                <a16:creationId xmlns:a16="http://schemas.microsoft.com/office/drawing/2014/main" id="{F2E67FB0-065E-450B-7B14-5E2F7A52D07B}"/>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9" action="ppaction://hlinksldjump"/>
            <a:extLst>
              <a:ext uri="{FF2B5EF4-FFF2-40B4-BE49-F238E27FC236}">
                <a16:creationId xmlns:a16="http://schemas.microsoft.com/office/drawing/2014/main" id="{C41D68D4-9584-9311-EFA0-58D5BAC48B2D}"/>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10" action="ppaction://hlinksldjump"/>
            <a:extLst>
              <a:ext uri="{FF2B5EF4-FFF2-40B4-BE49-F238E27FC236}">
                <a16:creationId xmlns:a16="http://schemas.microsoft.com/office/drawing/2014/main" id="{FAA77986-244E-38C4-994C-1B0B30371DB5}"/>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0" action="ppaction://hlinksldjump"/>
            <a:extLst>
              <a:ext uri="{FF2B5EF4-FFF2-40B4-BE49-F238E27FC236}">
                <a16:creationId xmlns:a16="http://schemas.microsoft.com/office/drawing/2014/main" id="{E8B30878-4505-358F-59A8-5ACDAEBEF43C}"/>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11" action="ppaction://hlinksldjump"/>
            <a:extLst>
              <a:ext uri="{FF2B5EF4-FFF2-40B4-BE49-F238E27FC236}">
                <a16:creationId xmlns:a16="http://schemas.microsoft.com/office/drawing/2014/main" id="{432E1FFA-83E7-B6CF-8654-4BAB42A5FD72}"/>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1" action="ppaction://hlinksldjump"/>
            <a:extLst>
              <a:ext uri="{FF2B5EF4-FFF2-40B4-BE49-F238E27FC236}">
                <a16:creationId xmlns:a16="http://schemas.microsoft.com/office/drawing/2014/main" id="{49BA0D01-8FF7-931C-2039-9465634647DA}"/>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12" action="ppaction://hlinksldjump"/>
            <a:extLst>
              <a:ext uri="{FF2B5EF4-FFF2-40B4-BE49-F238E27FC236}">
                <a16:creationId xmlns:a16="http://schemas.microsoft.com/office/drawing/2014/main" id="{25749F99-C8FD-EEF3-5F44-8A2137A26733}"/>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2" action="ppaction://hlinksldjump"/>
            <a:extLst>
              <a:ext uri="{FF2B5EF4-FFF2-40B4-BE49-F238E27FC236}">
                <a16:creationId xmlns:a16="http://schemas.microsoft.com/office/drawing/2014/main" id="{20652C63-C061-31EA-1EB2-169553DEF244}"/>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5" name="Freeform: Shape 14">
            <a:hlinkClick r:id="rId13" action="ppaction://hlinksldjump"/>
            <a:extLst>
              <a:ext uri="{FF2B5EF4-FFF2-40B4-BE49-F238E27FC236}">
                <a16:creationId xmlns:a16="http://schemas.microsoft.com/office/drawing/2014/main" id="{F10EEEE2-E5F7-D6A6-4A0A-9C87D7081F84}"/>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3" action="ppaction://hlinksldjump"/>
            <a:extLst>
              <a:ext uri="{FF2B5EF4-FFF2-40B4-BE49-F238E27FC236}">
                <a16:creationId xmlns:a16="http://schemas.microsoft.com/office/drawing/2014/main" id="{9453D1F6-F9E7-DB18-1C6B-F70B4431E8D1}"/>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7" name="Freeform: Shape 16">
            <a:extLst>
              <a:ext uri="{FF2B5EF4-FFF2-40B4-BE49-F238E27FC236}">
                <a16:creationId xmlns:a16="http://schemas.microsoft.com/office/drawing/2014/main" id="{235E75A0-5EC2-586C-6B4C-2A2FB4551002}"/>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extLst>
              <a:ext uri="{FF2B5EF4-FFF2-40B4-BE49-F238E27FC236}">
                <a16:creationId xmlns:a16="http://schemas.microsoft.com/office/drawing/2014/main" id="{A0020EFC-A2CC-0815-6C86-71488F98BB35}"/>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E44B1-ABA5-7A1B-D0A4-518ED1ECB9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E79674-370B-22C7-729E-A14D30D5DCE5}"/>
              </a:ext>
            </a:extLst>
          </p:cNvPr>
          <p:cNvSpPr txBox="1"/>
          <p:nvPr/>
        </p:nvSpPr>
        <p:spPr>
          <a:xfrm>
            <a:off x="2057399" y="3633759"/>
            <a:ext cx="14859002" cy="507831"/>
          </a:xfrm>
          <a:prstGeom prst="rect">
            <a:avLst/>
          </a:prstGeom>
          <a:noFill/>
        </p:spPr>
        <p:txBody>
          <a:bodyPr wrap="square" lIns="91440" tIns="45720" rIns="91440" bIns="45720">
            <a:spAutoFit/>
          </a:bodyPr>
          <a:lstStyle/>
          <a:p>
            <a:pPr marL="514350" indent="-514350">
              <a:buFont typeface="+mj-lt"/>
              <a:buAutoNum type="arabicPeriod"/>
            </a:pPr>
            <a:r>
              <a:rPr lang="en-US" sz="2700" dirty="0">
                <a:ea typeface="Calibri" panose="020F0502020204030204" pitchFamily="34" charset="0"/>
                <a:cs typeface="Calibri" panose="020F0502020204030204" pitchFamily="34" charset="0"/>
              </a:rPr>
              <a:t>Interactive with a mobile app.</a:t>
            </a:r>
          </a:p>
        </p:txBody>
      </p:sp>
      <p:sp>
        <p:nvSpPr>
          <p:cNvPr id="4" name="TextBox 3">
            <a:extLst>
              <a:ext uri="{FF2B5EF4-FFF2-40B4-BE49-F238E27FC236}">
                <a16:creationId xmlns:a16="http://schemas.microsoft.com/office/drawing/2014/main" id="{E43D29CF-5EAC-67BE-09C4-9B990B002969}"/>
              </a:ext>
            </a:extLst>
          </p:cNvPr>
          <p:cNvSpPr txBox="1"/>
          <p:nvPr/>
        </p:nvSpPr>
        <p:spPr>
          <a:xfrm>
            <a:off x="1371600" y="1932296"/>
            <a:ext cx="7720779" cy="1015663"/>
          </a:xfrm>
          <a:prstGeom prst="rect">
            <a:avLst/>
          </a:prstGeom>
          <a:noFill/>
        </p:spPr>
        <p:txBody>
          <a:bodyPr wrap="square" lIns="91440" tIns="45720" rIns="91440" bIns="45720" rtlCol="0">
            <a:spAutoFit/>
          </a:bodyPr>
          <a:lstStyle/>
          <a:p>
            <a:r>
              <a:rPr lang="en-US" sz="6000" dirty="0">
                <a:latin typeface="Montserrat Bold" panose="00000800000000000000" pitchFamily="2" charset="0"/>
              </a:rPr>
              <a:t>Project Objectives</a:t>
            </a:r>
          </a:p>
        </p:txBody>
      </p:sp>
      <p:sp>
        <p:nvSpPr>
          <p:cNvPr id="6" name="TextBox 5">
            <a:extLst>
              <a:ext uri="{FF2B5EF4-FFF2-40B4-BE49-F238E27FC236}">
                <a16:creationId xmlns:a16="http://schemas.microsoft.com/office/drawing/2014/main" id="{4F7D06FB-3469-0000-B055-41FBFD95FD7A}"/>
              </a:ext>
            </a:extLst>
          </p:cNvPr>
          <p:cNvSpPr txBox="1"/>
          <p:nvPr/>
        </p:nvSpPr>
        <p:spPr>
          <a:xfrm>
            <a:off x="685801" y="685800"/>
            <a:ext cx="6349181" cy="1200329"/>
          </a:xfrm>
          <a:prstGeom prst="rect">
            <a:avLst/>
          </a:prstGeom>
          <a:noFill/>
        </p:spPr>
        <p:txBody>
          <a:bodyPr wrap="square" lIns="91440" tIns="45720" rIns="91440" bIns="45720" rtlCol="0">
            <a:spAutoFit/>
          </a:bodyPr>
          <a:lstStyle/>
          <a:p>
            <a:r>
              <a:rPr lang="en-US" sz="7200" dirty="0">
                <a:solidFill>
                  <a:srgbClr val="0094FF"/>
                </a:solidFill>
                <a:latin typeface="Montserrat Bold" panose="00000800000000000000" pitchFamily="2" charset="0"/>
              </a:rPr>
              <a:t>Introduction</a:t>
            </a:r>
          </a:p>
        </p:txBody>
      </p:sp>
      <p:pic>
        <p:nvPicPr>
          <p:cNvPr id="5" name="Graphic 4">
            <a:hlinkClick r:id="rId2" action="ppaction://hlinksldjump"/>
            <a:extLst>
              <a:ext uri="{FF2B5EF4-FFF2-40B4-BE49-F238E27FC236}">
                <a16:creationId xmlns:a16="http://schemas.microsoft.com/office/drawing/2014/main" id="{D4C2E714-9042-20DF-A094-790FCCCB4B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16400" y="685800"/>
            <a:ext cx="685800" cy="685800"/>
          </a:xfrm>
          <a:prstGeom prst="rect">
            <a:avLst/>
          </a:prstGeom>
        </p:spPr>
      </p:pic>
      <p:pic>
        <p:nvPicPr>
          <p:cNvPr id="2" name="Picture 1" descr="A screenshot of a live feed&#10;&#10;AI-generated content may be incorrect.">
            <a:extLst>
              <a:ext uri="{FF2B5EF4-FFF2-40B4-BE49-F238E27FC236}">
                <a16:creationId xmlns:a16="http://schemas.microsoft.com/office/drawing/2014/main" id="{C9AC815D-390A-3009-1F4D-696132AAE1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8357" y="4453140"/>
            <a:ext cx="2710109" cy="4817970"/>
          </a:xfrm>
          <a:prstGeom prst="rect">
            <a:avLst/>
          </a:prstGeom>
        </p:spPr>
      </p:pic>
      <p:pic>
        <p:nvPicPr>
          <p:cNvPr id="22" name="Picture 21" descr="A screenshot of a game&#10;&#10;AI-generated content may be incorrect.">
            <a:extLst>
              <a:ext uri="{FF2B5EF4-FFF2-40B4-BE49-F238E27FC236}">
                <a16:creationId xmlns:a16="http://schemas.microsoft.com/office/drawing/2014/main" id="{76E094FE-67AE-DE15-6934-3F450DC19C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75334" y="4453140"/>
            <a:ext cx="2710109" cy="4817970"/>
          </a:xfrm>
          <a:prstGeom prst="rect">
            <a:avLst/>
          </a:prstGeom>
        </p:spPr>
      </p:pic>
      <p:sp>
        <p:nvSpPr>
          <p:cNvPr id="7" name="Freeform: Shape 6">
            <a:hlinkClick r:id="rId7" action="ppaction://hlinksldjump"/>
            <a:extLst>
              <a:ext uri="{FF2B5EF4-FFF2-40B4-BE49-F238E27FC236}">
                <a16:creationId xmlns:a16="http://schemas.microsoft.com/office/drawing/2014/main" id="{653671FF-527B-665D-2483-15C4C605C533}"/>
              </a:ext>
            </a:extLst>
          </p:cNvPr>
          <p:cNvSpPr>
            <a:spLocks noChangeAspect="1"/>
          </p:cNvSpPr>
          <p:nvPr/>
        </p:nvSpPr>
        <p:spPr>
          <a:xfrm>
            <a:off x="3048529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7" action="ppaction://hlinksldjump"/>
            <a:extLst>
              <a:ext uri="{FF2B5EF4-FFF2-40B4-BE49-F238E27FC236}">
                <a16:creationId xmlns:a16="http://schemas.microsoft.com/office/drawing/2014/main" id="{60297EE0-9B7A-F557-6C01-C03A4CC7E509}"/>
              </a:ext>
            </a:extLst>
          </p:cNvPr>
          <p:cNvSpPr txBox="1"/>
          <p:nvPr/>
        </p:nvSpPr>
        <p:spPr>
          <a:xfrm>
            <a:off x="4117166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9" name="Freeform: Shape 8">
            <a:hlinkClick r:id="rId8" action="ppaction://hlinksldjump"/>
            <a:extLst>
              <a:ext uri="{FF2B5EF4-FFF2-40B4-BE49-F238E27FC236}">
                <a16:creationId xmlns:a16="http://schemas.microsoft.com/office/drawing/2014/main" id="{991905E1-E264-AE8E-2E42-D80E0823734C}"/>
              </a:ext>
            </a:extLst>
          </p:cNvPr>
          <p:cNvSpPr>
            <a:spLocks noChangeAspect="1"/>
          </p:cNvSpPr>
          <p:nvPr/>
        </p:nvSpPr>
        <p:spPr>
          <a:xfrm>
            <a:off x="28214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8" action="ppaction://hlinksldjump"/>
            <a:extLst>
              <a:ext uri="{FF2B5EF4-FFF2-40B4-BE49-F238E27FC236}">
                <a16:creationId xmlns:a16="http://schemas.microsoft.com/office/drawing/2014/main" id="{E1002105-210E-488A-2165-BB07792B8BCB}"/>
              </a:ext>
            </a:extLst>
          </p:cNvPr>
          <p:cNvSpPr txBox="1"/>
          <p:nvPr/>
        </p:nvSpPr>
        <p:spPr>
          <a:xfrm>
            <a:off x="3858447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1" name="Freeform: Shape 10">
            <a:hlinkClick r:id="rId9" action="ppaction://hlinksldjump"/>
            <a:extLst>
              <a:ext uri="{FF2B5EF4-FFF2-40B4-BE49-F238E27FC236}">
                <a16:creationId xmlns:a16="http://schemas.microsoft.com/office/drawing/2014/main" id="{4F106C1F-B8E2-D368-2D07-5F60DD0B1213}"/>
              </a:ext>
            </a:extLst>
          </p:cNvPr>
          <p:cNvSpPr>
            <a:spLocks noChangeAspect="1"/>
          </p:cNvSpPr>
          <p:nvPr/>
        </p:nvSpPr>
        <p:spPr>
          <a:xfrm>
            <a:off x="2594366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9" action="ppaction://hlinksldjump"/>
            <a:extLst>
              <a:ext uri="{FF2B5EF4-FFF2-40B4-BE49-F238E27FC236}">
                <a16:creationId xmlns:a16="http://schemas.microsoft.com/office/drawing/2014/main" id="{334A7AC7-4FED-2DF3-AA01-83D99E816C8F}"/>
              </a:ext>
            </a:extLst>
          </p:cNvPr>
          <p:cNvSpPr txBox="1"/>
          <p:nvPr/>
        </p:nvSpPr>
        <p:spPr>
          <a:xfrm>
            <a:off x="3634336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10" action="ppaction://hlinksldjump"/>
            <a:extLst>
              <a:ext uri="{FF2B5EF4-FFF2-40B4-BE49-F238E27FC236}">
                <a16:creationId xmlns:a16="http://schemas.microsoft.com/office/drawing/2014/main" id="{05594351-8E14-6660-496D-820B80CEBA8C}"/>
              </a:ext>
            </a:extLst>
          </p:cNvPr>
          <p:cNvSpPr>
            <a:spLocks noChangeAspect="1"/>
          </p:cNvSpPr>
          <p:nvPr/>
        </p:nvSpPr>
        <p:spPr>
          <a:xfrm>
            <a:off x="2367285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0" action="ppaction://hlinksldjump"/>
            <a:extLst>
              <a:ext uri="{FF2B5EF4-FFF2-40B4-BE49-F238E27FC236}">
                <a16:creationId xmlns:a16="http://schemas.microsoft.com/office/drawing/2014/main" id="{8805D78B-A20F-4D3A-39FD-FEDD3988B9EB}"/>
              </a:ext>
            </a:extLst>
          </p:cNvPr>
          <p:cNvSpPr txBox="1"/>
          <p:nvPr/>
        </p:nvSpPr>
        <p:spPr>
          <a:xfrm>
            <a:off x="34242289"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5" name="Freeform: Shape 14">
            <a:hlinkClick r:id="rId11" action="ppaction://hlinksldjump"/>
            <a:extLst>
              <a:ext uri="{FF2B5EF4-FFF2-40B4-BE49-F238E27FC236}">
                <a16:creationId xmlns:a16="http://schemas.microsoft.com/office/drawing/2014/main" id="{1C30A3DF-A645-72AD-DAC8-42E3235059BF}"/>
              </a:ext>
            </a:extLst>
          </p:cNvPr>
          <p:cNvSpPr/>
          <p:nvPr/>
        </p:nvSpPr>
        <p:spPr>
          <a:xfrm>
            <a:off x="214020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1" action="ppaction://hlinksldjump"/>
            <a:extLst>
              <a:ext uri="{FF2B5EF4-FFF2-40B4-BE49-F238E27FC236}">
                <a16:creationId xmlns:a16="http://schemas.microsoft.com/office/drawing/2014/main" id="{3703C45D-267D-96AB-A1F0-BBE0C4948564}"/>
              </a:ext>
            </a:extLst>
          </p:cNvPr>
          <p:cNvSpPr txBox="1"/>
          <p:nvPr/>
        </p:nvSpPr>
        <p:spPr>
          <a:xfrm>
            <a:off x="3189337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7" name="Freeform: Shape 16">
            <a:hlinkClick r:id="rId12" action="ppaction://hlinksldjump"/>
            <a:extLst>
              <a:ext uri="{FF2B5EF4-FFF2-40B4-BE49-F238E27FC236}">
                <a16:creationId xmlns:a16="http://schemas.microsoft.com/office/drawing/2014/main" id="{377DA335-BBC2-71BD-4632-0FD04AC48A05}"/>
              </a:ext>
            </a:extLst>
          </p:cNvPr>
          <p:cNvSpPr>
            <a:spLocks noChangeAspect="1"/>
          </p:cNvSpPr>
          <p:nvPr/>
        </p:nvSpPr>
        <p:spPr>
          <a:xfrm>
            <a:off x="1913122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2" action="ppaction://hlinksldjump"/>
            <a:extLst>
              <a:ext uri="{FF2B5EF4-FFF2-40B4-BE49-F238E27FC236}">
                <a16:creationId xmlns:a16="http://schemas.microsoft.com/office/drawing/2014/main" id="{6C468696-A0D8-0347-B72D-994E7B8BF260}"/>
              </a:ext>
            </a:extLst>
          </p:cNvPr>
          <p:cNvSpPr txBox="1"/>
          <p:nvPr/>
        </p:nvSpPr>
        <p:spPr>
          <a:xfrm>
            <a:off x="2941569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3" action="ppaction://hlinksldjump"/>
            <a:extLst>
              <a:ext uri="{FF2B5EF4-FFF2-40B4-BE49-F238E27FC236}">
                <a16:creationId xmlns:a16="http://schemas.microsoft.com/office/drawing/2014/main" id="{B645ACF8-320D-AB42-ACD1-5A49DB3C6863}"/>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5" name="TextBox 24">
            <a:hlinkClick r:id="rId13" action="ppaction://hlinksldjump"/>
            <a:extLst>
              <a:ext uri="{FF2B5EF4-FFF2-40B4-BE49-F238E27FC236}">
                <a16:creationId xmlns:a16="http://schemas.microsoft.com/office/drawing/2014/main" id="{5202DA75-C30F-6223-B4DE-3DC2E75F5511}"/>
              </a:ext>
            </a:extLst>
          </p:cNvPr>
          <p:cNvSpPr txBox="1"/>
          <p:nvPr/>
        </p:nvSpPr>
        <p:spPr>
          <a:xfrm>
            <a:off x="24461897" y="2789010"/>
            <a:ext cx="13374611"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1</a:t>
            </a:r>
          </a:p>
          <a:p>
            <a:pPr algn="ctr"/>
            <a:r>
              <a:rPr lang="en-US" sz="15000" i="1" dirty="0">
                <a:solidFill>
                  <a:schemeClr val="bg1"/>
                </a:solidFill>
                <a:latin typeface="Montserrat Black" panose="00000A00000000000000" pitchFamily="2" charset="0"/>
              </a:rPr>
              <a:t>Introduction</a:t>
            </a:r>
          </a:p>
        </p:txBody>
      </p:sp>
      <p:sp>
        <p:nvSpPr>
          <p:cNvPr id="26" name="Freeform: Shape 25">
            <a:extLst>
              <a:ext uri="{FF2B5EF4-FFF2-40B4-BE49-F238E27FC236}">
                <a16:creationId xmlns:a16="http://schemas.microsoft.com/office/drawing/2014/main" id="{10523739-B576-4223-EA23-86ACCE205FA9}"/>
              </a:ext>
            </a:extLst>
          </p:cNvPr>
          <p:cNvSpPr/>
          <p:nvPr/>
        </p:nvSpPr>
        <p:spPr>
          <a:xfrm>
            <a:off x="-13393364"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7" name="TextBox 26">
            <a:extLst>
              <a:ext uri="{FF2B5EF4-FFF2-40B4-BE49-F238E27FC236}">
                <a16:creationId xmlns:a16="http://schemas.microsoft.com/office/drawing/2014/main" id="{5A98C79A-8050-141C-B071-AF4975BC2508}"/>
              </a:ext>
            </a:extLst>
          </p:cNvPr>
          <p:cNvSpPr txBox="1"/>
          <p:nvPr/>
        </p:nvSpPr>
        <p:spPr>
          <a:xfrm>
            <a:off x="-2839282"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290166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5">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31" name="Freeform 31"/>
          <p:cNvSpPr/>
          <p:nvPr/>
        </p:nvSpPr>
        <p:spPr>
          <a:xfrm>
            <a:off x="10649650" y="3503770"/>
            <a:ext cx="6950092" cy="6104314"/>
          </a:xfrm>
          <a:custGeom>
            <a:avLst/>
            <a:gdLst/>
            <a:ahLst/>
            <a:cxnLst/>
            <a:rect l="l" t="t" r="r" b="b"/>
            <a:pathLst>
              <a:path w="8083210" h="7099539">
                <a:moveTo>
                  <a:pt x="0" y="0"/>
                </a:moveTo>
                <a:lnTo>
                  <a:pt x="8083210" y="0"/>
                </a:lnTo>
                <a:lnTo>
                  <a:pt x="8083210" y="7099539"/>
                </a:lnTo>
                <a:lnTo>
                  <a:pt x="0" y="7099539"/>
                </a:lnTo>
                <a:lnTo>
                  <a:pt x="0" y="0"/>
                </a:lnTo>
                <a:close/>
              </a:path>
            </a:pathLst>
          </a:custGeom>
          <a:blipFill>
            <a:blip r:embed="rId5"/>
            <a:stretch>
              <a:fillRect l="-68999" t="-10341" r="-134021" b="-83724"/>
            </a:stretch>
          </a:blipFill>
        </p:spPr>
        <p:txBody>
          <a:bodyPr lIns="91440" tIns="45720" rIns="91440" bIns="45720"/>
          <a:lstStyle/>
          <a:p>
            <a:endParaRPr lang="en-US"/>
          </a:p>
        </p:txBody>
      </p:sp>
      <p:sp>
        <p:nvSpPr>
          <p:cNvPr id="40" name="TextBox 40"/>
          <p:cNvSpPr txBox="1"/>
          <p:nvPr/>
        </p:nvSpPr>
        <p:spPr>
          <a:xfrm>
            <a:off x="2148838" y="3503770"/>
            <a:ext cx="6679436" cy="2221121"/>
          </a:xfrm>
          <a:prstGeom prst="rect">
            <a:avLst/>
          </a:prstGeom>
        </p:spPr>
        <p:txBody>
          <a:bodyPr wrap="square" lIns="91440" tIns="45720" rIns="91440" bIns="45720" rtlCol="0" anchor="t">
            <a:spAutoFit/>
          </a:bodyPr>
          <a:lstStyle/>
          <a:p>
            <a:pPr algn="l">
              <a:lnSpc>
                <a:spcPts val="3240"/>
              </a:lnSpc>
              <a:spcAft>
                <a:spcPts val="600"/>
              </a:spcAft>
            </a:pPr>
            <a:r>
              <a:rPr lang="en-US" sz="2700" b="1" dirty="0">
                <a:solidFill>
                  <a:srgbClr val="000000"/>
                </a:solidFill>
                <a:latin typeface="Aptos Bold"/>
                <a:ea typeface="Aptos Bold"/>
                <a:cs typeface="Aptos Bold"/>
                <a:sym typeface="Aptos Bold"/>
              </a:rPr>
              <a:t>Developing Visualizers:</a:t>
            </a:r>
          </a:p>
          <a:p>
            <a:pPr marL="992696" lvl="1" indent="-496348" algn="l">
              <a:lnSpc>
                <a:spcPts val="3240"/>
              </a:lnSpc>
              <a:buFont typeface="Arial"/>
              <a:buChar char="•"/>
            </a:pPr>
            <a:r>
              <a:rPr lang="en-US" sz="2700" dirty="0">
                <a:solidFill>
                  <a:srgbClr val="000000"/>
                </a:solidFill>
                <a:latin typeface="Aptos"/>
                <a:ea typeface="Aptos"/>
                <a:cs typeface="Aptos"/>
                <a:sym typeface="Aptos"/>
              </a:rPr>
              <a:t>Webcam.</a:t>
            </a:r>
          </a:p>
          <a:p>
            <a:pPr marL="992696" lvl="1" indent="-496348" algn="l">
              <a:lnSpc>
                <a:spcPts val="3240"/>
              </a:lnSpc>
              <a:buFont typeface="Arial"/>
              <a:buChar char="•"/>
            </a:pPr>
            <a:r>
              <a:rPr lang="en-US" sz="2700" dirty="0">
                <a:solidFill>
                  <a:srgbClr val="000000"/>
                </a:solidFill>
                <a:latin typeface="Aptos"/>
                <a:ea typeface="Aptos"/>
                <a:cs typeface="Aptos"/>
                <a:sym typeface="Aptos"/>
              </a:rPr>
              <a:t>Draw OBB, boundary line, counter.</a:t>
            </a:r>
          </a:p>
          <a:p>
            <a:pPr marL="992696" lvl="1" indent="-496348" algn="l">
              <a:lnSpc>
                <a:spcPts val="3240"/>
              </a:lnSpc>
              <a:buFont typeface="Arial"/>
              <a:buChar char="•"/>
            </a:pPr>
            <a:r>
              <a:rPr lang="en-US" sz="2700" dirty="0">
                <a:solidFill>
                  <a:srgbClr val="000000"/>
                </a:solidFill>
                <a:latin typeface="Aptos"/>
                <a:ea typeface="Aptos"/>
                <a:cs typeface="Aptos"/>
                <a:sym typeface="Aptos"/>
              </a:rPr>
              <a:t>Trackbar.</a:t>
            </a:r>
          </a:p>
          <a:p>
            <a:pPr marL="992696" lvl="1" indent="-496348" algn="l">
              <a:lnSpc>
                <a:spcPts val="3240"/>
              </a:lnSpc>
              <a:buFont typeface="Arial"/>
              <a:buChar char="•"/>
            </a:pPr>
            <a:r>
              <a:rPr lang="en-US" sz="2700" dirty="0">
                <a:solidFill>
                  <a:srgbClr val="000000"/>
                </a:solidFill>
                <a:latin typeface="Aptos"/>
                <a:ea typeface="Aptos"/>
                <a:cs typeface="Aptos"/>
                <a:sym typeface="Aptos"/>
              </a:rPr>
              <a:t>Log file.</a:t>
            </a:r>
          </a:p>
        </p:txBody>
      </p:sp>
      <p:sp>
        <p:nvSpPr>
          <p:cNvPr id="43" name="TextBox 19">
            <a:extLst>
              <a:ext uri="{FF2B5EF4-FFF2-40B4-BE49-F238E27FC236}">
                <a16:creationId xmlns:a16="http://schemas.microsoft.com/office/drawing/2014/main" id="{65E7BF82-5604-4A27-F66C-5822FABE0F4A}"/>
              </a:ext>
            </a:extLst>
          </p:cNvPr>
          <p:cNvSpPr txBox="1"/>
          <p:nvPr/>
        </p:nvSpPr>
        <p:spPr>
          <a:xfrm>
            <a:off x="1463038" y="1987540"/>
            <a:ext cx="8562914"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Deployment</a:t>
            </a:r>
          </a:p>
        </p:txBody>
      </p:sp>
      <p:sp>
        <p:nvSpPr>
          <p:cNvPr id="44" name="TextBox 47">
            <a:extLst>
              <a:ext uri="{FF2B5EF4-FFF2-40B4-BE49-F238E27FC236}">
                <a16:creationId xmlns:a16="http://schemas.microsoft.com/office/drawing/2014/main" id="{E090C350-193A-3E32-AF81-670CC2EF7791}"/>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lnSpc>
                <a:spcPts val="8640"/>
              </a:lnSpc>
            </a:pPr>
            <a:r>
              <a:rPr lang="en-US" sz="7200" b="1" dirty="0">
                <a:solidFill>
                  <a:srgbClr val="0094FF"/>
                </a:solidFill>
                <a:latin typeface="Montserrat Bold"/>
                <a:ea typeface="Montserrat Bold"/>
                <a:cs typeface="Montserrat Bold"/>
                <a:sym typeface="Montserrat Bold"/>
              </a:rPr>
              <a:t>Product Recognition</a:t>
            </a:r>
          </a:p>
        </p:txBody>
      </p:sp>
      <p:sp>
        <p:nvSpPr>
          <p:cNvPr id="2" name="Freeform 17">
            <a:extLst>
              <a:ext uri="{FF2B5EF4-FFF2-40B4-BE49-F238E27FC236}">
                <a16:creationId xmlns:a16="http://schemas.microsoft.com/office/drawing/2014/main" id="{05F8BC88-88DF-3A70-071A-6FEDC1E95537}"/>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6"/>
            <a:stretch>
              <a:fillRect l="-84200" t="-25589" r="-177031" b="-10202"/>
            </a:stretch>
          </a:blipFill>
        </p:spPr>
        <p:txBody>
          <a:bodyPr/>
          <a:lstStyle/>
          <a:p>
            <a:endParaRPr lang="en-US"/>
          </a:p>
        </p:txBody>
      </p:sp>
      <p:sp>
        <p:nvSpPr>
          <p:cNvPr id="3" name="Freeform: Shape 2">
            <a:hlinkClick r:id="rId7" action="ppaction://hlinksldjump"/>
            <a:extLst>
              <a:ext uri="{FF2B5EF4-FFF2-40B4-BE49-F238E27FC236}">
                <a16:creationId xmlns:a16="http://schemas.microsoft.com/office/drawing/2014/main" id="{58E57509-7580-EAB1-D28F-B4A6D940C866}"/>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7" action="ppaction://hlinksldjump"/>
            <a:extLst>
              <a:ext uri="{FF2B5EF4-FFF2-40B4-BE49-F238E27FC236}">
                <a16:creationId xmlns:a16="http://schemas.microsoft.com/office/drawing/2014/main" id="{F4DC5956-2486-AAE8-A837-F999E065E9A6}"/>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8" action="ppaction://hlinksldjump"/>
            <a:extLst>
              <a:ext uri="{FF2B5EF4-FFF2-40B4-BE49-F238E27FC236}">
                <a16:creationId xmlns:a16="http://schemas.microsoft.com/office/drawing/2014/main" id="{D07D7F86-5F7E-2220-FDCA-118AE0C58C6C}"/>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8" action="ppaction://hlinksldjump"/>
            <a:extLst>
              <a:ext uri="{FF2B5EF4-FFF2-40B4-BE49-F238E27FC236}">
                <a16:creationId xmlns:a16="http://schemas.microsoft.com/office/drawing/2014/main" id="{14D8591F-4B87-CE08-D717-FA4F43520AF4}"/>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7" name="Freeform: Shape 6">
            <a:hlinkClick r:id="rId9" action="ppaction://hlinksldjump"/>
            <a:extLst>
              <a:ext uri="{FF2B5EF4-FFF2-40B4-BE49-F238E27FC236}">
                <a16:creationId xmlns:a16="http://schemas.microsoft.com/office/drawing/2014/main" id="{15423B18-A019-D604-1834-655836F84662}"/>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9" action="ppaction://hlinksldjump"/>
            <a:extLst>
              <a:ext uri="{FF2B5EF4-FFF2-40B4-BE49-F238E27FC236}">
                <a16:creationId xmlns:a16="http://schemas.microsoft.com/office/drawing/2014/main" id="{FCA9D597-CD98-ECFD-49F0-02DDA1F870AF}"/>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10" action="ppaction://hlinksldjump"/>
            <a:extLst>
              <a:ext uri="{FF2B5EF4-FFF2-40B4-BE49-F238E27FC236}">
                <a16:creationId xmlns:a16="http://schemas.microsoft.com/office/drawing/2014/main" id="{EDF2C5E2-85C9-DB09-506A-C5146300BC5F}"/>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0" action="ppaction://hlinksldjump"/>
            <a:extLst>
              <a:ext uri="{FF2B5EF4-FFF2-40B4-BE49-F238E27FC236}">
                <a16:creationId xmlns:a16="http://schemas.microsoft.com/office/drawing/2014/main" id="{F737697C-A1A1-B70E-AFA3-A58814C8101A}"/>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11" action="ppaction://hlinksldjump"/>
            <a:extLst>
              <a:ext uri="{FF2B5EF4-FFF2-40B4-BE49-F238E27FC236}">
                <a16:creationId xmlns:a16="http://schemas.microsoft.com/office/drawing/2014/main" id="{260F692E-1387-4843-EF39-71729F0AB9A2}"/>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1" action="ppaction://hlinksldjump"/>
            <a:extLst>
              <a:ext uri="{FF2B5EF4-FFF2-40B4-BE49-F238E27FC236}">
                <a16:creationId xmlns:a16="http://schemas.microsoft.com/office/drawing/2014/main" id="{820CDC3B-903E-EAB0-2722-963C3460C256}"/>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12" action="ppaction://hlinksldjump"/>
            <a:extLst>
              <a:ext uri="{FF2B5EF4-FFF2-40B4-BE49-F238E27FC236}">
                <a16:creationId xmlns:a16="http://schemas.microsoft.com/office/drawing/2014/main" id="{264085DE-52CD-3E30-71DC-93F29BE36633}"/>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2" action="ppaction://hlinksldjump"/>
            <a:extLst>
              <a:ext uri="{FF2B5EF4-FFF2-40B4-BE49-F238E27FC236}">
                <a16:creationId xmlns:a16="http://schemas.microsoft.com/office/drawing/2014/main" id="{AD9C9048-3460-6DFD-F41E-CF012E028DD1}"/>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13" action="ppaction://hlinksldjump"/>
            <a:extLst>
              <a:ext uri="{FF2B5EF4-FFF2-40B4-BE49-F238E27FC236}">
                <a16:creationId xmlns:a16="http://schemas.microsoft.com/office/drawing/2014/main" id="{0723043F-6485-22A9-305C-B27A6818BC27}"/>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3" action="ppaction://hlinksldjump"/>
            <a:extLst>
              <a:ext uri="{FF2B5EF4-FFF2-40B4-BE49-F238E27FC236}">
                <a16:creationId xmlns:a16="http://schemas.microsoft.com/office/drawing/2014/main" id="{CA63E898-387B-4A51-9B2D-98367B1DC91D}"/>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625BFE3D-8B8D-8C23-A008-3E7D224C06A3}"/>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C012891B-0146-86FB-FBF0-B7B1C64E8CD4}"/>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2148838" y="3503770"/>
            <a:ext cx="9047046" cy="5770811"/>
          </a:xfrm>
          <a:prstGeom prst="rect">
            <a:avLst/>
          </a:prstGeom>
        </p:spPr>
        <p:txBody>
          <a:bodyPr wrap="square" lIns="0" tIns="0" rIns="0" bIns="0" rtlCol="0" anchor="t">
            <a:spAutoFit/>
          </a:bodyPr>
          <a:lstStyle/>
          <a:p>
            <a:pPr lvl="1" indent="-457200" algn="l">
              <a:spcAft>
                <a:spcPts val="1200"/>
              </a:spcAft>
              <a:buFont typeface="+mj-lt"/>
              <a:buAutoNum type="arabicPeriod"/>
            </a:pPr>
            <a:r>
              <a:rPr lang="en-US" sz="2200" b="1" dirty="0">
                <a:solidFill>
                  <a:srgbClr val="000000"/>
                </a:solidFill>
                <a:latin typeface="Aptos Bold"/>
                <a:ea typeface="Aptos Bold"/>
                <a:cs typeface="Aptos Bold"/>
                <a:sym typeface="Aptos Bold"/>
              </a:rPr>
              <a:t>Extracted: </a:t>
            </a:r>
            <a:r>
              <a:rPr lang="en-US" sz="2200" dirty="0">
                <a:solidFill>
                  <a:srgbClr val="000000"/>
                </a:solidFill>
                <a:latin typeface="Aptos"/>
                <a:ea typeface="Aptos"/>
                <a:cs typeface="Aptos"/>
                <a:sym typeface="Aptos"/>
              </a:rPr>
              <a:t>Bounding box coordinates, confidence score, class name and tracking id.</a:t>
            </a:r>
          </a:p>
          <a:p>
            <a:pPr lvl="1" indent="-457200" algn="l">
              <a:spcAft>
                <a:spcPts val="1200"/>
              </a:spcAft>
              <a:buFont typeface="+mj-lt"/>
              <a:buAutoNum type="arabicPeriod"/>
            </a:pPr>
            <a:r>
              <a:rPr lang="en-US" sz="2200" b="1" dirty="0">
                <a:solidFill>
                  <a:srgbClr val="000000"/>
                </a:solidFill>
                <a:latin typeface="Aptos Bold"/>
                <a:ea typeface="Aptos Bold"/>
                <a:cs typeface="Aptos Bold"/>
                <a:sym typeface="Aptos Bold"/>
              </a:rPr>
              <a:t>Smoothing </a:t>
            </a:r>
            <a:r>
              <a:rPr lang="en-US" sz="2200" b="1" dirty="0" err="1">
                <a:solidFill>
                  <a:srgbClr val="000000"/>
                </a:solidFill>
                <a:latin typeface="Aptos Bold"/>
                <a:ea typeface="Aptos Bold"/>
                <a:cs typeface="Aptos Bold"/>
                <a:sym typeface="Aptos Bold"/>
              </a:rPr>
              <a:t>Bbox</a:t>
            </a:r>
            <a:r>
              <a:rPr lang="en-US" sz="2200" b="1" dirty="0">
                <a:solidFill>
                  <a:srgbClr val="000000"/>
                </a:solidFill>
                <a:latin typeface="Aptos Bold"/>
                <a:ea typeface="Aptos Bold"/>
                <a:cs typeface="Aptos Bold"/>
                <a:sym typeface="Aptos Bold"/>
              </a:rPr>
              <a:t> </a:t>
            </a:r>
            <a:r>
              <a:rPr lang="en-US" sz="2200" dirty="0">
                <a:solidFill>
                  <a:srgbClr val="000000"/>
                </a:solidFill>
                <a:latin typeface="Aptos"/>
                <a:ea typeface="Aptos"/>
                <a:cs typeface="Aptos"/>
                <a:sym typeface="Aptos"/>
              </a:rPr>
              <a:t>through frames (webcam).</a:t>
            </a:r>
          </a:p>
          <a:p>
            <a:pPr lvl="1" indent="-457200" algn="l">
              <a:buFont typeface="+mj-lt"/>
              <a:buAutoNum type="arabicPeriod"/>
            </a:pPr>
            <a:r>
              <a:rPr lang="en-US" sz="2200" b="1" dirty="0">
                <a:solidFill>
                  <a:srgbClr val="000000"/>
                </a:solidFill>
                <a:latin typeface="Aptos Bold"/>
                <a:ea typeface="Aptos Bold"/>
                <a:cs typeface="Aptos Bold"/>
                <a:sym typeface="Aptos Bold"/>
              </a:rPr>
              <a:t>Counting Logic:</a:t>
            </a:r>
          </a:p>
          <a:p>
            <a:pPr marL="992696" lvl="1" indent="-496348" algn="l">
              <a:spcAft>
                <a:spcPts val="600"/>
              </a:spcAft>
              <a:buFont typeface="Arial"/>
              <a:buChar char="•"/>
            </a:pPr>
            <a:r>
              <a:rPr lang="en-US" sz="2200" dirty="0">
                <a:solidFill>
                  <a:srgbClr val="000000"/>
                </a:solidFill>
                <a:latin typeface="Aptos"/>
                <a:ea typeface="Aptos"/>
                <a:cs typeface="Aptos"/>
                <a:sym typeface="Aptos"/>
              </a:rPr>
              <a:t>The product is considered added to the cart, if a product position is before the boundary and in the next frame the position is after the boundary threshold line.</a:t>
            </a:r>
          </a:p>
          <a:p>
            <a:pPr marL="992696" lvl="1" indent="-496348" algn="l">
              <a:spcAft>
                <a:spcPts val="1200"/>
              </a:spcAft>
              <a:buFont typeface="Arial"/>
              <a:buChar char="•"/>
            </a:pPr>
            <a:r>
              <a:rPr lang="en-US" sz="2200" dirty="0">
                <a:solidFill>
                  <a:srgbClr val="000000"/>
                </a:solidFill>
                <a:latin typeface="Aptos"/>
                <a:ea typeface="Aptos"/>
                <a:cs typeface="Aptos"/>
                <a:sym typeface="Aptos"/>
              </a:rPr>
              <a:t>The product is considered removed to the cart, if a product position is after the boundary and in the next frame the position is before the boundary.</a:t>
            </a:r>
          </a:p>
          <a:p>
            <a:pPr lvl="1" indent="-457200" algn="l">
              <a:spcAft>
                <a:spcPts val="1200"/>
              </a:spcAft>
              <a:buFont typeface="+mj-lt"/>
              <a:buAutoNum type="arabicPeriod"/>
            </a:pPr>
            <a:r>
              <a:rPr lang="en-US" sz="2200" b="1" dirty="0">
                <a:solidFill>
                  <a:srgbClr val="000000"/>
                </a:solidFill>
                <a:latin typeface="Aptos Bold"/>
                <a:ea typeface="Aptos Bold"/>
                <a:cs typeface="Aptos Bold"/>
                <a:sym typeface="Aptos Bold"/>
              </a:rPr>
              <a:t>Message Preparing:</a:t>
            </a:r>
            <a:r>
              <a:rPr lang="en-US" sz="2200" dirty="0">
                <a:solidFill>
                  <a:srgbClr val="000000"/>
                </a:solidFill>
                <a:latin typeface="Aptos"/>
                <a:ea typeface="Aptos"/>
                <a:cs typeface="Aptos"/>
                <a:sym typeface="Aptos"/>
              </a:rPr>
              <a:t> that includes the product ID, name, quantity (+1 or -1), and price is prepared and sent to the app.</a:t>
            </a:r>
          </a:p>
          <a:p>
            <a:pPr lvl="1" indent="-457200" algn="l">
              <a:buFont typeface="+mj-lt"/>
              <a:buAutoNum type="arabicPeriod"/>
            </a:pPr>
            <a:r>
              <a:rPr lang="en-US" sz="2200" b="1" dirty="0">
                <a:solidFill>
                  <a:srgbClr val="000000"/>
                </a:solidFill>
                <a:latin typeface="Aptos Bold"/>
                <a:ea typeface="Aptos Bold"/>
                <a:cs typeface="Aptos Bold"/>
                <a:sym typeface="Aptos Bold"/>
              </a:rPr>
              <a:t>Error Handling</a:t>
            </a:r>
            <a:r>
              <a:rPr lang="en-US" sz="2200" dirty="0">
                <a:solidFill>
                  <a:srgbClr val="000000"/>
                </a:solidFill>
                <a:latin typeface="Aptos"/>
                <a:ea typeface="Aptos"/>
                <a:cs typeface="Aptos"/>
                <a:sym typeface="Aptos"/>
              </a:rPr>
              <a:t>: Transient detection failures using a “</a:t>
            </a:r>
            <a:r>
              <a:rPr lang="en-US" sz="2200" dirty="0" err="1">
                <a:solidFill>
                  <a:srgbClr val="000000"/>
                </a:solidFill>
                <a:latin typeface="Aptos"/>
                <a:ea typeface="Aptos"/>
                <a:cs typeface="Aptos"/>
                <a:sym typeface="Aptos"/>
              </a:rPr>
              <a:t>no_detection_counter</a:t>
            </a:r>
            <a:r>
              <a:rPr lang="en-US" sz="2200" dirty="0">
                <a:solidFill>
                  <a:srgbClr val="000000"/>
                </a:solidFill>
                <a:latin typeface="Aptos"/>
                <a:ea typeface="Aptos"/>
                <a:cs typeface="Aptos"/>
                <a:sym typeface="Aptos"/>
              </a:rPr>
              <a:t>” to reset state if </a:t>
            </a:r>
            <a:r>
              <a:rPr lang="en-US" sz="2200" b="1" dirty="0">
                <a:solidFill>
                  <a:srgbClr val="000000"/>
                </a:solidFill>
                <a:latin typeface="Aptos Bold"/>
                <a:ea typeface="Aptos Bold"/>
                <a:cs typeface="Aptos Bold"/>
                <a:sym typeface="Aptos Bold"/>
              </a:rPr>
              <a:t>no product</a:t>
            </a:r>
            <a:r>
              <a:rPr lang="en-US" sz="2200" dirty="0">
                <a:solidFill>
                  <a:srgbClr val="000000"/>
                </a:solidFill>
                <a:latin typeface="Aptos"/>
                <a:ea typeface="Aptos"/>
                <a:cs typeface="Aptos"/>
                <a:sym typeface="Aptos"/>
              </a:rPr>
              <a:t> is found. </a:t>
            </a:r>
            <a:r>
              <a:rPr lang="en-US" sz="2200" b="1" dirty="0">
                <a:solidFill>
                  <a:srgbClr val="000000"/>
                </a:solidFill>
                <a:latin typeface="Aptos Bold"/>
                <a:ea typeface="Aptos Bold"/>
                <a:cs typeface="Aptos Bold"/>
                <a:sym typeface="Aptos Bold"/>
              </a:rPr>
              <a:t>Object ID</a:t>
            </a:r>
            <a:r>
              <a:rPr lang="en-US" sz="2200" dirty="0">
                <a:solidFill>
                  <a:srgbClr val="000000"/>
                </a:solidFill>
                <a:latin typeface="Aptos"/>
                <a:ea typeface="Aptos"/>
                <a:cs typeface="Aptos"/>
                <a:sym typeface="Aptos"/>
              </a:rPr>
              <a:t> duration </a:t>
            </a:r>
            <a:r>
              <a:rPr lang="en-US" sz="2200" b="1" dirty="0">
                <a:solidFill>
                  <a:srgbClr val="000000"/>
                </a:solidFill>
                <a:latin typeface="Aptos Bold"/>
                <a:ea typeface="Aptos Bold"/>
                <a:cs typeface="Aptos Bold"/>
                <a:sym typeface="Aptos Bold"/>
              </a:rPr>
              <a:t>tracking </a:t>
            </a:r>
            <a:r>
              <a:rPr lang="en-US" sz="2200" dirty="0">
                <a:solidFill>
                  <a:srgbClr val="000000"/>
                </a:solidFill>
                <a:latin typeface="Aptos"/>
                <a:ea typeface="Aptos"/>
                <a:cs typeface="Aptos"/>
                <a:sym typeface="Aptos"/>
              </a:rPr>
              <a:t>to ignore unstable or brief detections (debouncing).</a:t>
            </a:r>
          </a:p>
        </p:txBody>
      </p:sp>
      <p:sp>
        <p:nvSpPr>
          <p:cNvPr id="17" name="Freeform 17">
            <a:hlinkClick r:id="rId2"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32" name="Freeform 32"/>
          <p:cNvSpPr/>
          <p:nvPr/>
        </p:nvSpPr>
        <p:spPr>
          <a:xfrm>
            <a:off x="11881684" y="3503770"/>
            <a:ext cx="5720516" cy="5149645"/>
          </a:xfrm>
          <a:custGeom>
            <a:avLst/>
            <a:gdLst/>
            <a:ahLst/>
            <a:cxnLst/>
            <a:rect l="l" t="t" r="r" b="b"/>
            <a:pathLst>
              <a:path w="9532899" h="8581576">
                <a:moveTo>
                  <a:pt x="0" y="0"/>
                </a:moveTo>
                <a:lnTo>
                  <a:pt x="9532899" y="0"/>
                </a:lnTo>
                <a:lnTo>
                  <a:pt x="9532899" y="8581576"/>
                </a:lnTo>
                <a:lnTo>
                  <a:pt x="0" y="8581576"/>
                </a:lnTo>
                <a:lnTo>
                  <a:pt x="0" y="0"/>
                </a:lnTo>
                <a:close/>
              </a:path>
            </a:pathLst>
          </a:custGeom>
          <a:blipFill>
            <a:blip r:embed="rId5"/>
            <a:stretch>
              <a:fillRect l="-70928" t="-9912" r="-135347" b="-81466"/>
            </a:stretch>
          </a:blipFill>
        </p:spPr>
        <p:txBody>
          <a:bodyPr/>
          <a:lstStyle/>
          <a:p>
            <a:endParaRPr lang="en-US" dirty="0"/>
          </a:p>
        </p:txBody>
      </p:sp>
      <p:sp>
        <p:nvSpPr>
          <p:cNvPr id="43" name="TextBox 19">
            <a:extLst>
              <a:ext uri="{FF2B5EF4-FFF2-40B4-BE49-F238E27FC236}">
                <a16:creationId xmlns:a16="http://schemas.microsoft.com/office/drawing/2014/main" id="{9444C7DE-AA99-063E-EA46-FBA2B8F545FB}"/>
              </a:ext>
            </a:extLst>
          </p:cNvPr>
          <p:cNvSpPr txBox="1"/>
          <p:nvPr/>
        </p:nvSpPr>
        <p:spPr>
          <a:xfrm>
            <a:off x="1463038" y="1987540"/>
            <a:ext cx="8562914"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Deployment</a:t>
            </a:r>
          </a:p>
        </p:txBody>
      </p:sp>
      <p:sp>
        <p:nvSpPr>
          <p:cNvPr id="44" name="TextBox 47">
            <a:extLst>
              <a:ext uri="{FF2B5EF4-FFF2-40B4-BE49-F238E27FC236}">
                <a16:creationId xmlns:a16="http://schemas.microsoft.com/office/drawing/2014/main" id="{30D13C8A-6984-1B5D-9E26-4361302C2AC7}"/>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Product Recognition</a:t>
            </a:r>
          </a:p>
        </p:txBody>
      </p:sp>
      <p:sp>
        <p:nvSpPr>
          <p:cNvPr id="2" name="Freeform 17">
            <a:extLst>
              <a:ext uri="{FF2B5EF4-FFF2-40B4-BE49-F238E27FC236}">
                <a16:creationId xmlns:a16="http://schemas.microsoft.com/office/drawing/2014/main" id="{829A977F-80C6-DD24-CC6B-1DB7F139A2E4}"/>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6"/>
            <a:stretch>
              <a:fillRect l="-84200" t="-25589" r="-177031" b="-10202"/>
            </a:stretch>
          </a:blipFill>
        </p:spPr>
        <p:txBody>
          <a:bodyPr/>
          <a:lstStyle/>
          <a:p>
            <a:endParaRPr lang="en-US"/>
          </a:p>
        </p:txBody>
      </p:sp>
      <p:sp>
        <p:nvSpPr>
          <p:cNvPr id="3" name="Freeform: Shape 2">
            <a:hlinkClick r:id="rId7" action="ppaction://hlinksldjump"/>
            <a:extLst>
              <a:ext uri="{FF2B5EF4-FFF2-40B4-BE49-F238E27FC236}">
                <a16:creationId xmlns:a16="http://schemas.microsoft.com/office/drawing/2014/main" id="{3AC8FE5B-8429-80E3-E48D-ED8942947A36}"/>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7" action="ppaction://hlinksldjump"/>
            <a:extLst>
              <a:ext uri="{FF2B5EF4-FFF2-40B4-BE49-F238E27FC236}">
                <a16:creationId xmlns:a16="http://schemas.microsoft.com/office/drawing/2014/main" id="{2150732A-54AF-90EE-5237-478EAD54454F}"/>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5" name="Freeform: Shape 4">
            <a:hlinkClick r:id="rId8" action="ppaction://hlinksldjump"/>
            <a:extLst>
              <a:ext uri="{FF2B5EF4-FFF2-40B4-BE49-F238E27FC236}">
                <a16:creationId xmlns:a16="http://schemas.microsoft.com/office/drawing/2014/main" id="{C94DFF03-7C77-AE23-1E1B-9E3F6E103AFB}"/>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8" action="ppaction://hlinksldjump"/>
            <a:extLst>
              <a:ext uri="{FF2B5EF4-FFF2-40B4-BE49-F238E27FC236}">
                <a16:creationId xmlns:a16="http://schemas.microsoft.com/office/drawing/2014/main" id="{F7551F45-A549-D8B9-8820-BA20A53AAC48}"/>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7" name="Freeform: Shape 6">
            <a:hlinkClick r:id="rId9" action="ppaction://hlinksldjump"/>
            <a:extLst>
              <a:ext uri="{FF2B5EF4-FFF2-40B4-BE49-F238E27FC236}">
                <a16:creationId xmlns:a16="http://schemas.microsoft.com/office/drawing/2014/main" id="{A479C9E1-490A-98EB-A932-1638B76C03FC}"/>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9" action="ppaction://hlinksldjump"/>
            <a:extLst>
              <a:ext uri="{FF2B5EF4-FFF2-40B4-BE49-F238E27FC236}">
                <a16:creationId xmlns:a16="http://schemas.microsoft.com/office/drawing/2014/main" id="{6E6B0C3C-9BB4-EABE-605A-E907C0E8EADD}"/>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9" name="Freeform: Shape 8">
            <a:hlinkClick r:id="rId10" action="ppaction://hlinksldjump"/>
            <a:extLst>
              <a:ext uri="{FF2B5EF4-FFF2-40B4-BE49-F238E27FC236}">
                <a16:creationId xmlns:a16="http://schemas.microsoft.com/office/drawing/2014/main" id="{D170D800-40BE-055E-4E64-2BEEC58D3184}"/>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0" action="ppaction://hlinksldjump"/>
            <a:extLst>
              <a:ext uri="{FF2B5EF4-FFF2-40B4-BE49-F238E27FC236}">
                <a16:creationId xmlns:a16="http://schemas.microsoft.com/office/drawing/2014/main" id="{6BDBAE93-5CA7-2F7D-D193-4722687CDEC6}"/>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1" name="Freeform: Shape 10">
            <a:hlinkClick r:id="rId11" action="ppaction://hlinksldjump"/>
            <a:extLst>
              <a:ext uri="{FF2B5EF4-FFF2-40B4-BE49-F238E27FC236}">
                <a16:creationId xmlns:a16="http://schemas.microsoft.com/office/drawing/2014/main" id="{0761E538-87C3-B23A-615A-01361DA43550}"/>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11" action="ppaction://hlinksldjump"/>
            <a:extLst>
              <a:ext uri="{FF2B5EF4-FFF2-40B4-BE49-F238E27FC236}">
                <a16:creationId xmlns:a16="http://schemas.microsoft.com/office/drawing/2014/main" id="{08CCBB3A-2995-3442-D112-D533CE98DF51}"/>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3" name="Freeform: Shape 12">
            <a:hlinkClick r:id="rId12" action="ppaction://hlinksldjump"/>
            <a:extLst>
              <a:ext uri="{FF2B5EF4-FFF2-40B4-BE49-F238E27FC236}">
                <a16:creationId xmlns:a16="http://schemas.microsoft.com/office/drawing/2014/main" id="{DB472D28-ADAF-B91A-B42B-CA1E1F046904}"/>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12" action="ppaction://hlinksldjump"/>
            <a:extLst>
              <a:ext uri="{FF2B5EF4-FFF2-40B4-BE49-F238E27FC236}">
                <a16:creationId xmlns:a16="http://schemas.microsoft.com/office/drawing/2014/main" id="{479359B8-5014-0FF7-D17F-0956DEC5F97F}"/>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5" name="Freeform: Shape 14">
            <a:hlinkClick r:id="rId13" action="ppaction://hlinksldjump"/>
            <a:extLst>
              <a:ext uri="{FF2B5EF4-FFF2-40B4-BE49-F238E27FC236}">
                <a16:creationId xmlns:a16="http://schemas.microsoft.com/office/drawing/2014/main" id="{37DF6116-713C-ABC0-24E9-7B32CA33971A}"/>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3" action="ppaction://hlinksldjump"/>
            <a:extLst>
              <a:ext uri="{FF2B5EF4-FFF2-40B4-BE49-F238E27FC236}">
                <a16:creationId xmlns:a16="http://schemas.microsoft.com/office/drawing/2014/main" id="{83C11E38-95A2-8480-B754-F3E6413F75FE}"/>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9" name="Freeform: Shape 18">
            <a:extLst>
              <a:ext uri="{FF2B5EF4-FFF2-40B4-BE49-F238E27FC236}">
                <a16:creationId xmlns:a16="http://schemas.microsoft.com/office/drawing/2014/main" id="{78BD1DB5-33BE-DDBD-135F-E27477B06DA8}"/>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extLst>
              <a:ext uri="{FF2B5EF4-FFF2-40B4-BE49-F238E27FC236}">
                <a16:creationId xmlns:a16="http://schemas.microsoft.com/office/drawing/2014/main" id="{54011D71-6BB1-E85A-29D5-869A5CB4699F}"/>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2">
            <a:hlinkClick r:id="rId6" action="ppaction://hlinksldjump"/>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lIns="91440" tIns="45720" rIns="91440" bIns="45720"/>
          <a:lstStyle/>
          <a:p>
            <a:endParaRPr lang="en-US"/>
          </a:p>
        </p:txBody>
      </p:sp>
      <p:sp>
        <p:nvSpPr>
          <p:cNvPr id="38" name="TextBox 19">
            <a:extLst>
              <a:ext uri="{FF2B5EF4-FFF2-40B4-BE49-F238E27FC236}">
                <a16:creationId xmlns:a16="http://schemas.microsoft.com/office/drawing/2014/main" id="{F04AC486-E169-753A-8FFC-4AA44A71EF05}"/>
              </a:ext>
            </a:extLst>
          </p:cNvPr>
          <p:cNvSpPr txBox="1"/>
          <p:nvPr/>
        </p:nvSpPr>
        <p:spPr>
          <a:xfrm>
            <a:off x="3191310" y="1926719"/>
            <a:ext cx="3810000" cy="584775"/>
          </a:xfrm>
          <a:prstGeom prst="rect">
            <a:avLst/>
          </a:prstGeom>
        </p:spPr>
        <p:txBody>
          <a:bodyPr wrap="square" lIns="91440" tIns="45720" rIns="91440" bIns="45720" rtlCol="0" anchor="t">
            <a:spAutoFit/>
          </a:bodyPr>
          <a:lstStyle/>
          <a:p>
            <a:pPr algn="ctr"/>
            <a:r>
              <a:rPr lang="en-US" sz="3200" b="1" i="1" dirty="0">
                <a:solidFill>
                  <a:srgbClr val="000000"/>
                </a:solidFill>
                <a:latin typeface="Century Gothic" panose="020B0502020202090204" pitchFamily="34" charset="0"/>
                <a:ea typeface="Montserrat Bold"/>
                <a:cs typeface="Montserrat Bold"/>
                <a:sym typeface="Montserrat Bold"/>
              </a:rPr>
              <a:t>Deployment</a:t>
            </a:r>
          </a:p>
        </p:txBody>
      </p:sp>
      <p:sp>
        <p:nvSpPr>
          <p:cNvPr id="39" name="TextBox 47">
            <a:extLst>
              <a:ext uri="{FF2B5EF4-FFF2-40B4-BE49-F238E27FC236}">
                <a16:creationId xmlns:a16="http://schemas.microsoft.com/office/drawing/2014/main" id="{092BFF73-857B-93C4-D270-3E160A711D15}"/>
              </a:ext>
            </a:extLst>
          </p:cNvPr>
          <p:cNvSpPr txBox="1"/>
          <p:nvPr/>
        </p:nvSpPr>
        <p:spPr>
          <a:xfrm>
            <a:off x="777240" y="731520"/>
            <a:ext cx="10500360" cy="1195199"/>
          </a:xfrm>
          <a:prstGeom prst="rect">
            <a:avLst/>
          </a:prstGeom>
        </p:spPr>
        <p:txBody>
          <a:bodyPr wrap="square"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Product Recognition</a:t>
            </a:r>
          </a:p>
        </p:txBody>
      </p:sp>
      <p:sp>
        <p:nvSpPr>
          <p:cNvPr id="43" name="TextBox 19">
            <a:extLst>
              <a:ext uri="{FF2B5EF4-FFF2-40B4-BE49-F238E27FC236}">
                <a16:creationId xmlns:a16="http://schemas.microsoft.com/office/drawing/2014/main" id="{5C71ED2D-60CB-D59F-8F27-9ADC32BC7DE1}"/>
              </a:ext>
            </a:extLst>
          </p:cNvPr>
          <p:cNvSpPr txBox="1"/>
          <p:nvPr/>
        </p:nvSpPr>
        <p:spPr>
          <a:xfrm>
            <a:off x="10641706" y="1926719"/>
            <a:ext cx="5748772" cy="584775"/>
          </a:xfrm>
          <a:prstGeom prst="rect">
            <a:avLst/>
          </a:prstGeom>
        </p:spPr>
        <p:txBody>
          <a:bodyPr wrap="square" lIns="91440" tIns="45720" rIns="91440" bIns="45720" rtlCol="0" anchor="t">
            <a:spAutoFit/>
          </a:bodyPr>
          <a:lstStyle/>
          <a:p>
            <a:pPr algn="ctr"/>
            <a:r>
              <a:rPr lang="en-US" sz="3200" b="1" i="1" dirty="0">
                <a:solidFill>
                  <a:srgbClr val="000000"/>
                </a:solidFill>
                <a:latin typeface="Century Gothic" panose="020B0502020202090204" pitchFamily="34" charset="0"/>
                <a:ea typeface="Montserrat Bold"/>
                <a:cs typeface="Montserrat Bold"/>
                <a:sym typeface="Montserrat Bold"/>
              </a:rPr>
              <a:t>All 25 Products on Webcam</a:t>
            </a:r>
          </a:p>
        </p:txBody>
      </p:sp>
      <p:pic>
        <p:nvPicPr>
          <p:cNvPr id="2" name="Product Recognition (30s)">
            <a:hlinkClick r:id="" action="ppaction://media"/>
            <a:extLst>
              <a:ext uri="{FF2B5EF4-FFF2-40B4-BE49-F238E27FC236}">
                <a16:creationId xmlns:a16="http://schemas.microsoft.com/office/drawing/2014/main" id="{AF0754ED-F9F7-4B0B-27A2-A8BF73FA327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476377" y="2612518"/>
            <a:ext cx="7467265" cy="6988681"/>
          </a:xfrm>
          <a:prstGeom prst="rect">
            <a:avLst/>
          </a:prstGeom>
        </p:spPr>
      </p:pic>
      <p:pic>
        <p:nvPicPr>
          <p:cNvPr id="3" name="Product Recognition All Products (30s)">
            <a:hlinkClick r:id="" action="ppaction://media"/>
            <a:extLst>
              <a:ext uri="{FF2B5EF4-FFF2-40B4-BE49-F238E27FC236}">
                <a16:creationId xmlns:a16="http://schemas.microsoft.com/office/drawing/2014/main" id="{1A7EB7AE-F0C8-E1A7-9B22-7D6B6404487B}"/>
              </a:ext>
            </a:extLst>
          </p:cNvPr>
          <p:cNvPicPr>
            <a:picLocks noChangeAspect="1"/>
          </p:cNvPicPr>
          <p:nvPr>
            <a:videoFile r:link="rId4"/>
            <p:extLst>
              <p:ext uri="{DAA4B4D4-6D71-4841-9C94-3DE7FCFB9230}">
                <p14:media xmlns:p14="http://schemas.microsoft.com/office/powerpoint/2010/main" r:embed="rId3"/>
              </p:ext>
            </p:extLst>
          </p:nvPr>
        </p:nvPicPr>
        <p:blipFill>
          <a:blip r:embed="rId10"/>
          <a:srcRect l="15879" t="1418" r="19172"/>
          <a:stretch>
            <a:fillRect/>
          </a:stretch>
        </p:blipFill>
        <p:spPr>
          <a:xfrm>
            <a:off x="9429985" y="2612518"/>
            <a:ext cx="8172215" cy="6988682"/>
          </a:xfrm>
          <a:prstGeom prst="rect">
            <a:avLst/>
          </a:prstGeom>
        </p:spPr>
      </p:pic>
      <p:sp>
        <p:nvSpPr>
          <p:cNvPr id="4" name="Freeform 17">
            <a:extLst>
              <a:ext uri="{FF2B5EF4-FFF2-40B4-BE49-F238E27FC236}">
                <a16:creationId xmlns:a16="http://schemas.microsoft.com/office/drawing/2014/main" id="{FDD34620-A2E5-E39C-DBC0-99C7080303DF}"/>
              </a:ext>
            </a:extLst>
          </p:cNvPr>
          <p:cNvSpPr/>
          <p:nvPr/>
        </p:nvSpPr>
        <p:spPr>
          <a:xfrm>
            <a:off x="32012120" y="3496105"/>
            <a:ext cx="3882671" cy="5794384"/>
          </a:xfrm>
          <a:custGeom>
            <a:avLst/>
            <a:gdLst/>
            <a:ahLst/>
            <a:cxnLst/>
            <a:rect l="l" t="t" r="r" b="b"/>
            <a:pathLst>
              <a:path w="4019995" h="8146542">
                <a:moveTo>
                  <a:pt x="0" y="0"/>
                </a:moveTo>
                <a:lnTo>
                  <a:pt x="4019995" y="0"/>
                </a:lnTo>
                <a:lnTo>
                  <a:pt x="4019995" y="8146542"/>
                </a:lnTo>
                <a:lnTo>
                  <a:pt x="0" y="8146542"/>
                </a:lnTo>
                <a:lnTo>
                  <a:pt x="0" y="0"/>
                </a:lnTo>
                <a:close/>
              </a:path>
            </a:pathLst>
          </a:custGeom>
          <a:blipFill>
            <a:blip r:embed="rId11"/>
            <a:stretch>
              <a:fillRect l="-84200" t="-25589" r="-177031" b="-10202"/>
            </a:stretch>
          </a:blipFill>
        </p:spPr>
        <p:txBody>
          <a:bodyPr/>
          <a:lstStyle/>
          <a:p>
            <a:endParaRPr lang="en-US"/>
          </a:p>
        </p:txBody>
      </p:sp>
      <p:sp>
        <p:nvSpPr>
          <p:cNvPr id="5" name="Freeform: Shape 4">
            <a:hlinkClick r:id="rId12" action="ppaction://hlinksldjump"/>
            <a:extLst>
              <a:ext uri="{FF2B5EF4-FFF2-40B4-BE49-F238E27FC236}">
                <a16:creationId xmlns:a16="http://schemas.microsoft.com/office/drawing/2014/main" id="{20683E2F-2C13-528F-8412-10BD071B2FCF}"/>
              </a:ext>
            </a:extLst>
          </p:cNvPr>
          <p:cNvSpPr>
            <a:spLocks noChangeAspect="1"/>
          </p:cNvSpPr>
          <p:nvPr/>
        </p:nvSpPr>
        <p:spPr>
          <a:xfrm>
            <a:off x="1920240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12" action="ppaction://hlinksldjump"/>
            <a:extLst>
              <a:ext uri="{FF2B5EF4-FFF2-40B4-BE49-F238E27FC236}">
                <a16:creationId xmlns:a16="http://schemas.microsoft.com/office/drawing/2014/main" id="{7F75287E-F669-E3F3-152C-0AD624BA03BC}"/>
              </a:ext>
            </a:extLst>
          </p:cNvPr>
          <p:cNvSpPr txBox="1"/>
          <p:nvPr/>
        </p:nvSpPr>
        <p:spPr>
          <a:xfrm>
            <a:off x="2988877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7" name="Freeform: Shape 6">
            <a:hlinkClick r:id="rId13" action="ppaction://hlinksldjump"/>
            <a:extLst>
              <a:ext uri="{FF2B5EF4-FFF2-40B4-BE49-F238E27FC236}">
                <a16:creationId xmlns:a16="http://schemas.microsoft.com/office/drawing/2014/main" id="{1B57D01B-889D-E194-7D26-E83D5AAE373D}"/>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13" action="ppaction://hlinksldjump"/>
            <a:extLst>
              <a:ext uri="{FF2B5EF4-FFF2-40B4-BE49-F238E27FC236}">
                <a16:creationId xmlns:a16="http://schemas.microsoft.com/office/drawing/2014/main" id="{315C0DFD-D21B-1F21-525A-356DE1AB18C1}"/>
              </a:ext>
            </a:extLst>
          </p:cNvPr>
          <p:cNvSpPr txBox="1"/>
          <p:nvPr/>
        </p:nvSpPr>
        <p:spPr>
          <a:xfrm>
            <a:off x="24188591" y="1634847"/>
            <a:ext cx="1374126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6</a:t>
            </a:r>
          </a:p>
          <a:p>
            <a:pPr algn="ctr"/>
            <a:r>
              <a:rPr lang="en-US" sz="15000" i="1" dirty="0">
                <a:solidFill>
                  <a:schemeClr val="bg1"/>
                </a:solidFill>
                <a:latin typeface="Montserrat Black" panose="00000A00000000000000" pitchFamily="2" charset="0"/>
              </a:rPr>
              <a:t>Product</a:t>
            </a:r>
          </a:p>
          <a:p>
            <a:pPr algn="ctr"/>
            <a:r>
              <a:rPr lang="en-US" sz="15000" i="1" dirty="0">
                <a:solidFill>
                  <a:schemeClr val="bg1"/>
                </a:solidFill>
                <a:latin typeface="Montserrat Black" panose="00000A00000000000000" pitchFamily="2" charset="0"/>
              </a:rPr>
              <a:t>Recognition</a:t>
            </a:r>
          </a:p>
        </p:txBody>
      </p:sp>
      <p:sp>
        <p:nvSpPr>
          <p:cNvPr id="9" name="Freeform: Shape 8">
            <a:hlinkClick r:id="rId14" action="ppaction://hlinksldjump"/>
            <a:extLst>
              <a:ext uri="{FF2B5EF4-FFF2-40B4-BE49-F238E27FC236}">
                <a16:creationId xmlns:a16="http://schemas.microsoft.com/office/drawing/2014/main" id="{C045DEF5-CC1C-4F95-6B0D-C2B08BA9AE8F}"/>
              </a:ext>
            </a:extLst>
          </p:cNvPr>
          <p:cNvSpPr>
            <a:spLocks noChangeAspect="1"/>
          </p:cNvSpPr>
          <p:nvPr/>
        </p:nvSpPr>
        <p:spPr>
          <a:xfrm>
            <a:off x="-1346459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14" action="ppaction://hlinksldjump"/>
            <a:extLst>
              <a:ext uri="{FF2B5EF4-FFF2-40B4-BE49-F238E27FC236}">
                <a16:creationId xmlns:a16="http://schemas.microsoft.com/office/drawing/2014/main" id="{45E8265C-77B8-78EB-5A2B-EAFD6321FEF4}"/>
              </a:ext>
            </a:extLst>
          </p:cNvPr>
          <p:cNvSpPr txBox="1"/>
          <p:nvPr/>
        </p:nvSpPr>
        <p:spPr>
          <a:xfrm>
            <a:off x="-306489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1" name="Freeform: Shape 10">
            <a:hlinkClick r:id="rId15" action="ppaction://hlinksldjump"/>
            <a:extLst>
              <a:ext uri="{FF2B5EF4-FFF2-40B4-BE49-F238E27FC236}">
                <a16:creationId xmlns:a16="http://schemas.microsoft.com/office/drawing/2014/main" id="{5E6949BD-7F8E-79C6-246E-4FEAE9ECB0C6}"/>
              </a:ext>
            </a:extLst>
          </p:cNvPr>
          <p:cNvSpPr>
            <a:spLocks noChangeAspect="1"/>
          </p:cNvSpPr>
          <p:nvPr/>
        </p:nvSpPr>
        <p:spPr>
          <a:xfrm>
            <a:off x="-1573541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15" action="ppaction://hlinksldjump"/>
            <a:extLst>
              <a:ext uri="{FF2B5EF4-FFF2-40B4-BE49-F238E27FC236}">
                <a16:creationId xmlns:a16="http://schemas.microsoft.com/office/drawing/2014/main" id="{29259EFA-20B1-CC67-F26C-D61533C8D5E9}"/>
              </a:ext>
            </a:extLst>
          </p:cNvPr>
          <p:cNvSpPr txBox="1"/>
          <p:nvPr/>
        </p:nvSpPr>
        <p:spPr>
          <a:xfrm>
            <a:off x="-5165976"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4" name="Freeform: Shape 13">
            <a:hlinkClick r:id="rId16" action="ppaction://hlinksldjump"/>
            <a:extLst>
              <a:ext uri="{FF2B5EF4-FFF2-40B4-BE49-F238E27FC236}">
                <a16:creationId xmlns:a16="http://schemas.microsoft.com/office/drawing/2014/main" id="{2D210045-A5C3-4631-099C-F54A4F11C0F6}"/>
              </a:ext>
            </a:extLst>
          </p:cNvPr>
          <p:cNvSpPr/>
          <p:nvPr/>
        </p:nvSpPr>
        <p:spPr>
          <a:xfrm>
            <a:off x="-1800622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6" action="ppaction://hlinksldjump"/>
            <a:extLst>
              <a:ext uri="{FF2B5EF4-FFF2-40B4-BE49-F238E27FC236}">
                <a16:creationId xmlns:a16="http://schemas.microsoft.com/office/drawing/2014/main" id="{491BF8FB-E045-F110-1D33-F932C720C0AA}"/>
              </a:ext>
            </a:extLst>
          </p:cNvPr>
          <p:cNvSpPr txBox="1"/>
          <p:nvPr/>
        </p:nvSpPr>
        <p:spPr>
          <a:xfrm>
            <a:off x="-7514888"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6" name="Freeform: Shape 15">
            <a:hlinkClick r:id="rId17" action="ppaction://hlinksldjump"/>
            <a:extLst>
              <a:ext uri="{FF2B5EF4-FFF2-40B4-BE49-F238E27FC236}">
                <a16:creationId xmlns:a16="http://schemas.microsoft.com/office/drawing/2014/main" id="{000CFB53-682B-25A2-8359-AB415BA9B56E}"/>
              </a:ext>
            </a:extLst>
          </p:cNvPr>
          <p:cNvSpPr>
            <a:spLocks noChangeAspect="1"/>
          </p:cNvSpPr>
          <p:nvPr/>
        </p:nvSpPr>
        <p:spPr>
          <a:xfrm>
            <a:off x="-2027704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7" action="ppaction://hlinksldjump"/>
            <a:extLst>
              <a:ext uri="{FF2B5EF4-FFF2-40B4-BE49-F238E27FC236}">
                <a16:creationId xmlns:a16="http://schemas.microsoft.com/office/drawing/2014/main" id="{16B0337F-D562-ACC8-32B2-2206A7FF57A1}"/>
              </a:ext>
            </a:extLst>
          </p:cNvPr>
          <p:cNvSpPr txBox="1"/>
          <p:nvPr/>
        </p:nvSpPr>
        <p:spPr>
          <a:xfrm>
            <a:off x="-9992571"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8" name="Freeform: Shape 17">
            <a:hlinkClick r:id="rId18" action="ppaction://hlinksldjump"/>
            <a:extLst>
              <a:ext uri="{FF2B5EF4-FFF2-40B4-BE49-F238E27FC236}">
                <a16:creationId xmlns:a16="http://schemas.microsoft.com/office/drawing/2014/main" id="{87E71D36-C7AC-206D-DECC-73D92AA1B011}"/>
              </a:ext>
            </a:extLst>
          </p:cNvPr>
          <p:cNvSpPr>
            <a:spLocks noChangeAspect="1"/>
          </p:cNvSpPr>
          <p:nvPr/>
        </p:nvSpPr>
        <p:spPr>
          <a:xfrm>
            <a:off x="-225478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8" action="ppaction://hlinksldjump"/>
            <a:extLst>
              <a:ext uri="{FF2B5EF4-FFF2-40B4-BE49-F238E27FC236}">
                <a16:creationId xmlns:a16="http://schemas.microsoft.com/office/drawing/2014/main" id="{B4E36DD0-DB09-8071-6E35-2315272E6388}"/>
              </a:ext>
            </a:extLst>
          </p:cNvPr>
          <p:cNvSpPr txBox="1"/>
          <p:nvPr/>
        </p:nvSpPr>
        <p:spPr>
          <a:xfrm>
            <a:off x="-1217059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0" name="Freeform: Shape 19">
            <a:extLst>
              <a:ext uri="{FF2B5EF4-FFF2-40B4-BE49-F238E27FC236}">
                <a16:creationId xmlns:a16="http://schemas.microsoft.com/office/drawing/2014/main" id="{D47C54D7-B034-1B97-D027-4F1BE7BED8B3}"/>
              </a:ext>
            </a:extLst>
          </p:cNvPr>
          <p:cNvSpPr/>
          <p:nvPr/>
        </p:nvSpPr>
        <p:spPr>
          <a:xfrm>
            <a:off x="-24818669"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extLst>
              <a:ext uri="{FF2B5EF4-FFF2-40B4-BE49-F238E27FC236}">
                <a16:creationId xmlns:a16="http://schemas.microsoft.com/office/drawing/2014/main" id="{324F9463-24B9-85BB-B87F-E81320FCF1A1}"/>
              </a:ext>
            </a:extLst>
          </p:cNvPr>
          <p:cNvSpPr txBox="1"/>
          <p:nvPr/>
        </p:nvSpPr>
        <p:spPr>
          <a:xfrm>
            <a:off x="-14264587"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3685424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43" fill="hold"/>
                                        <p:tgtEl>
                                          <p:spTgt spid="2"/>
                                        </p:tgtEl>
                                      </p:cBhvr>
                                    </p:cmd>
                                  </p:childTnLst>
                                </p:cTn>
                              </p:par>
                            </p:childTnLst>
                          </p:cTn>
                        </p:par>
                        <p:par>
                          <p:cTn id="7" fill="hold">
                            <p:stCondLst>
                              <p:cond delay="30743"/>
                            </p:stCondLst>
                            <p:childTnLst>
                              <p:par>
                                <p:cTn id="8" presetID="1" presetClass="mediacall" presetSubtype="0" fill="hold" nodeType="afterEffect">
                                  <p:stCondLst>
                                    <p:cond delay="0"/>
                                  </p:stCondLst>
                                  <p:childTnLst>
                                    <p:cmd type="call" cmd="playFrom(0.0)">
                                      <p:cBhvr>
                                        <p:cTn id="9" dur="301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FE36B-6FE0-7509-5EF1-9FF6C1CE2B2D}"/>
            </a:ext>
          </a:extLst>
        </p:cNvPr>
        <p:cNvGrpSpPr/>
        <p:nvPr/>
      </p:nvGrpSpPr>
      <p:grpSpPr>
        <a:xfrm>
          <a:off x="0" y="0"/>
          <a:ext cx="0" cy="0"/>
          <a:chOff x="0" y="0"/>
          <a:chExt cx="0" cy="0"/>
        </a:xfrm>
      </p:grpSpPr>
      <p:sp>
        <p:nvSpPr>
          <p:cNvPr id="4" name="Freeform: Shape 3">
            <a:hlinkClick r:id="rId2" action="ppaction://hlinksldjump"/>
            <a:extLst>
              <a:ext uri="{FF2B5EF4-FFF2-40B4-BE49-F238E27FC236}">
                <a16:creationId xmlns:a16="http://schemas.microsoft.com/office/drawing/2014/main" id="{9415927F-0571-4F8D-9016-5CE1956AE5B1}"/>
              </a:ext>
            </a:extLst>
          </p:cNvPr>
          <p:cNvSpPr>
            <a:spLocks noChangeAspect="1"/>
          </p:cNvSpPr>
          <p:nvPr/>
        </p:nvSpPr>
        <p:spPr>
          <a:xfrm>
            <a:off x="564642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2" action="ppaction://hlinksldjump"/>
            <a:extLst>
              <a:ext uri="{FF2B5EF4-FFF2-40B4-BE49-F238E27FC236}">
                <a16:creationId xmlns:a16="http://schemas.microsoft.com/office/drawing/2014/main" id="{7F052B45-A26E-3EF8-1B2F-4CBA3B06205B}"/>
              </a:ext>
            </a:extLst>
          </p:cNvPr>
          <p:cNvSpPr txBox="1"/>
          <p:nvPr/>
        </p:nvSpPr>
        <p:spPr>
          <a:xfrm>
            <a:off x="16332791"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1036" name="Freeform: Shape 1035">
            <a:hlinkClick r:id="rId3" action="ppaction://hlinksldjump"/>
            <a:extLst>
              <a:ext uri="{FF2B5EF4-FFF2-40B4-BE49-F238E27FC236}">
                <a16:creationId xmlns:a16="http://schemas.microsoft.com/office/drawing/2014/main" id="{D7E24F52-DAD1-53D3-CD73-B85753565449}"/>
              </a:ext>
            </a:extLst>
          </p:cNvPr>
          <p:cNvSpPr>
            <a:spLocks noChangeAspect="1"/>
          </p:cNvSpPr>
          <p:nvPr/>
        </p:nvSpPr>
        <p:spPr>
          <a:xfrm>
            <a:off x="337560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8" name="TextBox 27">
            <a:hlinkClick r:id="rId3" action="ppaction://hlinksldjump"/>
            <a:extLst>
              <a:ext uri="{FF2B5EF4-FFF2-40B4-BE49-F238E27FC236}">
                <a16:creationId xmlns:a16="http://schemas.microsoft.com/office/drawing/2014/main" id="{F478711E-4D37-E68B-5075-F73203F7A8D2}"/>
              </a:ext>
            </a:extLst>
          </p:cNvPr>
          <p:cNvSpPr txBox="1"/>
          <p:nvPr/>
        </p:nvSpPr>
        <p:spPr>
          <a:xfrm>
            <a:off x="13745596"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34" name="Freeform: Shape 1033">
            <a:hlinkClick r:id="rId4" action="ppaction://hlinksldjump"/>
            <a:extLst>
              <a:ext uri="{FF2B5EF4-FFF2-40B4-BE49-F238E27FC236}">
                <a16:creationId xmlns:a16="http://schemas.microsoft.com/office/drawing/2014/main" id="{C6673824-F22B-61CF-E8F7-1AC639CB7A7E}"/>
              </a:ext>
            </a:extLst>
          </p:cNvPr>
          <p:cNvSpPr>
            <a:spLocks noChangeAspect="1"/>
          </p:cNvSpPr>
          <p:nvPr/>
        </p:nvSpPr>
        <p:spPr>
          <a:xfrm>
            <a:off x="110478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1" name="TextBox 40">
            <a:hlinkClick r:id="rId4" action="ppaction://hlinksldjump"/>
            <a:extLst>
              <a:ext uri="{FF2B5EF4-FFF2-40B4-BE49-F238E27FC236}">
                <a16:creationId xmlns:a16="http://schemas.microsoft.com/office/drawing/2014/main" id="{BD966428-E407-530D-B89C-D88C00AAFA14}"/>
              </a:ext>
            </a:extLst>
          </p:cNvPr>
          <p:cNvSpPr txBox="1"/>
          <p:nvPr/>
        </p:nvSpPr>
        <p:spPr>
          <a:xfrm>
            <a:off x="11504489"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31" name="Freeform: Shape 1030">
            <a:hlinkClick r:id="rId5" action="ppaction://hlinksldjump"/>
            <a:extLst>
              <a:ext uri="{FF2B5EF4-FFF2-40B4-BE49-F238E27FC236}">
                <a16:creationId xmlns:a16="http://schemas.microsoft.com/office/drawing/2014/main" id="{B11EE407-EFC4-25AE-1AF1-6B99D19BB442}"/>
              </a:ext>
            </a:extLst>
          </p:cNvPr>
          <p:cNvSpPr>
            <a:spLocks noChangeAspect="1"/>
          </p:cNvSpPr>
          <p:nvPr/>
        </p:nvSpPr>
        <p:spPr>
          <a:xfrm>
            <a:off x="-116602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2" name="TextBox 41">
            <a:hlinkClick r:id="rId5" action="ppaction://hlinksldjump"/>
            <a:extLst>
              <a:ext uri="{FF2B5EF4-FFF2-40B4-BE49-F238E27FC236}">
                <a16:creationId xmlns:a16="http://schemas.microsoft.com/office/drawing/2014/main" id="{481C1DDA-AE26-C181-C146-EA9274BA8A35}"/>
              </a:ext>
            </a:extLst>
          </p:cNvPr>
          <p:cNvSpPr txBox="1"/>
          <p:nvPr/>
        </p:nvSpPr>
        <p:spPr>
          <a:xfrm>
            <a:off x="9403412"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027" name="Freeform: Shape 1026">
            <a:hlinkClick r:id="rId6" action="ppaction://hlinksldjump"/>
            <a:extLst>
              <a:ext uri="{FF2B5EF4-FFF2-40B4-BE49-F238E27FC236}">
                <a16:creationId xmlns:a16="http://schemas.microsoft.com/office/drawing/2014/main" id="{20E6A70D-8338-10C3-394B-A4DEE5BAD23E}"/>
              </a:ext>
            </a:extLst>
          </p:cNvPr>
          <p:cNvSpPr/>
          <p:nvPr/>
        </p:nvSpPr>
        <p:spPr>
          <a:xfrm>
            <a:off x="-3436839"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3" name="TextBox 42">
            <a:hlinkClick r:id="rId6" action="ppaction://hlinksldjump"/>
            <a:extLst>
              <a:ext uri="{FF2B5EF4-FFF2-40B4-BE49-F238E27FC236}">
                <a16:creationId xmlns:a16="http://schemas.microsoft.com/office/drawing/2014/main" id="{B078E62D-3312-41E5-14CB-F21F32D4F952}"/>
              </a:ext>
            </a:extLst>
          </p:cNvPr>
          <p:cNvSpPr txBox="1"/>
          <p:nvPr/>
        </p:nvSpPr>
        <p:spPr>
          <a:xfrm>
            <a:off x="7054500"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024" name="Freeform: Shape 1023">
            <a:hlinkClick r:id="rId7" action="ppaction://hlinksldjump"/>
            <a:extLst>
              <a:ext uri="{FF2B5EF4-FFF2-40B4-BE49-F238E27FC236}">
                <a16:creationId xmlns:a16="http://schemas.microsoft.com/office/drawing/2014/main" id="{78E96191-46B0-65EA-E55B-51CB6863266A}"/>
              </a:ext>
            </a:extLst>
          </p:cNvPr>
          <p:cNvSpPr>
            <a:spLocks noChangeAspect="1"/>
          </p:cNvSpPr>
          <p:nvPr/>
        </p:nvSpPr>
        <p:spPr>
          <a:xfrm>
            <a:off x="-570765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4" name="TextBox 43">
            <a:hlinkClick r:id="rId7" action="ppaction://hlinksldjump"/>
            <a:extLst>
              <a:ext uri="{FF2B5EF4-FFF2-40B4-BE49-F238E27FC236}">
                <a16:creationId xmlns:a16="http://schemas.microsoft.com/office/drawing/2014/main" id="{FABB7EF6-6229-6389-7E32-7665B53FB45A}"/>
              </a:ext>
            </a:extLst>
          </p:cNvPr>
          <p:cNvSpPr txBox="1"/>
          <p:nvPr/>
        </p:nvSpPr>
        <p:spPr>
          <a:xfrm>
            <a:off x="4576817"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62" name="Freeform: Shape 61">
            <a:hlinkClick r:id="rId8" action="ppaction://hlinksldjump"/>
            <a:extLst>
              <a:ext uri="{FF2B5EF4-FFF2-40B4-BE49-F238E27FC236}">
                <a16:creationId xmlns:a16="http://schemas.microsoft.com/office/drawing/2014/main" id="{89CA8179-EFE1-9CA2-83F6-EC391214F745}"/>
              </a:ext>
            </a:extLst>
          </p:cNvPr>
          <p:cNvSpPr>
            <a:spLocks noChangeAspect="1"/>
          </p:cNvSpPr>
          <p:nvPr/>
        </p:nvSpPr>
        <p:spPr>
          <a:xfrm>
            <a:off x="-797846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5" name="TextBox 44">
            <a:hlinkClick r:id="rId8" action="ppaction://hlinksldjump"/>
            <a:extLst>
              <a:ext uri="{FF2B5EF4-FFF2-40B4-BE49-F238E27FC236}">
                <a16:creationId xmlns:a16="http://schemas.microsoft.com/office/drawing/2014/main" id="{C80A88D0-74DD-417C-50EC-D5F4F83D7EFB}"/>
              </a:ext>
            </a:extLst>
          </p:cNvPr>
          <p:cNvSpPr txBox="1"/>
          <p:nvPr/>
        </p:nvSpPr>
        <p:spPr>
          <a:xfrm>
            <a:off x="2398789"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59" name="Freeform: Shape 58">
            <a:extLst>
              <a:ext uri="{FF2B5EF4-FFF2-40B4-BE49-F238E27FC236}">
                <a16:creationId xmlns:a16="http://schemas.microsoft.com/office/drawing/2014/main" id="{C8D970C0-9EBB-9B02-4544-52790CDE8ECA}"/>
              </a:ext>
            </a:extLst>
          </p:cNvPr>
          <p:cNvSpPr/>
          <p:nvPr/>
        </p:nvSpPr>
        <p:spPr>
          <a:xfrm>
            <a:off x="-10249281"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7" name="TextBox 36">
            <a:extLst>
              <a:ext uri="{FF2B5EF4-FFF2-40B4-BE49-F238E27FC236}">
                <a16:creationId xmlns:a16="http://schemas.microsoft.com/office/drawing/2014/main" id="{99A63C98-608B-0A99-8A49-D11505808969}"/>
              </a:ext>
            </a:extLst>
          </p:cNvPr>
          <p:cNvSpPr txBox="1"/>
          <p:nvPr/>
        </p:nvSpPr>
        <p:spPr>
          <a:xfrm>
            <a:off x="304801"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151508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463038" y="1987540"/>
            <a:ext cx="8850740"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System Architecture</a:t>
            </a:r>
          </a:p>
        </p:txBody>
      </p:sp>
      <p:sp>
        <p:nvSpPr>
          <p:cNvPr id="9" name="TextBox 9"/>
          <p:cNvSpPr txBox="1"/>
          <p:nvPr/>
        </p:nvSpPr>
        <p:spPr>
          <a:xfrm>
            <a:off x="777239" y="731520"/>
            <a:ext cx="16806525" cy="1109599"/>
          </a:xfrm>
          <a:prstGeom prst="rect">
            <a:avLst/>
          </a:prstGeom>
        </p:spPr>
        <p:txBody>
          <a:bodyPr wrap="square" lIns="91440" tIns="45720" rIns="91440" bIns="45720" rtlCol="0" anchor="t">
            <a:spAutoFit/>
          </a:bodyPr>
          <a:lstStyle/>
          <a:p>
            <a:pPr algn="l">
              <a:lnSpc>
                <a:spcPts val="8640"/>
              </a:lnSpc>
            </a:pPr>
            <a:r>
              <a:rPr lang="en-US" sz="6000" b="1" dirty="0">
                <a:solidFill>
                  <a:srgbClr val="0094FF"/>
                </a:solidFill>
                <a:latin typeface="Montserrat Bold"/>
                <a:ea typeface="Montserrat Bold"/>
                <a:cs typeface="Montserrat Bold"/>
                <a:sym typeface="Montserrat Bold"/>
              </a:rPr>
              <a:t>Wireless Communication &amp; IoT</a:t>
            </a:r>
          </a:p>
        </p:txBody>
      </p:sp>
      <p:pic>
        <p:nvPicPr>
          <p:cNvPr id="34" name="Picture 33">
            <a:extLst>
              <a:ext uri="{FF2B5EF4-FFF2-40B4-BE49-F238E27FC236}">
                <a16:creationId xmlns:a16="http://schemas.microsoft.com/office/drawing/2014/main" id="{A740856F-3499-6BD2-AB7F-E28730306877}"/>
              </a:ext>
            </a:extLst>
          </p:cNvPr>
          <p:cNvPicPr>
            <a:picLocks noChangeAspect="1"/>
          </p:cNvPicPr>
          <p:nvPr/>
        </p:nvPicPr>
        <p:blipFill>
          <a:blip r:embed="rId2"/>
          <a:stretch>
            <a:fillRect/>
          </a:stretch>
        </p:blipFill>
        <p:spPr>
          <a:xfrm>
            <a:off x="12125832" y="3503770"/>
            <a:ext cx="5476368" cy="4961056"/>
          </a:xfrm>
          <a:prstGeom prst="rect">
            <a:avLst/>
          </a:prstGeom>
        </p:spPr>
      </p:pic>
      <p:sp>
        <p:nvSpPr>
          <p:cNvPr id="38" name="TextBox 7">
            <a:extLst>
              <a:ext uri="{FF2B5EF4-FFF2-40B4-BE49-F238E27FC236}">
                <a16:creationId xmlns:a16="http://schemas.microsoft.com/office/drawing/2014/main" id="{7E67C84E-B91C-D754-8E2B-2D5154EB12BE}"/>
              </a:ext>
            </a:extLst>
          </p:cNvPr>
          <p:cNvSpPr txBox="1"/>
          <p:nvPr/>
        </p:nvSpPr>
        <p:spPr>
          <a:xfrm>
            <a:off x="2148839" y="3536991"/>
            <a:ext cx="9204962" cy="5047536"/>
          </a:xfrm>
          <a:prstGeom prst="rect">
            <a:avLst/>
          </a:prstGeom>
        </p:spPr>
        <p:txBody>
          <a:bodyPr wrap="square" lIns="91440" tIns="45720" rIns="91440" bIns="45720" rtlCol="0" anchor="t">
            <a:spAutoFit/>
          </a:bodyPr>
          <a:lstStyle/>
          <a:p>
            <a:pPr algn="l">
              <a:spcAft>
                <a:spcPts val="600"/>
              </a:spcAft>
            </a:pPr>
            <a:r>
              <a:rPr lang="en-US" sz="2700" b="1" dirty="0">
                <a:latin typeface="Aptos"/>
                <a:ea typeface="Aptos"/>
                <a:cs typeface="Aptos"/>
                <a:sym typeface="Aptos"/>
              </a:rPr>
              <a:t>Arduino Mega: </a:t>
            </a:r>
            <a:r>
              <a:rPr lang="en-US" sz="2700" dirty="0">
                <a:latin typeface="Aptos"/>
                <a:ea typeface="Aptos"/>
                <a:cs typeface="Aptos"/>
                <a:sym typeface="Aptos"/>
              </a:rPr>
              <a:t>Low-level controller for motors via motor driver, encoders, and IMU.</a:t>
            </a:r>
          </a:p>
          <a:p>
            <a:pPr algn="l">
              <a:spcAft>
                <a:spcPts val="600"/>
              </a:spcAft>
            </a:pPr>
            <a:r>
              <a:rPr lang="en-US" sz="2700" b="1" dirty="0">
                <a:latin typeface="Aptos"/>
                <a:ea typeface="Aptos"/>
                <a:cs typeface="Aptos"/>
                <a:sym typeface="Aptos"/>
              </a:rPr>
              <a:t>Raspberry Pi 3B: </a:t>
            </a:r>
            <a:r>
              <a:rPr lang="en-US" sz="2700" dirty="0">
                <a:latin typeface="Aptos"/>
                <a:ea typeface="Aptos"/>
                <a:cs typeface="Aptos"/>
                <a:sym typeface="Aptos"/>
              </a:rPr>
              <a:t>Interfaces with Kinect, acts as ROS node, connects to Arduino via </a:t>
            </a:r>
            <a:r>
              <a:rPr lang="en-US" sz="2700" dirty="0" err="1">
                <a:latin typeface="Aptos"/>
                <a:ea typeface="Aptos"/>
                <a:cs typeface="Aptos"/>
                <a:sym typeface="Aptos"/>
              </a:rPr>
              <a:t>rosserial</a:t>
            </a:r>
            <a:r>
              <a:rPr lang="en-US" sz="2700" dirty="0">
                <a:latin typeface="Aptos"/>
                <a:ea typeface="Aptos"/>
                <a:cs typeface="Aptos"/>
                <a:sym typeface="Aptos"/>
              </a:rPr>
              <a:t>.</a:t>
            </a:r>
          </a:p>
          <a:p>
            <a:pPr algn="l">
              <a:spcAft>
                <a:spcPts val="600"/>
              </a:spcAft>
            </a:pPr>
            <a:r>
              <a:rPr lang="en-US" sz="2700" b="1" dirty="0">
                <a:latin typeface="Aptos"/>
                <a:ea typeface="Aptos"/>
                <a:cs typeface="Aptos"/>
                <a:sym typeface="Aptos"/>
              </a:rPr>
              <a:t>External PC with GPU: </a:t>
            </a:r>
            <a:r>
              <a:rPr lang="en-US" sz="2700" dirty="0">
                <a:latin typeface="Aptos"/>
                <a:ea typeface="Aptos"/>
                <a:cs typeface="Aptos"/>
                <a:sym typeface="Aptos"/>
              </a:rPr>
              <a:t>Runs ROS Master, AI models, mapping and navigation .</a:t>
            </a:r>
          </a:p>
          <a:p>
            <a:pPr algn="l">
              <a:spcAft>
                <a:spcPts val="600"/>
              </a:spcAft>
            </a:pPr>
            <a:r>
              <a:rPr lang="en-US" sz="2700" b="1" dirty="0">
                <a:latin typeface="Aptos"/>
                <a:ea typeface="Aptos"/>
                <a:cs typeface="Aptos"/>
                <a:sym typeface="Aptos"/>
              </a:rPr>
              <a:t>ESP32-CAM: </a:t>
            </a:r>
            <a:r>
              <a:rPr lang="en-US" sz="2700" dirty="0">
                <a:latin typeface="Aptos"/>
                <a:ea typeface="Aptos"/>
                <a:cs typeface="Aptos"/>
                <a:sym typeface="Aptos"/>
              </a:rPr>
              <a:t>Captures product video, sends to PC via WebSocket.</a:t>
            </a:r>
          </a:p>
          <a:p>
            <a:pPr algn="l">
              <a:spcAft>
                <a:spcPts val="600"/>
              </a:spcAft>
            </a:pPr>
            <a:r>
              <a:rPr lang="en-US" sz="2700" b="1" dirty="0">
                <a:latin typeface="Aptos"/>
                <a:ea typeface="Aptos"/>
                <a:cs typeface="Aptos"/>
                <a:sym typeface="Aptos"/>
              </a:rPr>
              <a:t>Mobile App: </a:t>
            </a:r>
            <a:r>
              <a:rPr lang="en-US" sz="2700" dirty="0">
                <a:latin typeface="Aptos"/>
                <a:ea typeface="Aptos"/>
                <a:cs typeface="Aptos"/>
                <a:sym typeface="Aptos"/>
              </a:rPr>
              <a:t>MQTT/WebSocket client for user interaction.</a:t>
            </a:r>
          </a:p>
          <a:p>
            <a:pPr algn="l">
              <a:spcAft>
                <a:spcPts val="600"/>
              </a:spcAft>
            </a:pPr>
            <a:r>
              <a:rPr lang="en-US" sz="2700" b="1" dirty="0">
                <a:latin typeface="Aptos"/>
                <a:ea typeface="Aptos"/>
                <a:cs typeface="Aptos"/>
                <a:sym typeface="Aptos"/>
              </a:rPr>
              <a:t>Access Point (Wi-Fi): </a:t>
            </a:r>
            <a:r>
              <a:rPr lang="en-US" sz="2700" dirty="0">
                <a:latin typeface="Aptos"/>
                <a:ea typeface="Aptos"/>
                <a:cs typeface="Aptos"/>
                <a:sym typeface="Aptos"/>
              </a:rPr>
              <a:t>Creates a local network connecting all devices together.</a:t>
            </a:r>
          </a:p>
        </p:txBody>
      </p:sp>
      <p:sp>
        <p:nvSpPr>
          <p:cNvPr id="39" name="Freeform 29">
            <a:hlinkClick r:id="rId3" action="ppaction://hlinksldjump"/>
            <a:extLst>
              <a:ext uri="{FF2B5EF4-FFF2-40B4-BE49-F238E27FC236}">
                <a16:creationId xmlns:a16="http://schemas.microsoft.com/office/drawing/2014/main" id="{1F8ECA64-7228-137C-C1A3-CFEE10AE7202}"/>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0" name="Freeform: Shape 19">
            <a:hlinkClick r:id="rId6" action="ppaction://hlinksldjump"/>
            <a:extLst>
              <a:ext uri="{FF2B5EF4-FFF2-40B4-BE49-F238E27FC236}">
                <a16:creationId xmlns:a16="http://schemas.microsoft.com/office/drawing/2014/main" id="{D68614BF-E536-CCD3-F4A2-13251BB62C6C}"/>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hlinkClick r:id="rId6" action="ppaction://hlinksldjump"/>
            <a:extLst>
              <a:ext uri="{FF2B5EF4-FFF2-40B4-BE49-F238E27FC236}">
                <a16:creationId xmlns:a16="http://schemas.microsoft.com/office/drawing/2014/main" id="{23D30848-DDB1-EEE7-0679-9D5AECDCA38B}"/>
              </a:ext>
            </a:extLst>
          </p:cNvPr>
          <p:cNvSpPr txBox="1"/>
          <p:nvPr/>
        </p:nvSpPr>
        <p:spPr>
          <a:xfrm>
            <a:off x="27103723" y="1634847"/>
            <a:ext cx="1072902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7</a:t>
            </a:r>
          </a:p>
          <a:p>
            <a:pPr algn="ctr"/>
            <a:r>
              <a:rPr lang="en-US" sz="15000" i="1" dirty="0">
                <a:solidFill>
                  <a:schemeClr val="bg1"/>
                </a:solidFill>
                <a:latin typeface="Montserrat Black" panose="00000A00000000000000" pitchFamily="2" charset="0"/>
              </a:rPr>
              <a:t>Wireless</a:t>
            </a:r>
          </a:p>
          <a:p>
            <a:pPr algn="ctr"/>
            <a:r>
              <a:rPr lang="en-US" sz="15000" i="1" dirty="0">
                <a:solidFill>
                  <a:schemeClr val="bg1"/>
                </a:solidFill>
                <a:latin typeface="Montserrat Black" panose="00000A00000000000000" pitchFamily="2" charset="0"/>
              </a:rPr>
              <a:t>Comm</a:t>
            </a:r>
          </a:p>
        </p:txBody>
      </p:sp>
      <p:sp>
        <p:nvSpPr>
          <p:cNvPr id="22" name="Freeform: Shape 21">
            <a:hlinkClick r:id="rId7" action="ppaction://hlinksldjump"/>
            <a:extLst>
              <a:ext uri="{FF2B5EF4-FFF2-40B4-BE49-F238E27FC236}">
                <a16:creationId xmlns:a16="http://schemas.microsoft.com/office/drawing/2014/main" id="{996E1B32-802A-BDDB-36DA-2DBACF6D7C8D}"/>
              </a:ext>
            </a:extLst>
          </p:cNvPr>
          <p:cNvSpPr>
            <a:spLocks noChangeAspect="1"/>
          </p:cNvSpPr>
          <p:nvPr/>
        </p:nvSpPr>
        <p:spPr>
          <a:xfrm>
            <a:off x="-1341898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3" name="TextBox 22">
            <a:hlinkClick r:id="rId7" action="ppaction://hlinksldjump"/>
            <a:extLst>
              <a:ext uri="{FF2B5EF4-FFF2-40B4-BE49-F238E27FC236}">
                <a16:creationId xmlns:a16="http://schemas.microsoft.com/office/drawing/2014/main" id="{0A6DE306-E59B-E70A-6454-E71933C2BB3C}"/>
              </a:ext>
            </a:extLst>
          </p:cNvPr>
          <p:cNvSpPr txBox="1"/>
          <p:nvPr/>
        </p:nvSpPr>
        <p:spPr>
          <a:xfrm>
            <a:off x="-3048991"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24" name="Freeform: Shape 23">
            <a:hlinkClick r:id="rId8" action="ppaction://hlinksldjump"/>
            <a:extLst>
              <a:ext uri="{FF2B5EF4-FFF2-40B4-BE49-F238E27FC236}">
                <a16:creationId xmlns:a16="http://schemas.microsoft.com/office/drawing/2014/main" id="{4C5E2AA3-E551-64BD-55E5-24484F943A37}"/>
              </a:ext>
            </a:extLst>
          </p:cNvPr>
          <p:cNvSpPr>
            <a:spLocks noChangeAspect="1"/>
          </p:cNvSpPr>
          <p:nvPr/>
        </p:nvSpPr>
        <p:spPr>
          <a:xfrm>
            <a:off x="-1568979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5" name="TextBox 24">
            <a:hlinkClick r:id="rId8" action="ppaction://hlinksldjump"/>
            <a:extLst>
              <a:ext uri="{FF2B5EF4-FFF2-40B4-BE49-F238E27FC236}">
                <a16:creationId xmlns:a16="http://schemas.microsoft.com/office/drawing/2014/main" id="{EFB55742-F870-5C23-2257-92BE0F9DAE68}"/>
              </a:ext>
            </a:extLst>
          </p:cNvPr>
          <p:cNvSpPr txBox="1"/>
          <p:nvPr/>
        </p:nvSpPr>
        <p:spPr>
          <a:xfrm>
            <a:off x="-5290098"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26" name="Freeform: Shape 25">
            <a:hlinkClick r:id="rId9" action="ppaction://hlinksldjump"/>
            <a:extLst>
              <a:ext uri="{FF2B5EF4-FFF2-40B4-BE49-F238E27FC236}">
                <a16:creationId xmlns:a16="http://schemas.microsoft.com/office/drawing/2014/main" id="{FB0E4DBB-23D3-3B08-7714-E991C25CB29A}"/>
              </a:ext>
            </a:extLst>
          </p:cNvPr>
          <p:cNvSpPr>
            <a:spLocks noChangeAspect="1"/>
          </p:cNvSpPr>
          <p:nvPr/>
        </p:nvSpPr>
        <p:spPr>
          <a:xfrm>
            <a:off x="-1796061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7" name="TextBox 26">
            <a:hlinkClick r:id="rId9" action="ppaction://hlinksldjump"/>
            <a:extLst>
              <a:ext uri="{FF2B5EF4-FFF2-40B4-BE49-F238E27FC236}">
                <a16:creationId xmlns:a16="http://schemas.microsoft.com/office/drawing/2014/main" id="{C83EF26B-DAE5-2FBD-614E-CF44DB9837F4}"/>
              </a:ext>
            </a:extLst>
          </p:cNvPr>
          <p:cNvSpPr txBox="1"/>
          <p:nvPr/>
        </p:nvSpPr>
        <p:spPr>
          <a:xfrm>
            <a:off x="-739117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28" name="Freeform: Shape 27">
            <a:hlinkClick r:id="rId10" action="ppaction://hlinksldjump"/>
            <a:extLst>
              <a:ext uri="{FF2B5EF4-FFF2-40B4-BE49-F238E27FC236}">
                <a16:creationId xmlns:a16="http://schemas.microsoft.com/office/drawing/2014/main" id="{05B726FE-71C8-315E-37CC-F559F004CA2C}"/>
              </a:ext>
            </a:extLst>
          </p:cNvPr>
          <p:cNvSpPr/>
          <p:nvPr/>
        </p:nvSpPr>
        <p:spPr>
          <a:xfrm>
            <a:off x="-202314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9" name="TextBox 28">
            <a:hlinkClick r:id="rId10" action="ppaction://hlinksldjump"/>
            <a:extLst>
              <a:ext uri="{FF2B5EF4-FFF2-40B4-BE49-F238E27FC236}">
                <a16:creationId xmlns:a16="http://schemas.microsoft.com/office/drawing/2014/main" id="{B14DB4A6-3B8B-549A-5F56-2378415E9470}"/>
              </a:ext>
            </a:extLst>
          </p:cNvPr>
          <p:cNvSpPr txBox="1"/>
          <p:nvPr/>
        </p:nvSpPr>
        <p:spPr>
          <a:xfrm>
            <a:off x="-974008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30" name="Freeform: Shape 29">
            <a:hlinkClick r:id="rId11" action="ppaction://hlinksldjump"/>
            <a:extLst>
              <a:ext uri="{FF2B5EF4-FFF2-40B4-BE49-F238E27FC236}">
                <a16:creationId xmlns:a16="http://schemas.microsoft.com/office/drawing/2014/main" id="{A9281DFE-8AA5-DE37-C139-798600C094A1}"/>
              </a:ext>
            </a:extLst>
          </p:cNvPr>
          <p:cNvSpPr>
            <a:spLocks noChangeAspect="1"/>
          </p:cNvSpPr>
          <p:nvPr/>
        </p:nvSpPr>
        <p:spPr>
          <a:xfrm>
            <a:off x="-2250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1" name="TextBox 30">
            <a:hlinkClick r:id="rId11" action="ppaction://hlinksldjump"/>
            <a:extLst>
              <a:ext uri="{FF2B5EF4-FFF2-40B4-BE49-F238E27FC236}">
                <a16:creationId xmlns:a16="http://schemas.microsoft.com/office/drawing/2014/main" id="{050D84F3-2D42-2201-D219-13BCE1C9E979}"/>
              </a:ext>
            </a:extLst>
          </p:cNvPr>
          <p:cNvSpPr txBox="1"/>
          <p:nvPr/>
        </p:nvSpPr>
        <p:spPr>
          <a:xfrm>
            <a:off x="-12217770"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32" name="Freeform: Shape 31">
            <a:hlinkClick r:id="rId12" action="ppaction://hlinksldjump"/>
            <a:extLst>
              <a:ext uri="{FF2B5EF4-FFF2-40B4-BE49-F238E27FC236}">
                <a16:creationId xmlns:a16="http://schemas.microsoft.com/office/drawing/2014/main" id="{B4D928B2-435B-4932-46F1-9F9FC3C2871C}"/>
              </a:ext>
            </a:extLst>
          </p:cNvPr>
          <p:cNvSpPr>
            <a:spLocks noChangeAspect="1"/>
          </p:cNvSpPr>
          <p:nvPr/>
        </p:nvSpPr>
        <p:spPr>
          <a:xfrm>
            <a:off x="-2477305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3" name="TextBox 32">
            <a:hlinkClick r:id="rId12" action="ppaction://hlinksldjump"/>
            <a:extLst>
              <a:ext uri="{FF2B5EF4-FFF2-40B4-BE49-F238E27FC236}">
                <a16:creationId xmlns:a16="http://schemas.microsoft.com/office/drawing/2014/main" id="{4644C2FB-2618-13D3-6271-256324A734A9}"/>
              </a:ext>
            </a:extLst>
          </p:cNvPr>
          <p:cNvSpPr txBox="1"/>
          <p:nvPr/>
        </p:nvSpPr>
        <p:spPr>
          <a:xfrm>
            <a:off x="-14395798"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35" name="Freeform: Shape 34">
            <a:extLst>
              <a:ext uri="{FF2B5EF4-FFF2-40B4-BE49-F238E27FC236}">
                <a16:creationId xmlns:a16="http://schemas.microsoft.com/office/drawing/2014/main" id="{2DFB9034-1291-8F0B-1E19-A748FEFEFB9B}"/>
              </a:ext>
            </a:extLst>
          </p:cNvPr>
          <p:cNvSpPr/>
          <p:nvPr/>
        </p:nvSpPr>
        <p:spPr>
          <a:xfrm>
            <a:off x="-27043868"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6" name="TextBox 35">
            <a:extLst>
              <a:ext uri="{FF2B5EF4-FFF2-40B4-BE49-F238E27FC236}">
                <a16:creationId xmlns:a16="http://schemas.microsoft.com/office/drawing/2014/main" id="{95FFB56C-EBEE-5C4E-0B53-10E5C79629C2}"/>
              </a:ext>
            </a:extLst>
          </p:cNvPr>
          <p:cNvSpPr txBox="1"/>
          <p:nvPr/>
        </p:nvSpPr>
        <p:spPr>
          <a:xfrm>
            <a:off x="-16489786"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9F051-95D3-4A80-E536-64F430BE63C2}"/>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2B65B93-B3FF-9F44-A043-8F0AEC18235F}"/>
              </a:ext>
            </a:extLst>
          </p:cNvPr>
          <p:cNvSpPr txBox="1"/>
          <p:nvPr/>
        </p:nvSpPr>
        <p:spPr>
          <a:xfrm>
            <a:off x="2148838" y="3536991"/>
            <a:ext cx="15453362" cy="1323439"/>
          </a:xfrm>
          <a:prstGeom prst="rect">
            <a:avLst/>
          </a:prstGeom>
        </p:spPr>
        <p:txBody>
          <a:bodyPr wrap="square" lIns="91440" tIns="45720" rIns="91440" bIns="45720" rtlCol="0" anchor="t">
            <a:spAutoFit/>
          </a:bodyPr>
          <a:lstStyle/>
          <a:p>
            <a:pPr algn="l">
              <a:lnSpc>
                <a:spcPts val="3240"/>
              </a:lnSpc>
            </a:pPr>
            <a:r>
              <a:rPr lang="en-US" sz="2700" dirty="0">
                <a:latin typeface="Aptos"/>
                <a:ea typeface="Aptos"/>
                <a:cs typeface="Aptos"/>
                <a:sym typeface="Aptos"/>
              </a:rPr>
              <a:t>A dedicated Wi-Fi Access Point provides a closed Local Area Network (LAN) for all devices involved in the system. This LAN ensures secure, low-latency, and internet-independent Communication between the system components.</a:t>
            </a:r>
          </a:p>
        </p:txBody>
      </p:sp>
      <p:sp>
        <p:nvSpPr>
          <p:cNvPr id="8" name="TextBox 8">
            <a:extLst>
              <a:ext uri="{FF2B5EF4-FFF2-40B4-BE49-F238E27FC236}">
                <a16:creationId xmlns:a16="http://schemas.microsoft.com/office/drawing/2014/main" id="{154A7743-7140-7A85-F45C-665E7DD35F4D}"/>
              </a:ext>
            </a:extLst>
          </p:cNvPr>
          <p:cNvSpPr txBox="1"/>
          <p:nvPr/>
        </p:nvSpPr>
        <p:spPr>
          <a:xfrm>
            <a:off x="1463038" y="1987540"/>
            <a:ext cx="8850740"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System Network Overview</a:t>
            </a:r>
          </a:p>
        </p:txBody>
      </p:sp>
      <p:pic>
        <p:nvPicPr>
          <p:cNvPr id="2" name="Picture 1">
            <a:extLst>
              <a:ext uri="{FF2B5EF4-FFF2-40B4-BE49-F238E27FC236}">
                <a16:creationId xmlns:a16="http://schemas.microsoft.com/office/drawing/2014/main" id="{E0BB8A33-1FA8-E447-2778-B015F8895FF3}"/>
              </a:ext>
            </a:extLst>
          </p:cNvPr>
          <p:cNvPicPr>
            <a:picLocks noChangeAspect="1"/>
          </p:cNvPicPr>
          <p:nvPr/>
        </p:nvPicPr>
        <p:blipFill>
          <a:blip r:embed="rId2"/>
          <a:stretch>
            <a:fillRect/>
          </a:stretch>
        </p:blipFill>
        <p:spPr>
          <a:xfrm>
            <a:off x="4814030" y="5029851"/>
            <a:ext cx="8659941" cy="4152249"/>
          </a:xfrm>
          <a:prstGeom prst="rect">
            <a:avLst/>
          </a:prstGeom>
        </p:spPr>
      </p:pic>
      <p:sp>
        <p:nvSpPr>
          <p:cNvPr id="10" name="TextBox 9">
            <a:extLst>
              <a:ext uri="{FF2B5EF4-FFF2-40B4-BE49-F238E27FC236}">
                <a16:creationId xmlns:a16="http://schemas.microsoft.com/office/drawing/2014/main" id="{222AC719-0AB7-0CAF-FB66-CBF5316788D9}"/>
              </a:ext>
            </a:extLst>
          </p:cNvPr>
          <p:cNvSpPr txBox="1"/>
          <p:nvPr/>
        </p:nvSpPr>
        <p:spPr>
          <a:xfrm>
            <a:off x="777239" y="731520"/>
            <a:ext cx="16806525" cy="1109599"/>
          </a:xfrm>
          <a:prstGeom prst="rect">
            <a:avLst/>
          </a:prstGeom>
        </p:spPr>
        <p:txBody>
          <a:bodyPr wrap="square" lIns="91440" tIns="45720" rIns="91440" bIns="45720" rtlCol="0" anchor="t">
            <a:spAutoFit/>
          </a:bodyPr>
          <a:lstStyle/>
          <a:p>
            <a:pPr algn="l">
              <a:lnSpc>
                <a:spcPts val="8640"/>
              </a:lnSpc>
            </a:pPr>
            <a:r>
              <a:rPr lang="en-US" sz="6000" b="1" dirty="0">
                <a:solidFill>
                  <a:srgbClr val="0094FF"/>
                </a:solidFill>
                <a:latin typeface="Montserrat Bold"/>
                <a:ea typeface="Montserrat Bold"/>
                <a:cs typeface="Montserrat Bold"/>
                <a:sym typeface="Montserrat Bold"/>
              </a:rPr>
              <a:t>Wireless Communication &amp; IoT</a:t>
            </a:r>
          </a:p>
        </p:txBody>
      </p:sp>
      <p:sp>
        <p:nvSpPr>
          <p:cNvPr id="11" name="Freeform 29">
            <a:hlinkClick r:id="rId3" action="ppaction://hlinksldjump"/>
            <a:extLst>
              <a:ext uri="{FF2B5EF4-FFF2-40B4-BE49-F238E27FC236}">
                <a16:creationId xmlns:a16="http://schemas.microsoft.com/office/drawing/2014/main" id="{EE72E0BD-A927-DE96-190A-BAC7E9511C7A}"/>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3" name="Freeform: Shape 2">
            <a:hlinkClick r:id="rId6" action="ppaction://hlinksldjump"/>
            <a:extLst>
              <a:ext uri="{FF2B5EF4-FFF2-40B4-BE49-F238E27FC236}">
                <a16:creationId xmlns:a16="http://schemas.microsoft.com/office/drawing/2014/main" id="{2A0EA55E-2BD3-23A3-919F-7B5E41C55845}"/>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4" name="TextBox 3">
            <a:hlinkClick r:id="rId6" action="ppaction://hlinksldjump"/>
            <a:extLst>
              <a:ext uri="{FF2B5EF4-FFF2-40B4-BE49-F238E27FC236}">
                <a16:creationId xmlns:a16="http://schemas.microsoft.com/office/drawing/2014/main" id="{B1AABEA5-099D-6E4D-EBE9-87C2B5922E7A}"/>
              </a:ext>
            </a:extLst>
          </p:cNvPr>
          <p:cNvSpPr txBox="1"/>
          <p:nvPr/>
        </p:nvSpPr>
        <p:spPr>
          <a:xfrm>
            <a:off x="27103723" y="1634847"/>
            <a:ext cx="1072902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7</a:t>
            </a:r>
          </a:p>
          <a:p>
            <a:pPr algn="ctr"/>
            <a:r>
              <a:rPr lang="en-US" sz="15000" i="1" dirty="0">
                <a:solidFill>
                  <a:schemeClr val="bg1"/>
                </a:solidFill>
                <a:latin typeface="Montserrat Black" panose="00000A00000000000000" pitchFamily="2" charset="0"/>
              </a:rPr>
              <a:t>Wireless</a:t>
            </a:r>
          </a:p>
          <a:p>
            <a:pPr algn="ctr"/>
            <a:r>
              <a:rPr lang="en-US" sz="15000" i="1" dirty="0">
                <a:solidFill>
                  <a:schemeClr val="bg1"/>
                </a:solidFill>
                <a:latin typeface="Montserrat Black" panose="00000A00000000000000" pitchFamily="2" charset="0"/>
              </a:rPr>
              <a:t>Comm</a:t>
            </a:r>
          </a:p>
        </p:txBody>
      </p:sp>
      <p:sp>
        <p:nvSpPr>
          <p:cNvPr id="5" name="Freeform: Shape 4">
            <a:hlinkClick r:id="rId7" action="ppaction://hlinksldjump"/>
            <a:extLst>
              <a:ext uri="{FF2B5EF4-FFF2-40B4-BE49-F238E27FC236}">
                <a16:creationId xmlns:a16="http://schemas.microsoft.com/office/drawing/2014/main" id="{28CD6371-0F82-A59C-B1E9-751450965582}"/>
              </a:ext>
            </a:extLst>
          </p:cNvPr>
          <p:cNvSpPr>
            <a:spLocks noChangeAspect="1"/>
          </p:cNvSpPr>
          <p:nvPr/>
        </p:nvSpPr>
        <p:spPr>
          <a:xfrm>
            <a:off x="-1341898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7" action="ppaction://hlinksldjump"/>
            <a:extLst>
              <a:ext uri="{FF2B5EF4-FFF2-40B4-BE49-F238E27FC236}">
                <a16:creationId xmlns:a16="http://schemas.microsoft.com/office/drawing/2014/main" id="{B5C9237B-F947-7B5F-73FA-CF42B9F4B2B9}"/>
              </a:ext>
            </a:extLst>
          </p:cNvPr>
          <p:cNvSpPr txBox="1"/>
          <p:nvPr/>
        </p:nvSpPr>
        <p:spPr>
          <a:xfrm>
            <a:off x="-3048991"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9" name="Freeform: Shape 8">
            <a:hlinkClick r:id="rId8" action="ppaction://hlinksldjump"/>
            <a:extLst>
              <a:ext uri="{FF2B5EF4-FFF2-40B4-BE49-F238E27FC236}">
                <a16:creationId xmlns:a16="http://schemas.microsoft.com/office/drawing/2014/main" id="{A5EFDE46-3098-24B9-BB3B-CE478494E1D6}"/>
              </a:ext>
            </a:extLst>
          </p:cNvPr>
          <p:cNvSpPr>
            <a:spLocks noChangeAspect="1"/>
          </p:cNvSpPr>
          <p:nvPr/>
        </p:nvSpPr>
        <p:spPr>
          <a:xfrm>
            <a:off x="-1568979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8" name="TextBox 27">
            <a:hlinkClick r:id="rId8" action="ppaction://hlinksldjump"/>
            <a:extLst>
              <a:ext uri="{FF2B5EF4-FFF2-40B4-BE49-F238E27FC236}">
                <a16:creationId xmlns:a16="http://schemas.microsoft.com/office/drawing/2014/main" id="{AF016762-0496-0032-49B9-ED2600CA0072}"/>
              </a:ext>
            </a:extLst>
          </p:cNvPr>
          <p:cNvSpPr txBox="1"/>
          <p:nvPr/>
        </p:nvSpPr>
        <p:spPr>
          <a:xfrm>
            <a:off x="-5290098"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29" name="Freeform: Shape 28">
            <a:hlinkClick r:id="rId9" action="ppaction://hlinksldjump"/>
            <a:extLst>
              <a:ext uri="{FF2B5EF4-FFF2-40B4-BE49-F238E27FC236}">
                <a16:creationId xmlns:a16="http://schemas.microsoft.com/office/drawing/2014/main" id="{354A8758-7B46-2F3E-FD69-BF6C597A3833}"/>
              </a:ext>
            </a:extLst>
          </p:cNvPr>
          <p:cNvSpPr>
            <a:spLocks noChangeAspect="1"/>
          </p:cNvSpPr>
          <p:nvPr/>
        </p:nvSpPr>
        <p:spPr>
          <a:xfrm>
            <a:off x="-1796061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0" name="TextBox 29">
            <a:hlinkClick r:id="rId9" action="ppaction://hlinksldjump"/>
            <a:extLst>
              <a:ext uri="{FF2B5EF4-FFF2-40B4-BE49-F238E27FC236}">
                <a16:creationId xmlns:a16="http://schemas.microsoft.com/office/drawing/2014/main" id="{D57641A0-8F4E-07D3-86E3-54FDDEE75C3C}"/>
              </a:ext>
            </a:extLst>
          </p:cNvPr>
          <p:cNvSpPr txBox="1"/>
          <p:nvPr/>
        </p:nvSpPr>
        <p:spPr>
          <a:xfrm>
            <a:off x="-739117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31" name="Freeform: Shape 30">
            <a:hlinkClick r:id="rId10" action="ppaction://hlinksldjump"/>
            <a:extLst>
              <a:ext uri="{FF2B5EF4-FFF2-40B4-BE49-F238E27FC236}">
                <a16:creationId xmlns:a16="http://schemas.microsoft.com/office/drawing/2014/main" id="{C7601C79-1916-8F82-92E8-92A4CCEF8E8A}"/>
              </a:ext>
            </a:extLst>
          </p:cNvPr>
          <p:cNvSpPr/>
          <p:nvPr/>
        </p:nvSpPr>
        <p:spPr>
          <a:xfrm>
            <a:off x="-202314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2" name="TextBox 31">
            <a:hlinkClick r:id="rId10" action="ppaction://hlinksldjump"/>
            <a:extLst>
              <a:ext uri="{FF2B5EF4-FFF2-40B4-BE49-F238E27FC236}">
                <a16:creationId xmlns:a16="http://schemas.microsoft.com/office/drawing/2014/main" id="{23DBF4DD-1103-7C03-36A8-41DE2781AB6D}"/>
              </a:ext>
            </a:extLst>
          </p:cNvPr>
          <p:cNvSpPr txBox="1"/>
          <p:nvPr/>
        </p:nvSpPr>
        <p:spPr>
          <a:xfrm>
            <a:off x="-974008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33" name="Freeform: Shape 32">
            <a:hlinkClick r:id="rId11" action="ppaction://hlinksldjump"/>
            <a:extLst>
              <a:ext uri="{FF2B5EF4-FFF2-40B4-BE49-F238E27FC236}">
                <a16:creationId xmlns:a16="http://schemas.microsoft.com/office/drawing/2014/main" id="{3F582B09-9531-8F0F-983B-73A03F2E0EDE}"/>
              </a:ext>
            </a:extLst>
          </p:cNvPr>
          <p:cNvSpPr>
            <a:spLocks noChangeAspect="1"/>
          </p:cNvSpPr>
          <p:nvPr/>
        </p:nvSpPr>
        <p:spPr>
          <a:xfrm>
            <a:off x="-2250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4" name="TextBox 33">
            <a:hlinkClick r:id="rId11" action="ppaction://hlinksldjump"/>
            <a:extLst>
              <a:ext uri="{FF2B5EF4-FFF2-40B4-BE49-F238E27FC236}">
                <a16:creationId xmlns:a16="http://schemas.microsoft.com/office/drawing/2014/main" id="{6183F7EE-3D02-FF68-EB73-ED3D3618E515}"/>
              </a:ext>
            </a:extLst>
          </p:cNvPr>
          <p:cNvSpPr txBox="1"/>
          <p:nvPr/>
        </p:nvSpPr>
        <p:spPr>
          <a:xfrm>
            <a:off x="-12217770"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35" name="Freeform: Shape 34">
            <a:hlinkClick r:id="rId12" action="ppaction://hlinksldjump"/>
            <a:extLst>
              <a:ext uri="{FF2B5EF4-FFF2-40B4-BE49-F238E27FC236}">
                <a16:creationId xmlns:a16="http://schemas.microsoft.com/office/drawing/2014/main" id="{9B6C4BDD-D393-9114-58BE-2111D2A7E908}"/>
              </a:ext>
            </a:extLst>
          </p:cNvPr>
          <p:cNvSpPr>
            <a:spLocks noChangeAspect="1"/>
          </p:cNvSpPr>
          <p:nvPr/>
        </p:nvSpPr>
        <p:spPr>
          <a:xfrm>
            <a:off x="-2477305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6" name="TextBox 35">
            <a:hlinkClick r:id="rId12" action="ppaction://hlinksldjump"/>
            <a:extLst>
              <a:ext uri="{FF2B5EF4-FFF2-40B4-BE49-F238E27FC236}">
                <a16:creationId xmlns:a16="http://schemas.microsoft.com/office/drawing/2014/main" id="{C47693B5-5915-62E7-D523-B169504A88A8}"/>
              </a:ext>
            </a:extLst>
          </p:cNvPr>
          <p:cNvSpPr txBox="1"/>
          <p:nvPr/>
        </p:nvSpPr>
        <p:spPr>
          <a:xfrm>
            <a:off x="-14395798"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37" name="Freeform: Shape 36">
            <a:extLst>
              <a:ext uri="{FF2B5EF4-FFF2-40B4-BE49-F238E27FC236}">
                <a16:creationId xmlns:a16="http://schemas.microsoft.com/office/drawing/2014/main" id="{728499D1-207C-E6BD-E6ED-1E8D4CA0FDDD}"/>
              </a:ext>
            </a:extLst>
          </p:cNvPr>
          <p:cNvSpPr/>
          <p:nvPr/>
        </p:nvSpPr>
        <p:spPr>
          <a:xfrm>
            <a:off x="-27043868"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8" name="TextBox 37">
            <a:extLst>
              <a:ext uri="{FF2B5EF4-FFF2-40B4-BE49-F238E27FC236}">
                <a16:creationId xmlns:a16="http://schemas.microsoft.com/office/drawing/2014/main" id="{822EA300-FC19-B607-E781-300E0C2011F3}"/>
              </a:ext>
            </a:extLst>
          </p:cNvPr>
          <p:cNvSpPr txBox="1"/>
          <p:nvPr/>
        </p:nvSpPr>
        <p:spPr>
          <a:xfrm>
            <a:off x="-16489786"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2770763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36991"/>
            <a:ext cx="15453362" cy="4816703"/>
          </a:xfrm>
          <a:prstGeom prst="rect">
            <a:avLst/>
          </a:prstGeom>
        </p:spPr>
        <p:txBody>
          <a:bodyPr wrap="square" lIns="91440" tIns="45720" rIns="91440" bIns="45720" rtlCol="0" anchor="t">
            <a:spAutoFit/>
          </a:bodyPr>
          <a:lstStyle/>
          <a:p>
            <a:pPr algn="l">
              <a:spcAft>
                <a:spcPts val="1200"/>
              </a:spcAft>
            </a:pPr>
            <a:r>
              <a:rPr lang="en-US" sz="2700" dirty="0">
                <a:solidFill>
                  <a:srgbClr val="000000"/>
                </a:solidFill>
                <a:latin typeface="Aptos"/>
                <a:ea typeface="Aptos"/>
                <a:cs typeface="Aptos"/>
                <a:sym typeface="Aptos"/>
              </a:rPr>
              <a:t>To ensure reliable identification and routing, static IPs were assigned to the PC, Raspberry Pi, and ESP32-CAM in each cart.</a:t>
            </a:r>
            <a:br>
              <a:rPr lang="en-US" sz="2700" dirty="0">
                <a:solidFill>
                  <a:srgbClr val="000000"/>
                </a:solidFill>
                <a:latin typeface="Aptos"/>
                <a:ea typeface="Aptos"/>
                <a:cs typeface="Aptos"/>
                <a:sym typeface="Aptos"/>
              </a:rPr>
            </a:br>
            <a:r>
              <a:rPr lang="en-US" sz="2700" dirty="0">
                <a:solidFill>
                  <a:srgbClr val="000000"/>
                </a:solidFill>
                <a:latin typeface="Aptos"/>
                <a:ea typeface="Aptos"/>
                <a:cs typeface="Aptos"/>
                <a:sym typeface="Aptos"/>
              </a:rPr>
              <a:t>The PC requires a static IP as it hosts the ROS Master, WebSocket server, and MQTT broker.</a:t>
            </a:r>
            <a:br>
              <a:rPr lang="en-US" sz="2700" dirty="0">
                <a:solidFill>
                  <a:srgbClr val="000000"/>
                </a:solidFill>
                <a:latin typeface="Aptos"/>
                <a:ea typeface="Aptos"/>
                <a:cs typeface="Aptos"/>
                <a:sym typeface="Aptos"/>
              </a:rPr>
            </a:br>
            <a:r>
              <a:rPr lang="en-US" sz="2700" dirty="0">
                <a:solidFill>
                  <a:srgbClr val="000000"/>
                </a:solidFill>
                <a:latin typeface="Aptos"/>
                <a:ea typeface="Aptos"/>
                <a:cs typeface="Aptos"/>
                <a:sym typeface="Aptos"/>
              </a:rPr>
              <a:t>For each autonomous cart, the Raspberry Pi and ESP32-CAM were also given fixed IPs to allow the PC to uniquely distinguish between multiple carts, and to properly route tracking, product streams, and control messages.</a:t>
            </a:r>
            <a:br>
              <a:rPr lang="en-US" sz="2700" dirty="0">
                <a:solidFill>
                  <a:srgbClr val="000000"/>
                </a:solidFill>
                <a:latin typeface="Aptos"/>
                <a:ea typeface="Aptos"/>
                <a:cs typeface="Aptos"/>
                <a:sym typeface="Aptos"/>
              </a:rPr>
            </a:br>
            <a:r>
              <a:rPr lang="en-US" sz="2700" dirty="0">
                <a:solidFill>
                  <a:srgbClr val="000000"/>
                </a:solidFill>
                <a:latin typeface="Aptos"/>
                <a:ea typeface="Aptos"/>
                <a:cs typeface="Aptos"/>
                <a:sym typeface="Aptos"/>
              </a:rPr>
              <a:t>In contrast, the mobile app connects dynamically using a DHCP-assigned IP, allowing any user device to access the system without manual configuration.</a:t>
            </a:r>
          </a:p>
          <a:p>
            <a:pPr algn="l"/>
            <a:r>
              <a:rPr lang="en-US" sz="2700" b="1" dirty="0">
                <a:solidFill>
                  <a:srgbClr val="000000"/>
                </a:solidFill>
                <a:latin typeface="Aptos"/>
                <a:ea typeface="Aptos"/>
                <a:cs typeface="Aptos"/>
                <a:sym typeface="Aptos"/>
              </a:rPr>
              <a:t>This setup ensures:</a:t>
            </a:r>
          </a:p>
          <a:p>
            <a:pPr algn="l"/>
            <a:r>
              <a:rPr lang="en-US" sz="2700" dirty="0">
                <a:solidFill>
                  <a:srgbClr val="000000"/>
                </a:solidFill>
                <a:latin typeface="Aptos"/>
                <a:ea typeface="Aptos"/>
                <a:cs typeface="Aptos"/>
                <a:sym typeface="Aptos"/>
              </a:rPr>
              <a:t>Stable routing for ROS nodes.</a:t>
            </a:r>
          </a:p>
          <a:p>
            <a:pPr algn="l">
              <a:spcAft>
                <a:spcPts val="600"/>
              </a:spcAft>
            </a:pPr>
            <a:r>
              <a:rPr lang="en-US" sz="2700" dirty="0">
                <a:solidFill>
                  <a:srgbClr val="000000"/>
                </a:solidFill>
                <a:latin typeface="Aptos"/>
                <a:ea typeface="Aptos"/>
                <a:cs typeface="Aptos"/>
                <a:sym typeface="Aptos"/>
              </a:rPr>
              <a:t>Easy access for any mobile device.</a:t>
            </a:r>
          </a:p>
        </p:txBody>
      </p:sp>
      <p:sp>
        <p:nvSpPr>
          <p:cNvPr id="8" name="TextBox 8"/>
          <p:cNvSpPr txBox="1"/>
          <p:nvPr/>
        </p:nvSpPr>
        <p:spPr>
          <a:xfrm>
            <a:off x="1463038" y="1987540"/>
            <a:ext cx="8850740" cy="830997"/>
          </a:xfrm>
          <a:prstGeom prst="rect">
            <a:avLst/>
          </a:prstGeom>
        </p:spPr>
        <p:txBody>
          <a:bodyPr lIns="91440" tIns="45720" rIns="91440" bIns="45720" rtlCol="0" anchor="t">
            <a:spAutoFit/>
          </a:bodyPr>
          <a:lstStyle/>
          <a:p>
            <a:pPr algn="l"/>
            <a:r>
              <a:rPr lang="en-US" sz="4800" b="1" dirty="0">
                <a:solidFill>
                  <a:srgbClr val="000000"/>
                </a:solidFill>
                <a:latin typeface="Montserrat Bold"/>
                <a:ea typeface="Montserrat Bold"/>
                <a:cs typeface="Montserrat Bold"/>
                <a:sym typeface="Montserrat Bold"/>
              </a:rPr>
              <a:t>IP Configuration</a:t>
            </a:r>
          </a:p>
        </p:txBody>
      </p:sp>
      <p:sp>
        <p:nvSpPr>
          <p:cNvPr id="37" name="TextBox 9">
            <a:extLst>
              <a:ext uri="{FF2B5EF4-FFF2-40B4-BE49-F238E27FC236}">
                <a16:creationId xmlns:a16="http://schemas.microsoft.com/office/drawing/2014/main" id="{DD0F98D0-2150-05DA-7FA4-56463D119BF6}"/>
              </a:ext>
            </a:extLst>
          </p:cNvPr>
          <p:cNvSpPr txBox="1"/>
          <p:nvPr/>
        </p:nvSpPr>
        <p:spPr>
          <a:xfrm>
            <a:off x="777239" y="731520"/>
            <a:ext cx="16806525" cy="1109599"/>
          </a:xfrm>
          <a:prstGeom prst="rect">
            <a:avLst/>
          </a:prstGeom>
        </p:spPr>
        <p:txBody>
          <a:bodyPr wrap="square" lIns="91440" tIns="45720" rIns="91440" bIns="45720" rtlCol="0" anchor="t">
            <a:spAutoFit/>
          </a:bodyPr>
          <a:lstStyle/>
          <a:p>
            <a:pPr algn="l">
              <a:lnSpc>
                <a:spcPts val="8640"/>
              </a:lnSpc>
            </a:pPr>
            <a:r>
              <a:rPr lang="en-US" sz="6000" b="1" dirty="0">
                <a:solidFill>
                  <a:srgbClr val="0094FF"/>
                </a:solidFill>
                <a:latin typeface="Montserrat Bold"/>
                <a:ea typeface="Montserrat Bold"/>
                <a:cs typeface="Montserrat Bold"/>
                <a:sym typeface="Montserrat Bold"/>
              </a:rPr>
              <a:t>Wireless Communication &amp; IoT</a:t>
            </a:r>
          </a:p>
        </p:txBody>
      </p:sp>
      <p:sp>
        <p:nvSpPr>
          <p:cNvPr id="38" name="Freeform 29">
            <a:hlinkClick r:id="rId2" action="ppaction://hlinksldjump"/>
            <a:extLst>
              <a:ext uri="{FF2B5EF4-FFF2-40B4-BE49-F238E27FC236}">
                <a16:creationId xmlns:a16="http://schemas.microsoft.com/office/drawing/2014/main" id="{DA77782E-9BAF-A383-29C6-85AF5A48D825}"/>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Freeform: Shape 1">
            <a:hlinkClick r:id="rId5" action="ppaction://hlinksldjump"/>
            <a:extLst>
              <a:ext uri="{FF2B5EF4-FFF2-40B4-BE49-F238E27FC236}">
                <a16:creationId xmlns:a16="http://schemas.microsoft.com/office/drawing/2014/main" id="{5F419C30-BEED-189A-4FA6-395D2EC5C202}"/>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5" action="ppaction://hlinksldjump"/>
            <a:extLst>
              <a:ext uri="{FF2B5EF4-FFF2-40B4-BE49-F238E27FC236}">
                <a16:creationId xmlns:a16="http://schemas.microsoft.com/office/drawing/2014/main" id="{D36483A5-79FA-1E2E-0AE3-C1E7DFCA5B14}"/>
              </a:ext>
            </a:extLst>
          </p:cNvPr>
          <p:cNvSpPr txBox="1"/>
          <p:nvPr/>
        </p:nvSpPr>
        <p:spPr>
          <a:xfrm>
            <a:off x="27103723" y="1634847"/>
            <a:ext cx="1072902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7</a:t>
            </a:r>
          </a:p>
          <a:p>
            <a:pPr algn="ctr"/>
            <a:r>
              <a:rPr lang="en-US" sz="15000" i="1" dirty="0">
                <a:solidFill>
                  <a:schemeClr val="bg1"/>
                </a:solidFill>
                <a:latin typeface="Montserrat Black" panose="00000A00000000000000" pitchFamily="2" charset="0"/>
              </a:rPr>
              <a:t>Wireless</a:t>
            </a:r>
          </a:p>
          <a:p>
            <a:pPr algn="ctr"/>
            <a:r>
              <a:rPr lang="en-US" sz="15000" i="1" dirty="0">
                <a:solidFill>
                  <a:schemeClr val="bg1"/>
                </a:solidFill>
                <a:latin typeface="Montserrat Black" panose="00000A00000000000000" pitchFamily="2" charset="0"/>
              </a:rPr>
              <a:t>Comm</a:t>
            </a:r>
          </a:p>
        </p:txBody>
      </p:sp>
      <p:sp>
        <p:nvSpPr>
          <p:cNvPr id="4" name="Freeform: Shape 3">
            <a:hlinkClick r:id="rId6" action="ppaction://hlinksldjump"/>
            <a:extLst>
              <a:ext uri="{FF2B5EF4-FFF2-40B4-BE49-F238E27FC236}">
                <a16:creationId xmlns:a16="http://schemas.microsoft.com/office/drawing/2014/main" id="{B2C17419-8D05-9FE2-14B4-DC0D9CE6C955}"/>
              </a:ext>
            </a:extLst>
          </p:cNvPr>
          <p:cNvSpPr>
            <a:spLocks noChangeAspect="1"/>
          </p:cNvSpPr>
          <p:nvPr/>
        </p:nvSpPr>
        <p:spPr>
          <a:xfrm>
            <a:off x="-1341898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6" action="ppaction://hlinksldjump"/>
            <a:extLst>
              <a:ext uri="{FF2B5EF4-FFF2-40B4-BE49-F238E27FC236}">
                <a16:creationId xmlns:a16="http://schemas.microsoft.com/office/drawing/2014/main" id="{8EED5261-60C1-FCFC-5CBF-23501FEF9C31}"/>
              </a:ext>
            </a:extLst>
          </p:cNvPr>
          <p:cNvSpPr txBox="1"/>
          <p:nvPr/>
        </p:nvSpPr>
        <p:spPr>
          <a:xfrm>
            <a:off x="-3048991"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7" action="ppaction://hlinksldjump"/>
            <a:extLst>
              <a:ext uri="{FF2B5EF4-FFF2-40B4-BE49-F238E27FC236}">
                <a16:creationId xmlns:a16="http://schemas.microsoft.com/office/drawing/2014/main" id="{0288627D-AD85-9360-51CB-A86EC51768EA}"/>
              </a:ext>
            </a:extLst>
          </p:cNvPr>
          <p:cNvSpPr>
            <a:spLocks noChangeAspect="1"/>
          </p:cNvSpPr>
          <p:nvPr/>
        </p:nvSpPr>
        <p:spPr>
          <a:xfrm>
            <a:off x="-1568979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7" action="ppaction://hlinksldjump"/>
            <a:extLst>
              <a:ext uri="{FF2B5EF4-FFF2-40B4-BE49-F238E27FC236}">
                <a16:creationId xmlns:a16="http://schemas.microsoft.com/office/drawing/2014/main" id="{ABEE0688-D310-FD9D-697F-2D4431B95964}"/>
              </a:ext>
            </a:extLst>
          </p:cNvPr>
          <p:cNvSpPr txBox="1"/>
          <p:nvPr/>
        </p:nvSpPr>
        <p:spPr>
          <a:xfrm>
            <a:off x="-5290098"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 name="Freeform: Shape 9">
            <a:hlinkClick r:id="rId8" action="ppaction://hlinksldjump"/>
            <a:extLst>
              <a:ext uri="{FF2B5EF4-FFF2-40B4-BE49-F238E27FC236}">
                <a16:creationId xmlns:a16="http://schemas.microsoft.com/office/drawing/2014/main" id="{651589A3-08CD-02BB-181C-BBB9EE377A9D}"/>
              </a:ext>
            </a:extLst>
          </p:cNvPr>
          <p:cNvSpPr>
            <a:spLocks noChangeAspect="1"/>
          </p:cNvSpPr>
          <p:nvPr/>
        </p:nvSpPr>
        <p:spPr>
          <a:xfrm>
            <a:off x="-1796061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8" action="ppaction://hlinksldjump"/>
            <a:extLst>
              <a:ext uri="{FF2B5EF4-FFF2-40B4-BE49-F238E27FC236}">
                <a16:creationId xmlns:a16="http://schemas.microsoft.com/office/drawing/2014/main" id="{1D1CB93C-D1D8-30C7-8114-0AA546A03AC1}"/>
              </a:ext>
            </a:extLst>
          </p:cNvPr>
          <p:cNvSpPr txBox="1"/>
          <p:nvPr/>
        </p:nvSpPr>
        <p:spPr>
          <a:xfrm>
            <a:off x="-739117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2" name="Freeform: Shape 11">
            <a:hlinkClick r:id="rId9" action="ppaction://hlinksldjump"/>
            <a:extLst>
              <a:ext uri="{FF2B5EF4-FFF2-40B4-BE49-F238E27FC236}">
                <a16:creationId xmlns:a16="http://schemas.microsoft.com/office/drawing/2014/main" id="{9045D251-8685-AFA7-8F3D-1898F68BCAF8}"/>
              </a:ext>
            </a:extLst>
          </p:cNvPr>
          <p:cNvSpPr/>
          <p:nvPr/>
        </p:nvSpPr>
        <p:spPr>
          <a:xfrm>
            <a:off x="-202314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9" action="ppaction://hlinksldjump"/>
            <a:extLst>
              <a:ext uri="{FF2B5EF4-FFF2-40B4-BE49-F238E27FC236}">
                <a16:creationId xmlns:a16="http://schemas.microsoft.com/office/drawing/2014/main" id="{372418FE-B981-CFD1-380A-A75311C9B7E9}"/>
              </a:ext>
            </a:extLst>
          </p:cNvPr>
          <p:cNvSpPr txBox="1"/>
          <p:nvPr/>
        </p:nvSpPr>
        <p:spPr>
          <a:xfrm>
            <a:off x="-974008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4" name="Freeform: Shape 13">
            <a:hlinkClick r:id="rId10" action="ppaction://hlinksldjump"/>
            <a:extLst>
              <a:ext uri="{FF2B5EF4-FFF2-40B4-BE49-F238E27FC236}">
                <a16:creationId xmlns:a16="http://schemas.microsoft.com/office/drawing/2014/main" id="{E8CD3C19-FFEE-D09A-9F6B-B14AAF3DC0FE}"/>
              </a:ext>
            </a:extLst>
          </p:cNvPr>
          <p:cNvSpPr>
            <a:spLocks noChangeAspect="1"/>
          </p:cNvSpPr>
          <p:nvPr/>
        </p:nvSpPr>
        <p:spPr>
          <a:xfrm>
            <a:off x="-2250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0" action="ppaction://hlinksldjump"/>
            <a:extLst>
              <a:ext uri="{FF2B5EF4-FFF2-40B4-BE49-F238E27FC236}">
                <a16:creationId xmlns:a16="http://schemas.microsoft.com/office/drawing/2014/main" id="{6B7705C7-0820-B5B9-9A8E-D5002B6D9432}"/>
              </a:ext>
            </a:extLst>
          </p:cNvPr>
          <p:cNvSpPr txBox="1"/>
          <p:nvPr/>
        </p:nvSpPr>
        <p:spPr>
          <a:xfrm>
            <a:off x="-12217770"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11" action="ppaction://hlinksldjump"/>
            <a:extLst>
              <a:ext uri="{FF2B5EF4-FFF2-40B4-BE49-F238E27FC236}">
                <a16:creationId xmlns:a16="http://schemas.microsoft.com/office/drawing/2014/main" id="{BF0FF124-B864-01E3-BCE5-88B4EBE801B7}"/>
              </a:ext>
            </a:extLst>
          </p:cNvPr>
          <p:cNvSpPr>
            <a:spLocks noChangeAspect="1"/>
          </p:cNvSpPr>
          <p:nvPr/>
        </p:nvSpPr>
        <p:spPr>
          <a:xfrm>
            <a:off x="-2477305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1" action="ppaction://hlinksldjump"/>
            <a:extLst>
              <a:ext uri="{FF2B5EF4-FFF2-40B4-BE49-F238E27FC236}">
                <a16:creationId xmlns:a16="http://schemas.microsoft.com/office/drawing/2014/main" id="{71340244-0F76-DB61-73E1-E3AABA8D02B6}"/>
              </a:ext>
            </a:extLst>
          </p:cNvPr>
          <p:cNvSpPr txBox="1"/>
          <p:nvPr/>
        </p:nvSpPr>
        <p:spPr>
          <a:xfrm>
            <a:off x="-14395798"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5A961CE7-80ED-809E-BDBE-65F6E2860C66}"/>
              </a:ext>
            </a:extLst>
          </p:cNvPr>
          <p:cNvSpPr/>
          <p:nvPr/>
        </p:nvSpPr>
        <p:spPr>
          <a:xfrm>
            <a:off x="-27043868"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505D82DC-A0F7-37EE-D1A8-C091C56EDFFD}"/>
              </a:ext>
            </a:extLst>
          </p:cNvPr>
          <p:cNvSpPr txBox="1"/>
          <p:nvPr/>
        </p:nvSpPr>
        <p:spPr>
          <a:xfrm>
            <a:off x="-16489786"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36991"/>
            <a:ext cx="15453362" cy="2964914"/>
          </a:xfrm>
          <a:prstGeom prst="rect">
            <a:avLst/>
          </a:prstGeom>
        </p:spPr>
        <p:txBody>
          <a:bodyPr wrap="square" lIns="91440" tIns="45720" rIns="91440" bIns="45720" rtlCol="0" anchor="t">
            <a:spAutoFit/>
          </a:bodyPr>
          <a:lstStyle/>
          <a:p>
            <a:pPr algn="l">
              <a:lnSpc>
                <a:spcPts val="3240"/>
              </a:lnSpc>
            </a:pPr>
            <a:r>
              <a:rPr lang="en-US" sz="2700" dirty="0">
                <a:latin typeface="Aptos"/>
                <a:ea typeface="Aptos"/>
                <a:cs typeface="Aptos"/>
                <a:sym typeface="Aptos"/>
              </a:rPr>
              <a:t>To establish reliable and real-time Communication between the various components of the autonomous shopping cart, we used a combination of protocols, including both IoT and non-IoT standards:</a:t>
            </a:r>
          </a:p>
          <a:p>
            <a:pPr marL="882968" lvl="1" indent="-441484" algn="l">
              <a:lnSpc>
                <a:spcPts val="3240"/>
              </a:lnSpc>
              <a:buFont typeface="Arial"/>
              <a:buChar char="•"/>
            </a:pPr>
            <a:r>
              <a:rPr lang="en-US" sz="2700" dirty="0">
                <a:latin typeface="Aptos"/>
                <a:ea typeface="Aptos"/>
                <a:cs typeface="Aptos"/>
                <a:sym typeface="Aptos"/>
              </a:rPr>
              <a:t>MQTT (IoT Messaging).</a:t>
            </a:r>
          </a:p>
          <a:p>
            <a:pPr marL="882968" lvl="1" indent="-441484" algn="l">
              <a:lnSpc>
                <a:spcPts val="3240"/>
              </a:lnSpc>
              <a:buFont typeface="Arial"/>
              <a:buChar char="•"/>
            </a:pPr>
            <a:r>
              <a:rPr lang="en-US" sz="2700" dirty="0">
                <a:latin typeface="Aptos"/>
                <a:ea typeface="Aptos"/>
                <a:cs typeface="Aptos"/>
                <a:sym typeface="Aptos"/>
              </a:rPr>
              <a:t>WebSocket (Streaming + Event Communication).</a:t>
            </a:r>
          </a:p>
          <a:p>
            <a:pPr marL="882968" lvl="1" indent="-441484" algn="l">
              <a:lnSpc>
                <a:spcPts val="3240"/>
              </a:lnSpc>
              <a:buFont typeface="Arial"/>
              <a:buChar char="•"/>
            </a:pPr>
            <a:r>
              <a:rPr lang="en-US" sz="2700" dirty="0">
                <a:latin typeface="Aptos"/>
                <a:ea typeface="Aptos"/>
                <a:cs typeface="Aptos"/>
                <a:sym typeface="Aptos"/>
              </a:rPr>
              <a:t>TCPROS (ROS native Communication).</a:t>
            </a:r>
          </a:p>
          <a:p>
            <a:pPr marL="882968" lvl="1" indent="-441484" algn="l">
              <a:lnSpc>
                <a:spcPts val="3240"/>
              </a:lnSpc>
              <a:buFont typeface="Arial"/>
              <a:buChar char="•"/>
            </a:pPr>
            <a:r>
              <a:rPr lang="en-US" sz="2700" dirty="0">
                <a:latin typeface="Aptos"/>
                <a:ea typeface="Aptos"/>
                <a:cs typeface="Aptos"/>
                <a:sym typeface="Aptos"/>
              </a:rPr>
              <a:t>Bridging techniques to connect ROS with non-ROS components.</a:t>
            </a:r>
          </a:p>
        </p:txBody>
      </p:sp>
      <p:sp>
        <p:nvSpPr>
          <p:cNvPr id="8" name="TextBox 8"/>
          <p:cNvSpPr txBox="1"/>
          <p:nvPr/>
        </p:nvSpPr>
        <p:spPr>
          <a:xfrm>
            <a:off x="1463038" y="1987540"/>
            <a:ext cx="12039110" cy="802271"/>
          </a:xfrm>
          <a:prstGeom prst="rect">
            <a:avLst/>
          </a:prstGeom>
        </p:spPr>
        <p:txBody>
          <a:bodyPr lIns="91440" tIns="45720" rIns="91440" bIns="45720" rtlCol="0" anchor="t">
            <a:spAutoFit/>
          </a:bodyPr>
          <a:lstStyle/>
          <a:p>
            <a:pPr algn="l">
              <a:lnSpc>
                <a:spcPts val="5759"/>
              </a:lnSpc>
            </a:pPr>
            <a:r>
              <a:rPr lang="en-US" sz="4800" b="1" dirty="0">
                <a:latin typeface="Montserrat Bold"/>
                <a:ea typeface="Montserrat Bold"/>
                <a:cs typeface="Montserrat Bold"/>
                <a:sym typeface="Montserrat Bold"/>
              </a:rPr>
              <a:t>Communication Protocols Overview</a:t>
            </a:r>
          </a:p>
        </p:txBody>
      </p:sp>
      <p:sp>
        <p:nvSpPr>
          <p:cNvPr id="33" name="TextBox 9">
            <a:extLst>
              <a:ext uri="{FF2B5EF4-FFF2-40B4-BE49-F238E27FC236}">
                <a16:creationId xmlns:a16="http://schemas.microsoft.com/office/drawing/2014/main" id="{4AADEE15-0DD9-7C4E-986E-05BC4B31512E}"/>
              </a:ext>
            </a:extLst>
          </p:cNvPr>
          <p:cNvSpPr txBox="1"/>
          <p:nvPr/>
        </p:nvSpPr>
        <p:spPr>
          <a:xfrm>
            <a:off x="777239" y="731520"/>
            <a:ext cx="16806525" cy="1109599"/>
          </a:xfrm>
          <a:prstGeom prst="rect">
            <a:avLst/>
          </a:prstGeom>
        </p:spPr>
        <p:txBody>
          <a:bodyPr wrap="square" lIns="91440" tIns="45720" rIns="91440" bIns="45720" rtlCol="0" anchor="t">
            <a:spAutoFit/>
          </a:bodyPr>
          <a:lstStyle/>
          <a:p>
            <a:pPr algn="l">
              <a:lnSpc>
                <a:spcPts val="8640"/>
              </a:lnSpc>
            </a:pPr>
            <a:r>
              <a:rPr lang="en-US" sz="6000" b="1" dirty="0">
                <a:solidFill>
                  <a:srgbClr val="0094FF"/>
                </a:solidFill>
                <a:latin typeface="Montserrat Bold"/>
                <a:ea typeface="Montserrat Bold"/>
                <a:cs typeface="Montserrat Bold"/>
                <a:sym typeface="Montserrat Bold"/>
              </a:rPr>
              <a:t>Wireless Communication &amp; IoT</a:t>
            </a:r>
          </a:p>
        </p:txBody>
      </p:sp>
      <p:sp>
        <p:nvSpPr>
          <p:cNvPr id="34" name="Freeform 29">
            <a:hlinkClick r:id="rId2" action="ppaction://hlinksldjump"/>
            <a:extLst>
              <a:ext uri="{FF2B5EF4-FFF2-40B4-BE49-F238E27FC236}">
                <a16:creationId xmlns:a16="http://schemas.microsoft.com/office/drawing/2014/main" id="{F7C5DB54-34BC-0B5C-5128-E4C75960E403}"/>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Freeform: Shape 1">
            <a:hlinkClick r:id="rId5" action="ppaction://hlinksldjump"/>
            <a:extLst>
              <a:ext uri="{FF2B5EF4-FFF2-40B4-BE49-F238E27FC236}">
                <a16:creationId xmlns:a16="http://schemas.microsoft.com/office/drawing/2014/main" id="{16E7F3E2-E197-DA9A-DCC4-58906754809F}"/>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5" action="ppaction://hlinksldjump"/>
            <a:extLst>
              <a:ext uri="{FF2B5EF4-FFF2-40B4-BE49-F238E27FC236}">
                <a16:creationId xmlns:a16="http://schemas.microsoft.com/office/drawing/2014/main" id="{7C3D6D7C-1E98-DF87-4754-558FFC431D84}"/>
              </a:ext>
            </a:extLst>
          </p:cNvPr>
          <p:cNvSpPr txBox="1"/>
          <p:nvPr/>
        </p:nvSpPr>
        <p:spPr>
          <a:xfrm>
            <a:off x="27103723" y="1634847"/>
            <a:ext cx="1072902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7</a:t>
            </a:r>
          </a:p>
          <a:p>
            <a:pPr algn="ctr"/>
            <a:r>
              <a:rPr lang="en-US" sz="15000" i="1" dirty="0">
                <a:solidFill>
                  <a:schemeClr val="bg1"/>
                </a:solidFill>
                <a:latin typeface="Montserrat Black" panose="00000A00000000000000" pitchFamily="2" charset="0"/>
              </a:rPr>
              <a:t>Wireless</a:t>
            </a:r>
          </a:p>
          <a:p>
            <a:pPr algn="ctr"/>
            <a:r>
              <a:rPr lang="en-US" sz="15000" i="1" dirty="0">
                <a:solidFill>
                  <a:schemeClr val="bg1"/>
                </a:solidFill>
                <a:latin typeface="Montserrat Black" panose="00000A00000000000000" pitchFamily="2" charset="0"/>
              </a:rPr>
              <a:t>Comm</a:t>
            </a:r>
          </a:p>
        </p:txBody>
      </p:sp>
      <p:sp>
        <p:nvSpPr>
          <p:cNvPr id="4" name="Freeform: Shape 3">
            <a:hlinkClick r:id="rId6" action="ppaction://hlinksldjump"/>
            <a:extLst>
              <a:ext uri="{FF2B5EF4-FFF2-40B4-BE49-F238E27FC236}">
                <a16:creationId xmlns:a16="http://schemas.microsoft.com/office/drawing/2014/main" id="{F58C2E0D-72DF-F676-8774-F1CAE94C33C4}"/>
              </a:ext>
            </a:extLst>
          </p:cNvPr>
          <p:cNvSpPr>
            <a:spLocks noChangeAspect="1"/>
          </p:cNvSpPr>
          <p:nvPr/>
        </p:nvSpPr>
        <p:spPr>
          <a:xfrm>
            <a:off x="-1341898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6" action="ppaction://hlinksldjump"/>
            <a:extLst>
              <a:ext uri="{FF2B5EF4-FFF2-40B4-BE49-F238E27FC236}">
                <a16:creationId xmlns:a16="http://schemas.microsoft.com/office/drawing/2014/main" id="{6E5250A9-0154-8BAA-30E6-C723EE7FC1C9}"/>
              </a:ext>
            </a:extLst>
          </p:cNvPr>
          <p:cNvSpPr txBox="1"/>
          <p:nvPr/>
        </p:nvSpPr>
        <p:spPr>
          <a:xfrm>
            <a:off x="-3048991"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7" action="ppaction://hlinksldjump"/>
            <a:extLst>
              <a:ext uri="{FF2B5EF4-FFF2-40B4-BE49-F238E27FC236}">
                <a16:creationId xmlns:a16="http://schemas.microsoft.com/office/drawing/2014/main" id="{C598E158-6A6D-6D9D-CF1F-B82AE344FF54}"/>
              </a:ext>
            </a:extLst>
          </p:cNvPr>
          <p:cNvSpPr>
            <a:spLocks noChangeAspect="1"/>
          </p:cNvSpPr>
          <p:nvPr/>
        </p:nvSpPr>
        <p:spPr>
          <a:xfrm>
            <a:off x="-1568979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7" action="ppaction://hlinksldjump"/>
            <a:extLst>
              <a:ext uri="{FF2B5EF4-FFF2-40B4-BE49-F238E27FC236}">
                <a16:creationId xmlns:a16="http://schemas.microsoft.com/office/drawing/2014/main" id="{C78B2383-B8EF-EE09-3546-4AB01E38E9B1}"/>
              </a:ext>
            </a:extLst>
          </p:cNvPr>
          <p:cNvSpPr txBox="1"/>
          <p:nvPr/>
        </p:nvSpPr>
        <p:spPr>
          <a:xfrm>
            <a:off x="-5290098"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 name="Freeform: Shape 9">
            <a:hlinkClick r:id="rId8" action="ppaction://hlinksldjump"/>
            <a:extLst>
              <a:ext uri="{FF2B5EF4-FFF2-40B4-BE49-F238E27FC236}">
                <a16:creationId xmlns:a16="http://schemas.microsoft.com/office/drawing/2014/main" id="{9FE646C2-BDC5-E2F6-4198-5403163BAD32}"/>
              </a:ext>
            </a:extLst>
          </p:cNvPr>
          <p:cNvSpPr>
            <a:spLocks noChangeAspect="1"/>
          </p:cNvSpPr>
          <p:nvPr/>
        </p:nvSpPr>
        <p:spPr>
          <a:xfrm>
            <a:off x="-1796061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8" action="ppaction://hlinksldjump"/>
            <a:extLst>
              <a:ext uri="{FF2B5EF4-FFF2-40B4-BE49-F238E27FC236}">
                <a16:creationId xmlns:a16="http://schemas.microsoft.com/office/drawing/2014/main" id="{2E82AC8C-770A-D5DC-84CD-A64DA234DF8D}"/>
              </a:ext>
            </a:extLst>
          </p:cNvPr>
          <p:cNvSpPr txBox="1"/>
          <p:nvPr/>
        </p:nvSpPr>
        <p:spPr>
          <a:xfrm>
            <a:off x="-739117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2" name="Freeform: Shape 11">
            <a:hlinkClick r:id="rId9" action="ppaction://hlinksldjump"/>
            <a:extLst>
              <a:ext uri="{FF2B5EF4-FFF2-40B4-BE49-F238E27FC236}">
                <a16:creationId xmlns:a16="http://schemas.microsoft.com/office/drawing/2014/main" id="{DB792F82-7C38-22C3-DC77-EB87D14F4253}"/>
              </a:ext>
            </a:extLst>
          </p:cNvPr>
          <p:cNvSpPr/>
          <p:nvPr/>
        </p:nvSpPr>
        <p:spPr>
          <a:xfrm>
            <a:off x="-202314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9" action="ppaction://hlinksldjump"/>
            <a:extLst>
              <a:ext uri="{FF2B5EF4-FFF2-40B4-BE49-F238E27FC236}">
                <a16:creationId xmlns:a16="http://schemas.microsoft.com/office/drawing/2014/main" id="{B1228D7E-52CE-ABAE-D7ED-FC635FDE8B57}"/>
              </a:ext>
            </a:extLst>
          </p:cNvPr>
          <p:cNvSpPr txBox="1"/>
          <p:nvPr/>
        </p:nvSpPr>
        <p:spPr>
          <a:xfrm>
            <a:off x="-974008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4" name="Freeform: Shape 13">
            <a:hlinkClick r:id="rId10" action="ppaction://hlinksldjump"/>
            <a:extLst>
              <a:ext uri="{FF2B5EF4-FFF2-40B4-BE49-F238E27FC236}">
                <a16:creationId xmlns:a16="http://schemas.microsoft.com/office/drawing/2014/main" id="{5A01C570-6293-CB77-CE0D-A493AF93DD74}"/>
              </a:ext>
            </a:extLst>
          </p:cNvPr>
          <p:cNvSpPr>
            <a:spLocks noChangeAspect="1"/>
          </p:cNvSpPr>
          <p:nvPr/>
        </p:nvSpPr>
        <p:spPr>
          <a:xfrm>
            <a:off x="-2250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0" action="ppaction://hlinksldjump"/>
            <a:extLst>
              <a:ext uri="{FF2B5EF4-FFF2-40B4-BE49-F238E27FC236}">
                <a16:creationId xmlns:a16="http://schemas.microsoft.com/office/drawing/2014/main" id="{9992E6C5-844E-F655-CC94-D091F52BFE84}"/>
              </a:ext>
            </a:extLst>
          </p:cNvPr>
          <p:cNvSpPr txBox="1"/>
          <p:nvPr/>
        </p:nvSpPr>
        <p:spPr>
          <a:xfrm>
            <a:off x="-12217770"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11" action="ppaction://hlinksldjump"/>
            <a:extLst>
              <a:ext uri="{FF2B5EF4-FFF2-40B4-BE49-F238E27FC236}">
                <a16:creationId xmlns:a16="http://schemas.microsoft.com/office/drawing/2014/main" id="{DF53053F-4A26-8880-3D05-940B69747171}"/>
              </a:ext>
            </a:extLst>
          </p:cNvPr>
          <p:cNvSpPr>
            <a:spLocks noChangeAspect="1"/>
          </p:cNvSpPr>
          <p:nvPr/>
        </p:nvSpPr>
        <p:spPr>
          <a:xfrm>
            <a:off x="-2477305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1" action="ppaction://hlinksldjump"/>
            <a:extLst>
              <a:ext uri="{FF2B5EF4-FFF2-40B4-BE49-F238E27FC236}">
                <a16:creationId xmlns:a16="http://schemas.microsoft.com/office/drawing/2014/main" id="{A7F7B124-85E2-A790-742B-D31E75A9E434}"/>
              </a:ext>
            </a:extLst>
          </p:cNvPr>
          <p:cNvSpPr txBox="1"/>
          <p:nvPr/>
        </p:nvSpPr>
        <p:spPr>
          <a:xfrm>
            <a:off x="-14395798"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AAFA77B2-C13E-CC1B-31D1-072213D21E48}"/>
              </a:ext>
            </a:extLst>
          </p:cNvPr>
          <p:cNvSpPr/>
          <p:nvPr/>
        </p:nvSpPr>
        <p:spPr>
          <a:xfrm>
            <a:off x="-27043868"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DA9C3B67-6DC9-D82E-4645-B451571F2DBE}"/>
              </a:ext>
            </a:extLst>
          </p:cNvPr>
          <p:cNvSpPr txBox="1"/>
          <p:nvPr/>
        </p:nvSpPr>
        <p:spPr>
          <a:xfrm>
            <a:off x="-16489786"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38" y="3536991"/>
            <a:ext cx="15313265" cy="6068328"/>
          </a:xfrm>
          <a:prstGeom prst="rect">
            <a:avLst/>
          </a:prstGeom>
        </p:spPr>
        <p:txBody>
          <a:bodyPr lIns="91440" tIns="45720" rIns="91440" bIns="45720" rtlCol="0" anchor="t">
            <a:spAutoFit/>
          </a:bodyPr>
          <a:lstStyle/>
          <a:p>
            <a:pPr algn="l">
              <a:lnSpc>
                <a:spcPts val="3240"/>
              </a:lnSpc>
            </a:pPr>
            <a:r>
              <a:rPr lang="en-US" sz="2700" b="1" dirty="0">
                <a:solidFill>
                  <a:srgbClr val="000000"/>
                </a:solidFill>
                <a:latin typeface="Aptos Bold"/>
                <a:ea typeface="Aptos Bold"/>
                <a:cs typeface="Aptos Bold"/>
                <a:sym typeface="Aptos Bold"/>
              </a:rPr>
              <a:t>Type: </a:t>
            </a:r>
            <a:r>
              <a:rPr lang="en-US" sz="2700" dirty="0">
                <a:solidFill>
                  <a:srgbClr val="000000"/>
                </a:solidFill>
                <a:latin typeface="Aptos"/>
                <a:ea typeface="Aptos"/>
                <a:cs typeface="Aptos"/>
                <a:sym typeface="Aptos"/>
              </a:rPr>
              <a:t>IoT messaging protocol (publish-subscribe).</a:t>
            </a:r>
          </a:p>
          <a:p>
            <a:pPr algn="l">
              <a:lnSpc>
                <a:spcPts val="3240"/>
              </a:lnSpc>
            </a:pPr>
            <a:r>
              <a:rPr lang="en-US" sz="2700" b="1" dirty="0">
                <a:solidFill>
                  <a:srgbClr val="000000"/>
                </a:solidFill>
                <a:latin typeface="Aptos Bold"/>
                <a:ea typeface="Aptos Bold"/>
                <a:cs typeface="Aptos Bold"/>
                <a:sym typeface="Aptos Bold"/>
              </a:rPr>
              <a:t>Advantages: </a:t>
            </a:r>
            <a:r>
              <a:rPr lang="en-US" sz="2700" dirty="0">
                <a:solidFill>
                  <a:srgbClr val="000000"/>
                </a:solidFill>
                <a:latin typeface="Aptos"/>
                <a:ea typeface="Aptos"/>
                <a:cs typeface="Aptos"/>
                <a:sym typeface="Aptos"/>
              </a:rPr>
              <a:t>Efficient, Lightweight and Asynchronous messaging.</a:t>
            </a:r>
          </a:p>
          <a:p>
            <a:pPr algn="l">
              <a:lnSpc>
                <a:spcPts val="3240"/>
              </a:lnSpc>
              <a:spcAft>
                <a:spcPts val="1200"/>
              </a:spcAft>
            </a:pPr>
            <a:r>
              <a:rPr lang="en-US" sz="2700" dirty="0">
                <a:solidFill>
                  <a:srgbClr val="000000"/>
                </a:solidFill>
                <a:latin typeface="Aptos"/>
                <a:ea typeface="Aptos"/>
                <a:cs typeface="Aptos"/>
                <a:sym typeface="Aptos"/>
              </a:rPr>
              <a:t>The </a:t>
            </a:r>
            <a:r>
              <a:rPr lang="en-US" sz="2700" b="1" dirty="0" err="1">
                <a:solidFill>
                  <a:srgbClr val="000000"/>
                </a:solidFill>
                <a:latin typeface="Aptos Bold"/>
                <a:ea typeface="Aptos Bold"/>
                <a:cs typeface="Aptos Bold"/>
                <a:sym typeface="Aptos Bold"/>
              </a:rPr>
              <a:t>Mosquitto</a:t>
            </a:r>
            <a:r>
              <a:rPr lang="en-US" sz="2700" b="1" dirty="0">
                <a:solidFill>
                  <a:srgbClr val="000000"/>
                </a:solidFill>
                <a:latin typeface="Aptos Bold"/>
                <a:ea typeface="Aptos Bold"/>
                <a:cs typeface="Aptos Bold"/>
                <a:sym typeface="Aptos Bold"/>
              </a:rPr>
              <a:t> MQTT broker </a:t>
            </a:r>
            <a:r>
              <a:rPr lang="en-US" sz="2700" dirty="0">
                <a:solidFill>
                  <a:srgbClr val="000000"/>
                </a:solidFill>
                <a:latin typeface="Aptos"/>
                <a:ea typeface="Aptos"/>
                <a:cs typeface="Aptos"/>
                <a:sym typeface="Aptos"/>
              </a:rPr>
              <a:t>is hosted on the PC.</a:t>
            </a:r>
          </a:p>
          <a:p>
            <a:pPr marL="0" lvl="1" indent="-441484" algn="l">
              <a:lnSpc>
                <a:spcPts val="3240"/>
              </a:lnSpc>
              <a:buFont typeface="Arial"/>
              <a:buChar char="•"/>
            </a:pPr>
            <a:r>
              <a:rPr lang="en-US" sz="2700" b="1" dirty="0">
                <a:solidFill>
                  <a:srgbClr val="000000"/>
                </a:solidFill>
                <a:latin typeface="Aptos"/>
                <a:ea typeface="Aptos"/>
                <a:cs typeface="Aptos"/>
                <a:sym typeface="Aptos"/>
              </a:rPr>
              <a:t>Mobile App ↔ ROS Nodes</a:t>
            </a:r>
          </a:p>
          <a:p>
            <a:pPr marL="877824" lvl="1" indent="-441484" algn="l">
              <a:lnSpc>
                <a:spcPts val="3240"/>
              </a:lnSpc>
              <a:buFont typeface="Arial"/>
              <a:buChar char="•"/>
            </a:pPr>
            <a:r>
              <a:rPr lang="en-US" sz="2700" dirty="0">
                <a:solidFill>
                  <a:srgbClr val="000000"/>
                </a:solidFill>
                <a:latin typeface="Aptos"/>
                <a:ea typeface="Aptos"/>
                <a:cs typeface="Aptos"/>
                <a:sym typeface="Aptos"/>
              </a:rPr>
              <a:t>Start Button</a:t>
            </a:r>
            <a:br>
              <a:rPr lang="en-US" sz="2700" dirty="0">
                <a:solidFill>
                  <a:srgbClr val="000000"/>
                </a:solidFill>
                <a:latin typeface="Aptos"/>
                <a:ea typeface="Aptos"/>
                <a:cs typeface="Aptos"/>
                <a:sym typeface="Aptos"/>
              </a:rPr>
            </a:br>
            <a:r>
              <a:rPr lang="en-US" sz="2700" dirty="0">
                <a:solidFill>
                  <a:srgbClr val="000000"/>
                </a:solidFill>
                <a:latin typeface="Aptos"/>
                <a:ea typeface="Aptos"/>
                <a:cs typeface="Aptos"/>
                <a:sym typeface="Aptos"/>
              </a:rPr>
              <a:t>Sends a command to initiate and start the entire system operation.</a:t>
            </a:r>
          </a:p>
          <a:p>
            <a:pPr marL="877824" lvl="1" indent="-441484" algn="l">
              <a:lnSpc>
                <a:spcPts val="3240"/>
              </a:lnSpc>
              <a:buFont typeface="Arial"/>
              <a:buChar char="•"/>
            </a:pPr>
            <a:r>
              <a:rPr lang="en-US" sz="2700" dirty="0">
                <a:solidFill>
                  <a:srgbClr val="000000"/>
                </a:solidFill>
                <a:latin typeface="Aptos"/>
                <a:ea typeface="Aptos"/>
                <a:cs typeface="Aptos"/>
                <a:sym typeface="Aptos"/>
              </a:rPr>
              <a:t>Parking Button</a:t>
            </a:r>
            <a:br>
              <a:rPr lang="en-US" sz="2700" dirty="0">
                <a:solidFill>
                  <a:srgbClr val="000000"/>
                </a:solidFill>
                <a:latin typeface="Aptos"/>
                <a:ea typeface="Aptos"/>
                <a:cs typeface="Aptos"/>
                <a:sym typeface="Aptos"/>
              </a:rPr>
            </a:br>
            <a:r>
              <a:rPr lang="en-US" sz="2700" dirty="0">
                <a:solidFill>
                  <a:srgbClr val="000000"/>
                </a:solidFill>
                <a:latin typeface="Aptos"/>
                <a:ea typeface="Aptos"/>
                <a:cs typeface="Aptos"/>
                <a:sym typeface="Aptos"/>
              </a:rPr>
              <a:t>Sends a parking request to the ROS navigation node to stop or return the cart.</a:t>
            </a:r>
          </a:p>
          <a:p>
            <a:pPr marL="877824" lvl="1" indent="-441484" algn="l">
              <a:lnSpc>
                <a:spcPts val="3240"/>
              </a:lnSpc>
              <a:spcAft>
                <a:spcPts val="600"/>
              </a:spcAft>
              <a:buFont typeface="Arial"/>
              <a:buChar char="•"/>
            </a:pPr>
            <a:r>
              <a:rPr lang="en-US" sz="2700" dirty="0">
                <a:solidFill>
                  <a:srgbClr val="000000"/>
                </a:solidFill>
                <a:latin typeface="Aptos"/>
                <a:ea typeface="Aptos"/>
                <a:cs typeface="Aptos"/>
                <a:sym typeface="Aptos"/>
              </a:rPr>
              <a:t>Person ID Input</a:t>
            </a:r>
            <a:br>
              <a:rPr lang="en-US" sz="2700" dirty="0">
                <a:solidFill>
                  <a:srgbClr val="000000"/>
                </a:solidFill>
                <a:latin typeface="Aptos"/>
                <a:ea typeface="Aptos"/>
                <a:cs typeface="Aptos"/>
                <a:sym typeface="Aptos"/>
              </a:rPr>
            </a:br>
            <a:r>
              <a:rPr lang="en-US" sz="2700" dirty="0">
                <a:solidFill>
                  <a:srgbClr val="000000"/>
                </a:solidFill>
                <a:latin typeface="Aptos"/>
                <a:ea typeface="Aptos"/>
                <a:cs typeface="Aptos"/>
                <a:sym typeface="Aptos"/>
              </a:rPr>
              <a:t>Allows the user to enter a person ID, which is sent to the tracking node to follow the selected person.</a:t>
            </a:r>
            <a:endParaRPr lang="en-US" sz="2700" b="1" dirty="0">
              <a:solidFill>
                <a:srgbClr val="000000"/>
              </a:solidFill>
              <a:latin typeface="Aptos"/>
              <a:ea typeface="Aptos"/>
              <a:cs typeface="Aptos"/>
              <a:sym typeface="Aptos"/>
            </a:endParaRPr>
          </a:p>
          <a:p>
            <a:pPr marL="0" lvl="1" indent="-441484" algn="l">
              <a:lnSpc>
                <a:spcPts val="3240"/>
              </a:lnSpc>
              <a:buFont typeface="Arial"/>
              <a:buChar char="•"/>
            </a:pPr>
            <a:r>
              <a:rPr lang="en-US" sz="2700" b="1" dirty="0">
                <a:latin typeface="Aptos"/>
                <a:ea typeface="Aptos"/>
                <a:cs typeface="Aptos"/>
                <a:sym typeface="Aptos"/>
              </a:rPr>
              <a:t>Mobile App ↔ Product Recognition Node</a:t>
            </a:r>
          </a:p>
          <a:p>
            <a:pPr marL="877824" lvl="1" indent="-441484" algn="l">
              <a:lnSpc>
                <a:spcPts val="3240"/>
              </a:lnSpc>
              <a:buFont typeface="Arial"/>
              <a:buChar char="•"/>
            </a:pPr>
            <a:r>
              <a:rPr lang="en-US" sz="2700" dirty="0">
                <a:latin typeface="Aptos"/>
                <a:ea typeface="Aptos"/>
                <a:cs typeface="Aptos"/>
                <a:sym typeface="Aptos"/>
              </a:rPr>
              <a:t>Product Table</a:t>
            </a:r>
            <a:br>
              <a:rPr lang="en-US" sz="2700" dirty="0">
                <a:latin typeface="Aptos"/>
                <a:ea typeface="Aptos"/>
                <a:cs typeface="Aptos"/>
                <a:sym typeface="Aptos"/>
              </a:rPr>
            </a:br>
            <a:r>
              <a:rPr lang="en-US" sz="2700" dirty="0">
                <a:latin typeface="Aptos"/>
                <a:ea typeface="Aptos"/>
                <a:cs typeface="Aptos"/>
                <a:sym typeface="Aptos"/>
              </a:rPr>
              <a:t>Displays product names and details received from the product recognition AI model via MQTT.</a:t>
            </a:r>
          </a:p>
        </p:txBody>
      </p:sp>
      <p:sp>
        <p:nvSpPr>
          <p:cNvPr id="8" name="TextBox 8"/>
          <p:cNvSpPr txBox="1"/>
          <p:nvPr/>
        </p:nvSpPr>
        <p:spPr>
          <a:xfrm>
            <a:off x="1463038" y="1987540"/>
            <a:ext cx="12039110"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MQTT Protocol</a:t>
            </a:r>
          </a:p>
        </p:txBody>
      </p:sp>
      <p:pic>
        <p:nvPicPr>
          <p:cNvPr id="32" name="Picture 31">
            <a:extLst>
              <a:ext uri="{FF2B5EF4-FFF2-40B4-BE49-F238E27FC236}">
                <a16:creationId xmlns:a16="http://schemas.microsoft.com/office/drawing/2014/main" id="{EE3BB1AE-2014-86B6-0E80-F2C4A9437E71}"/>
              </a:ext>
            </a:extLst>
          </p:cNvPr>
          <p:cNvPicPr>
            <a:picLocks noChangeAspect="1"/>
          </p:cNvPicPr>
          <p:nvPr/>
        </p:nvPicPr>
        <p:blipFill>
          <a:blip r:embed="rId2"/>
          <a:stretch>
            <a:fillRect/>
          </a:stretch>
        </p:blipFill>
        <p:spPr>
          <a:xfrm>
            <a:off x="12674982" y="3503770"/>
            <a:ext cx="4927218" cy="2048318"/>
          </a:xfrm>
          <a:prstGeom prst="rect">
            <a:avLst/>
          </a:prstGeom>
        </p:spPr>
      </p:pic>
      <p:sp>
        <p:nvSpPr>
          <p:cNvPr id="36" name="TextBox 9">
            <a:extLst>
              <a:ext uri="{FF2B5EF4-FFF2-40B4-BE49-F238E27FC236}">
                <a16:creationId xmlns:a16="http://schemas.microsoft.com/office/drawing/2014/main" id="{1C38D467-8F35-EB33-19E4-C7D4A3C5EE9F}"/>
              </a:ext>
            </a:extLst>
          </p:cNvPr>
          <p:cNvSpPr txBox="1"/>
          <p:nvPr/>
        </p:nvSpPr>
        <p:spPr>
          <a:xfrm>
            <a:off x="777239" y="731520"/>
            <a:ext cx="16806525" cy="1109599"/>
          </a:xfrm>
          <a:prstGeom prst="rect">
            <a:avLst/>
          </a:prstGeom>
        </p:spPr>
        <p:txBody>
          <a:bodyPr wrap="square" lIns="91440" tIns="45720" rIns="91440" bIns="45720" rtlCol="0" anchor="t">
            <a:spAutoFit/>
          </a:bodyPr>
          <a:lstStyle/>
          <a:p>
            <a:pPr algn="l">
              <a:lnSpc>
                <a:spcPts val="8640"/>
              </a:lnSpc>
            </a:pPr>
            <a:r>
              <a:rPr lang="en-US" sz="6000" b="1" dirty="0">
                <a:solidFill>
                  <a:srgbClr val="0094FF"/>
                </a:solidFill>
                <a:latin typeface="Montserrat Bold"/>
                <a:ea typeface="Montserrat Bold"/>
                <a:cs typeface="Montserrat Bold"/>
                <a:sym typeface="Montserrat Bold"/>
              </a:rPr>
              <a:t>Wireless Communication &amp; IoT</a:t>
            </a:r>
          </a:p>
        </p:txBody>
      </p:sp>
      <p:sp>
        <p:nvSpPr>
          <p:cNvPr id="37" name="Freeform 29">
            <a:hlinkClick r:id="rId3" action="ppaction://hlinksldjump"/>
            <a:extLst>
              <a:ext uri="{FF2B5EF4-FFF2-40B4-BE49-F238E27FC236}">
                <a16:creationId xmlns:a16="http://schemas.microsoft.com/office/drawing/2014/main" id="{931BDBAC-9266-AB2B-3AB7-957573A2076B}"/>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6668631C-6CBE-7804-89AF-56E9E14C1824}"/>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BD287324-C6A5-4460-B9E1-4238E90E9CE7}"/>
              </a:ext>
            </a:extLst>
          </p:cNvPr>
          <p:cNvSpPr txBox="1"/>
          <p:nvPr/>
        </p:nvSpPr>
        <p:spPr>
          <a:xfrm>
            <a:off x="27103723" y="1634847"/>
            <a:ext cx="1072902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7</a:t>
            </a:r>
          </a:p>
          <a:p>
            <a:pPr algn="ctr"/>
            <a:r>
              <a:rPr lang="en-US" sz="15000" i="1" dirty="0">
                <a:solidFill>
                  <a:schemeClr val="bg1"/>
                </a:solidFill>
                <a:latin typeface="Montserrat Black" panose="00000A00000000000000" pitchFamily="2" charset="0"/>
              </a:rPr>
              <a:t>Wireless</a:t>
            </a:r>
          </a:p>
          <a:p>
            <a:pPr algn="ctr"/>
            <a:r>
              <a:rPr lang="en-US" sz="150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25F0100E-7681-5A6D-EC19-D5031D6A3A13}"/>
              </a:ext>
            </a:extLst>
          </p:cNvPr>
          <p:cNvSpPr>
            <a:spLocks noChangeAspect="1"/>
          </p:cNvSpPr>
          <p:nvPr/>
        </p:nvSpPr>
        <p:spPr>
          <a:xfrm>
            <a:off x="-1341898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74CAEB29-525F-3774-07C6-653BE5F98BD1}"/>
              </a:ext>
            </a:extLst>
          </p:cNvPr>
          <p:cNvSpPr txBox="1"/>
          <p:nvPr/>
        </p:nvSpPr>
        <p:spPr>
          <a:xfrm>
            <a:off x="-3048991"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8833EC16-FF86-36CE-70AE-A99F1E5CCDB1}"/>
              </a:ext>
            </a:extLst>
          </p:cNvPr>
          <p:cNvSpPr>
            <a:spLocks noChangeAspect="1"/>
          </p:cNvSpPr>
          <p:nvPr/>
        </p:nvSpPr>
        <p:spPr>
          <a:xfrm>
            <a:off x="-1568979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8" action="ppaction://hlinksldjump"/>
            <a:extLst>
              <a:ext uri="{FF2B5EF4-FFF2-40B4-BE49-F238E27FC236}">
                <a16:creationId xmlns:a16="http://schemas.microsoft.com/office/drawing/2014/main" id="{8F1AB593-BE58-246A-1F64-11CCC8087818}"/>
              </a:ext>
            </a:extLst>
          </p:cNvPr>
          <p:cNvSpPr txBox="1"/>
          <p:nvPr/>
        </p:nvSpPr>
        <p:spPr>
          <a:xfrm>
            <a:off x="-5290098"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 name="Freeform: Shape 9">
            <a:hlinkClick r:id="rId9" action="ppaction://hlinksldjump"/>
            <a:extLst>
              <a:ext uri="{FF2B5EF4-FFF2-40B4-BE49-F238E27FC236}">
                <a16:creationId xmlns:a16="http://schemas.microsoft.com/office/drawing/2014/main" id="{C2CC0C81-F819-0BEF-C00B-A6C363A5B015}"/>
              </a:ext>
            </a:extLst>
          </p:cNvPr>
          <p:cNvSpPr>
            <a:spLocks noChangeAspect="1"/>
          </p:cNvSpPr>
          <p:nvPr/>
        </p:nvSpPr>
        <p:spPr>
          <a:xfrm>
            <a:off x="-1796061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9" action="ppaction://hlinksldjump"/>
            <a:extLst>
              <a:ext uri="{FF2B5EF4-FFF2-40B4-BE49-F238E27FC236}">
                <a16:creationId xmlns:a16="http://schemas.microsoft.com/office/drawing/2014/main" id="{1029AA24-F877-E905-3B25-62E497B4C846}"/>
              </a:ext>
            </a:extLst>
          </p:cNvPr>
          <p:cNvSpPr txBox="1"/>
          <p:nvPr/>
        </p:nvSpPr>
        <p:spPr>
          <a:xfrm>
            <a:off x="-739117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2" name="Freeform: Shape 11">
            <a:hlinkClick r:id="rId10" action="ppaction://hlinksldjump"/>
            <a:extLst>
              <a:ext uri="{FF2B5EF4-FFF2-40B4-BE49-F238E27FC236}">
                <a16:creationId xmlns:a16="http://schemas.microsoft.com/office/drawing/2014/main" id="{8CD2EDA4-97F9-D591-F5F6-B0F7FAC7B2BC}"/>
              </a:ext>
            </a:extLst>
          </p:cNvPr>
          <p:cNvSpPr/>
          <p:nvPr/>
        </p:nvSpPr>
        <p:spPr>
          <a:xfrm>
            <a:off x="-202314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10" action="ppaction://hlinksldjump"/>
            <a:extLst>
              <a:ext uri="{FF2B5EF4-FFF2-40B4-BE49-F238E27FC236}">
                <a16:creationId xmlns:a16="http://schemas.microsoft.com/office/drawing/2014/main" id="{947F608E-2B1E-DEAD-9C68-F21C65C6E503}"/>
              </a:ext>
            </a:extLst>
          </p:cNvPr>
          <p:cNvSpPr txBox="1"/>
          <p:nvPr/>
        </p:nvSpPr>
        <p:spPr>
          <a:xfrm>
            <a:off x="-974008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4" name="Freeform: Shape 13">
            <a:hlinkClick r:id="rId11" action="ppaction://hlinksldjump"/>
            <a:extLst>
              <a:ext uri="{FF2B5EF4-FFF2-40B4-BE49-F238E27FC236}">
                <a16:creationId xmlns:a16="http://schemas.microsoft.com/office/drawing/2014/main" id="{CE710406-420E-6DF0-DA9C-6508B7A63CFA}"/>
              </a:ext>
            </a:extLst>
          </p:cNvPr>
          <p:cNvSpPr>
            <a:spLocks noChangeAspect="1"/>
          </p:cNvSpPr>
          <p:nvPr/>
        </p:nvSpPr>
        <p:spPr>
          <a:xfrm>
            <a:off x="-2250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1" action="ppaction://hlinksldjump"/>
            <a:extLst>
              <a:ext uri="{FF2B5EF4-FFF2-40B4-BE49-F238E27FC236}">
                <a16:creationId xmlns:a16="http://schemas.microsoft.com/office/drawing/2014/main" id="{C37889D2-974F-BD9B-1C1A-BBB51388902E}"/>
              </a:ext>
            </a:extLst>
          </p:cNvPr>
          <p:cNvSpPr txBox="1"/>
          <p:nvPr/>
        </p:nvSpPr>
        <p:spPr>
          <a:xfrm>
            <a:off x="-12217770"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12" action="ppaction://hlinksldjump"/>
            <a:extLst>
              <a:ext uri="{FF2B5EF4-FFF2-40B4-BE49-F238E27FC236}">
                <a16:creationId xmlns:a16="http://schemas.microsoft.com/office/drawing/2014/main" id="{A4759308-9C0B-F2AA-8566-8419A052C82D}"/>
              </a:ext>
            </a:extLst>
          </p:cNvPr>
          <p:cNvSpPr>
            <a:spLocks noChangeAspect="1"/>
          </p:cNvSpPr>
          <p:nvPr/>
        </p:nvSpPr>
        <p:spPr>
          <a:xfrm>
            <a:off x="-2477305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2" action="ppaction://hlinksldjump"/>
            <a:extLst>
              <a:ext uri="{FF2B5EF4-FFF2-40B4-BE49-F238E27FC236}">
                <a16:creationId xmlns:a16="http://schemas.microsoft.com/office/drawing/2014/main" id="{829C657C-9346-CD55-364D-BC82B264AE95}"/>
              </a:ext>
            </a:extLst>
          </p:cNvPr>
          <p:cNvSpPr txBox="1"/>
          <p:nvPr/>
        </p:nvSpPr>
        <p:spPr>
          <a:xfrm>
            <a:off x="-14395798"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9584C071-21D3-5A82-E5E3-6DBFB2193032}"/>
              </a:ext>
            </a:extLst>
          </p:cNvPr>
          <p:cNvSpPr/>
          <p:nvPr/>
        </p:nvSpPr>
        <p:spPr>
          <a:xfrm>
            <a:off x="-27043868"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45A01600-D402-1E4B-D8AA-C256FB9E0604}"/>
              </a:ext>
            </a:extLst>
          </p:cNvPr>
          <p:cNvSpPr txBox="1"/>
          <p:nvPr/>
        </p:nvSpPr>
        <p:spPr>
          <a:xfrm>
            <a:off x="-16489786"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40" y="3536991"/>
            <a:ext cx="8404368" cy="6140142"/>
          </a:xfrm>
          <a:prstGeom prst="rect">
            <a:avLst/>
          </a:prstGeom>
        </p:spPr>
        <p:txBody>
          <a:bodyPr lIns="91440" tIns="45720" rIns="91440" bIns="45720" rtlCol="0" anchor="t">
            <a:spAutoFit/>
          </a:bodyPr>
          <a:lstStyle/>
          <a:p>
            <a:pPr algn="l"/>
            <a:r>
              <a:rPr lang="en-US" sz="2700" b="1" dirty="0">
                <a:solidFill>
                  <a:srgbClr val="000000"/>
                </a:solidFill>
                <a:latin typeface="Aptos Bold"/>
                <a:ea typeface="Aptos Bold"/>
                <a:cs typeface="Aptos Bold"/>
                <a:sym typeface="Aptos Bold"/>
              </a:rPr>
              <a:t>Type:</a:t>
            </a:r>
            <a:r>
              <a:rPr lang="en-US" sz="2700" dirty="0">
                <a:solidFill>
                  <a:srgbClr val="000000"/>
                </a:solidFill>
                <a:latin typeface="Aptos"/>
                <a:ea typeface="Aptos"/>
                <a:cs typeface="Aptos"/>
                <a:sym typeface="Aptos"/>
              </a:rPr>
              <a:t> Full-duplex, persistent connection over TCP.</a:t>
            </a:r>
          </a:p>
          <a:p>
            <a:pPr algn="l">
              <a:spcAft>
                <a:spcPts val="1200"/>
              </a:spcAft>
            </a:pPr>
            <a:r>
              <a:rPr lang="en-US" sz="2700" b="1" dirty="0">
                <a:solidFill>
                  <a:srgbClr val="000000"/>
                </a:solidFill>
                <a:latin typeface="Aptos Bold"/>
                <a:ea typeface="Aptos Bold"/>
                <a:cs typeface="Aptos Bold"/>
                <a:sym typeface="Aptos Bold"/>
              </a:rPr>
              <a:t>Advantages: </a:t>
            </a:r>
            <a:r>
              <a:rPr lang="en-US" sz="2700" dirty="0">
                <a:solidFill>
                  <a:srgbClr val="000000"/>
                </a:solidFill>
                <a:latin typeface="Aptos"/>
                <a:ea typeface="Aptos"/>
                <a:cs typeface="Aptos"/>
                <a:sym typeface="Aptos"/>
              </a:rPr>
              <a:t>Fast, real-time updates, Works well for streaming media and Compatible with browsers &amp; mobile apps.</a:t>
            </a:r>
          </a:p>
          <a:p>
            <a:pPr algn="l"/>
            <a:r>
              <a:rPr lang="en-US" sz="2700" b="1" dirty="0">
                <a:solidFill>
                  <a:srgbClr val="000000"/>
                </a:solidFill>
                <a:latin typeface="Aptos Bold"/>
                <a:ea typeface="Aptos Bold"/>
                <a:cs typeface="Aptos Bold"/>
                <a:sym typeface="Aptos Bold"/>
              </a:rPr>
              <a:t>ESP32-CAM → PC</a:t>
            </a:r>
          </a:p>
          <a:p>
            <a:pPr marL="882968" lvl="1" indent="-441484" algn="l">
              <a:buFont typeface="Arial"/>
              <a:buChar char="•"/>
            </a:pPr>
            <a:r>
              <a:rPr lang="en-US" sz="2700" dirty="0">
                <a:solidFill>
                  <a:srgbClr val="000000"/>
                </a:solidFill>
                <a:latin typeface="Aptos"/>
                <a:ea typeface="Aptos"/>
                <a:cs typeface="Aptos"/>
                <a:sym typeface="Aptos"/>
              </a:rPr>
              <a:t>ESP32-CAM acts as a WebSocket client that streams video frames to the PC WebSocket server.</a:t>
            </a:r>
          </a:p>
          <a:p>
            <a:pPr marL="882968" lvl="1" indent="-441484" algn="l">
              <a:spcAft>
                <a:spcPts val="600"/>
              </a:spcAft>
              <a:buFont typeface="Arial"/>
              <a:buChar char="•"/>
            </a:pPr>
            <a:r>
              <a:rPr lang="en-US" sz="2700" dirty="0">
                <a:latin typeface="Aptos"/>
                <a:ea typeface="Aptos"/>
                <a:cs typeface="Aptos"/>
                <a:sym typeface="Aptos"/>
              </a:rPr>
              <a:t>PC uses a non-ROS Product Recognition module to detect and classify items.</a:t>
            </a:r>
          </a:p>
          <a:p>
            <a:pPr marL="0" lvl="1" indent="-441484" algn="l"/>
            <a:r>
              <a:rPr lang="en-US" sz="2700" b="1" dirty="0">
                <a:solidFill>
                  <a:srgbClr val="000000"/>
                </a:solidFill>
                <a:latin typeface="Aptos Bold"/>
                <a:ea typeface="Aptos Bold"/>
                <a:cs typeface="Aptos Bold"/>
                <a:sym typeface="Aptos Bold"/>
              </a:rPr>
              <a:t>PC → Mobile App</a:t>
            </a:r>
          </a:p>
          <a:p>
            <a:pPr marL="882968" lvl="1" indent="-441484" algn="l">
              <a:buFont typeface="Arial"/>
              <a:buChar char="•"/>
            </a:pPr>
            <a:r>
              <a:rPr lang="en-US" sz="2700" dirty="0">
                <a:solidFill>
                  <a:srgbClr val="000000"/>
                </a:solidFill>
                <a:latin typeface="Aptos"/>
                <a:ea typeface="Aptos"/>
                <a:cs typeface="Aptos"/>
                <a:sym typeface="Aptos"/>
              </a:rPr>
              <a:t>PC streams tracking video to the app for live monitoring.</a:t>
            </a:r>
          </a:p>
          <a:p>
            <a:pPr marL="882968" lvl="1" indent="-441484" algn="l">
              <a:buFont typeface="Arial"/>
              <a:buChar char="•"/>
            </a:pPr>
            <a:r>
              <a:rPr lang="en-US" sz="2700" dirty="0">
                <a:solidFill>
                  <a:srgbClr val="000000"/>
                </a:solidFill>
                <a:latin typeface="Aptos"/>
                <a:ea typeface="Aptos"/>
                <a:cs typeface="Aptos"/>
                <a:sym typeface="Aptos"/>
              </a:rPr>
              <a:t>App receives frames over WebSocket.</a:t>
            </a:r>
          </a:p>
        </p:txBody>
      </p:sp>
      <p:sp>
        <p:nvSpPr>
          <p:cNvPr id="8" name="TextBox 8"/>
          <p:cNvSpPr txBox="1"/>
          <p:nvPr/>
        </p:nvSpPr>
        <p:spPr>
          <a:xfrm>
            <a:off x="1463038" y="1987540"/>
            <a:ext cx="12039110" cy="830997"/>
          </a:xfrm>
          <a:prstGeom prst="rect">
            <a:avLst/>
          </a:prstGeom>
        </p:spPr>
        <p:txBody>
          <a:bodyPr lIns="91440" tIns="45720" rIns="91440" bIns="45720" rtlCol="0" anchor="t">
            <a:spAutoFit/>
          </a:bodyPr>
          <a:lstStyle/>
          <a:p>
            <a:pPr algn="l"/>
            <a:r>
              <a:rPr lang="en-US" sz="4800" b="1">
                <a:solidFill>
                  <a:srgbClr val="000000"/>
                </a:solidFill>
                <a:latin typeface="Montserrat Bold"/>
                <a:ea typeface="Montserrat Bold"/>
                <a:cs typeface="Montserrat Bold"/>
                <a:sym typeface="Montserrat Bold"/>
              </a:rPr>
              <a:t>WEbSocket Protocol</a:t>
            </a:r>
          </a:p>
        </p:txBody>
      </p:sp>
      <p:pic>
        <p:nvPicPr>
          <p:cNvPr id="34" name="Picture 33" descr="A close-up of a computer&#10;&#10;AI-generated content may be incorrect.">
            <a:extLst>
              <a:ext uri="{FF2B5EF4-FFF2-40B4-BE49-F238E27FC236}">
                <a16:creationId xmlns:a16="http://schemas.microsoft.com/office/drawing/2014/main" id="{F6DCA238-549F-4892-03A4-19C8790D753F}"/>
              </a:ext>
            </a:extLst>
          </p:cNvPr>
          <p:cNvPicPr>
            <a:picLocks noChangeAspect="1"/>
          </p:cNvPicPr>
          <p:nvPr/>
        </p:nvPicPr>
        <p:blipFill>
          <a:blip r:embed="rId2"/>
          <a:stretch>
            <a:fillRect/>
          </a:stretch>
        </p:blipFill>
        <p:spPr>
          <a:xfrm>
            <a:off x="11239008" y="5486401"/>
            <a:ext cx="6363194" cy="1835371"/>
          </a:xfrm>
          <a:prstGeom prst="rect">
            <a:avLst/>
          </a:prstGeom>
        </p:spPr>
      </p:pic>
      <p:pic>
        <p:nvPicPr>
          <p:cNvPr id="35" name="Picture 34" descr="A black arrow pointing to a white background&#10;&#10;AI-generated content may be incorrect.">
            <a:extLst>
              <a:ext uri="{FF2B5EF4-FFF2-40B4-BE49-F238E27FC236}">
                <a16:creationId xmlns:a16="http://schemas.microsoft.com/office/drawing/2014/main" id="{9FB6230B-A5AA-BC8B-95DE-DF19F01BDEB0}"/>
              </a:ext>
            </a:extLst>
          </p:cNvPr>
          <p:cNvPicPr>
            <a:picLocks noChangeAspect="1"/>
          </p:cNvPicPr>
          <p:nvPr/>
        </p:nvPicPr>
        <p:blipFill>
          <a:blip r:embed="rId3"/>
          <a:stretch>
            <a:fillRect/>
          </a:stretch>
        </p:blipFill>
        <p:spPr>
          <a:xfrm>
            <a:off x="11239009" y="3503770"/>
            <a:ext cx="6363192" cy="1605700"/>
          </a:xfrm>
          <a:prstGeom prst="rect">
            <a:avLst/>
          </a:prstGeom>
        </p:spPr>
      </p:pic>
      <p:sp>
        <p:nvSpPr>
          <p:cNvPr id="40" name="TextBox 9">
            <a:extLst>
              <a:ext uri="{FF2B5EF4-FFF2-40B4-BE49-F238E27FC236}">
                <a16:creationId xmlns:a16="http://schemas.microsoft.com/office/drawing/2014/main" id="{015C490C-CE45-323D-01DF-49293DA6CBB9}"/>
              </a:ext>
            </a:extLst>
          </p:cNvPr>
          <p:cNvSpPr txBox="1"/>
          <p:nvPr/>
        </p:nvSpPr>
        <p:spPr>
          <a:xfrm>
            <a:off x="777239" y="731520"/>
            <a:ext cx="16806525" cy="1109599"/>
          </a:xfrm>
          <a:prstGeom prst="rect">
            <a:avLst/>
          </a:prstGeom>
        </p:spPr>
        <p:txBody>
          <a:bodyPr wrap="square" lIns="91440" tIns="45720" rIns="91440" bIns="45720" rtlCol="0" anchor="t">
            <a:spAutoFit/>
          </a:bodyPr>
          <a:lstStyle/>
          <a:p>
            <a:pPr algn="l">
              <a:lnSpc>
                <a:spcPts val="8640"/>
              </a:lnSpc>
            </a:pPr>
            <a:r>
              <a:rPr lang="en-US" sz="6000" b="1" dirty="0">
                <a:solidFill>
                  <a:srgbClr val="0094FF"/>
                </a:solidFill>
                <a:latin typeface="Montserrat Bold"/>
                <a:ea typeface="Montserrat Bold"/>
                <a:cs typeface="Montserrat Bold"/>
                <a:sym typeface="Montserrat Bold"/>
              </a:rPr>
              <a:t>Wireless Communication &amp; IoT</a:t>
            </a:r>
          </a:p>
        </p:txBody>
      </p:sp>
      <p:sp>
        <p:nvSpPr>
          <p:cNvPr id="41" name="Freeform 29">
            <a:hlinkClick r:id="rId4" action="ppaction://hlinksldjump"/>
            <a:extLst>
              <a:ext uri="{FF2B5EF4-FFF2-40B4-BE49-F238E27FC236}">
                <a16:creationId xmlns:a16="http://schemas.microsoft.com/office/drawing/2014/main" id="{586FE9D3-6946-1CFD-2AEF-D5C925546D1A}"/>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91440" tIns="45720" rIns="91440" bIns="45720"/>
          <a:lstStyle/>
          <a:p>
            <a:endParaRPr lang="en-US"/>
          </a:p>
        </p:txBody>
      </p:sp>
      <p:sp>
        <p:nvSpPr>
          <p:cNvPr id="2" name="Freeform: Shape 1">
            <a:hlinkClick r:id="rId7" action="ppaction://hlinksldjump"/>
            <a:extLst>
              <a:ext uri="{FF2B5EF4-FFF2-40B4-BE49-F238E27FC236}">
                <a16:creationId xmlns:a16="http://schemas.microsoft.com/office/drawing/2014/main" id="{E89B77BA-CB21-0B50-A2D4-8B6DD7579061}"/>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7" action="ppaction://hlinksldjump"/>
            <a:extLst>
              <a:ext uri="{FF2B5EF4-FFF2-40B4-BE49-F238E27FC236}">
                <a16:creationId xmlns:a16="http://schemas.microsoft.com/office/drawing/2014/main" id="{69354D91-7AD5-EC57-ACA0-7303B8A477DF}"/>
              </a:ext>
            </a:extLst>
          </p:cNvPr>
          <p:cNvSpPr txBox="1"/>
          <p:nvPr/>
        </p:nvSpPr>
        <p:spPr>
          <a:xfrm>
            <a:off x="27103723" y="1634847"/>
            <a:ext cx="1072902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7</a:t>
            </a:r>
          </a:p>
          <a:p>
            <a:pPr algn="ctr"/>
            <a:r>
              <a:rPr lang="en-US" sz="15000" i="1" dirty="0">
                <a:solidFill>
                  <a:schemeClr val="bg1"/>
                </a:solidFill>
                <a:latin typeface="Montserrat Black" panose="00000A00000000000000" pitchFamily="2" charset="0"/>
              </a:rPr>
              <a:t>Wireless</a:t>
            </a:r>
          </a:p>
          <a:p>
            <a:pPr algn="ctr"/>
            <a:r>
              <a:rPr lang="en-US" sz="15000" i="1" dirty="0">
                <a:solidFill>
                  <a:schemeClr val="bg1"/>
                </a:solidFill>
                <a:latin typeface="Montserrat Black" panose="00000A00000000000000" pitchFamily="2" charset="0"/>
              </a:rPr>
              <a:t>Comm</a:t>
            </a:r>
          </a:p>
        </p:txBody>
      </p:sp>
      <p:sp>
        <p:nvSpPr>
          <p:cNvPr id="4" name="Freeform: Shape 3">
            <a:hlinkClick r:id="rId8" action="ppaction://hlinksldjump"/>
            <a:extLst>
              <a:ext uri="{FF2B5EF4-FFF2-40B4-BE49-F238E27FC236}">
                <a16:creationId xmlns:a16="http://schemas.microsoft.com/office/drawing/2014/main" id="{EA65F026-2EDE-342D-2BFD-691788275D11}"/>
              </a:ext>
            </a:extLst>
          </p:cNvPr>
          <p:cNvSpPr>
            <a:spLocks noChangeAspect="1"/>
          </p:cNvSpPr>
          <p:nvPr/>
        </p:nvSpPr>
        <p:spPr>
          <a:xfrm>
            <a:off x="-1341898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8" action="ppaction://hlinksldjump"/>
            <a:extLst>
              <a:ext uri="{FF2B5EF4-FFF2-40B4-BE49-F238E27FC236}">
                <a16:creationId xmlns:a16="http://schemas.microsoft.com/office/drawing/2014/main" id="{F045B9ED-F6FD-94DE-1B6D-37C95F0A8825}"/>
              </a:ext>
            </a:extLst>
          </p:cNvPr>
          <p:cNvSpPr txBox="1"/>
          <p:nvPr/>
        </p:nvSpPr>
        <p:spPr>
          <a:xfrm>
            <a:off x="-3048991"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9" action="ppaction://hlinksldjump"/>
            <a:extLst>
              <a:ext uri="{FF2B5EF4-FFF2-40B4-BE49-F238E27FC236}">
                <a16:creationId xmlns:a16="http://schemas.microsoft.com/office/drawing/2014/main" id="{1BDDA369-F70D-1B75-685C-A3F4F9B178CD}"/>
              </a:ext>
            </a:extLst>
          </p:cNvPr>
          <p:cNvSpPr>
            <a:spLocks noChangeAspect="1"/>
          </p:cNvSpPr>
          <p:nvPr/>
        </p:nvSpPr>
        <p:spPr>
          <a:xfrm>
            <a:off x="-1568979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9" action="ppaction://hlinksldjump"/>
            <a:extLst>
              <a:ext uri="{FF2B5EF4-FFF2-40B4-BE49-F238E27FC236}">
                <a16:creationId xmlns:a16="http://schemas.microsoft.com/office/drawing/2014/main" id="{177485BF-E09B-90DC-6298-2C4C3C229B73}"/>
              </a:ext>
            </a:extLst>
          </p:cNvPr>
          <p:cNvSpPr txBox="1"/>
          <p:nvPr/>
        </p:nvSpPr>
        <p:spPr>
          <a:xfrm>
            <a:off x="-5290098"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 name="Freeform: Shape 9">
            <a:hlinkClick r:id="rId10" action="ppaction://hlinksldjump"/>
            <a:extLst>
              <a:ext uri="{FF2B5EF4-FFF2-40B4-BE49-F238E27FC236}">
                <a16:creationId xmlns:a16="http://schemas.microsoft.com/office/drawing/2014/main" id="{8428ED53-6982-0A2A-1F16-AD51BC5C2137}"/>
              </a:ext>
            </a:extLst>
          </p:cNvPr>
          <p:cNvSpPr>
            <a:spLocks noChangeAspect="1"/>
          </p:cNvSpPr>
          <p:nvPr/>
        </p:nvSpPr>
        <p:spPr>
          <a:xfrm>
            <a:off x="-1796061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10" action="ppaction://hlinksldjump"/>
            <a:extLst>
              <a:ext uri="{FF2B5EF4-FFF2-40B4-BE49-F238E27FC236}">
                <a16:creationId xmlns:a16="http://schemas.microsoft.com/office/drawing/2014/main" id="{6EC2E6AD-420A-1FD5-3C18-46552559BBF0}"/>
              </a:ext>
            </a:extLst>
          </p:cNvPr>
          <p:cNvSpPr txBox="1"/>
          <p:nvPr/>
        </p:nvSpPr>
        <p:spPr>
          <a:xfrm>
            <a:off x="-739117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2" name="Freeform: Shape 11">
            <a:hlinkClick r:id="rId11" action="ppaction://hlinksldjump"/>
            <a:extLst>
              <a:ext uri="{FF2B5EF4-FFF2-40B4-BE49-F238E27FC236}">
                <a16:creationId xmlns:a16="http://schemas.microsoft.com/office/drawing/2014/main" id="{C397F2A4-A0C3-021E-60FF-FE2032B7A572}"/>
              </a:ext>
            </a:extLst>
          </p:cNvPr>
          <p:cNvSpPr/>
          <p:nvPr/>
        </p:nvSpPr>
        <p:spPr>
          <a:xfrm>
            <a:off x="-202314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11" action="ppaction://hlinksldjump"/>
            <a:extLst>
              <a:ext uri="{FF2B5EF4-FFF2-40B4-BE49-F238E27FC236}">
                <a16:creationId xmlns:a16="http://schemas.microsoft.com/office/drawing/2014/main" id="{0410CB24-2FB8-0F72-654B-4FE0C2F765EE}"/>
              </a:ext>
            </a:extLst>
          </p:cNvPr>
          <p:cNvSpPr txBox="1"/>
          <p:nvPr/>
        </p:nvSpPr>
        <p:spPr>
          <a:xfrm>
            <a:off x="-974008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4" name="Freeform: Shape 13">
            <a:hlinkClick r:id="rId12" action="ppaction://hlinksldjump"/>
            <a:extLst>
              <a:ext uri="{FF2B5EF4-FFF2-40B4-BE49-F238E27FC236}">
                <a16:creationId xmlns:a16="http://schemas.microsoft.com/office/drawing/2014/main" id="{8CD46BE8-2587-3A49-077F-AF3A29713792}"/>
              </a:ext>
            </a:extLst>
          </p:cNvPr>
          <p:cNvSpPr>
            <a:spLocks noChangeAspect="1"/>
          </p:cNvSpPr>
          <p:nvPr/>
        </p:nvSpPr>
        <p:spPr>
          <a:xfrm>
            <a:off x="-2250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2" action="ppaction://hlinksldjump"/>
            <a:extLst>
              <a:ext uri="{FF2B5EF4-FFF2-40B4-BE49-F238E27FC236}">
                <a16:creationId xmlns:a16="http://schemas.microsoft.com/office/drawing/2014/main" id="{0CAB444C-FC20-5D6A-7003-36F59E9C5BE6}"/>
              </a:ext>
            </a:extLst>
          </p:cNvPr>
          <p:cNvSpPr txBox="1"/>
          <p:nvPr/>
        </p:nvSpPr>
        <p:spPr>
          <a:xfrm>
            <a:off x="-12217770"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13" action="ppaction://hlinksldjump"/>
            <a:extLst>
              <a:ext uri="{FF2B5EF4-FFF2-40B4-BE49-F238E27FC236}">
                <a16:creationId xmlns:a16="http://schemas.microsoft.com/office/drawing/2014/main" id="{9FD0080B-FAD5-D03E-BA81-D4D718C1A223}"/>
              </a:ext>
            </a:extLst>
          </p:cNvPr>
          <p:cNvSpPr>
            <a:spLocks noChangeAspect="1"/>
          </p:cNvSpPr>
          <p:nvPr/>
        </p:nvSpPr>
        <p:spPr>
          <a:xfrm>
            <a:off x="-2477305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3" action="ppaction://hlinksldjump"/>
            <a:extLst>
              <a:ext uri="{FF2B5EF4-FFF2-40B4-BE49-F238E27FC236}">
                <a16:creationId xmlns:a16="http://schemas.microsoft.com/office/drawing/2014/main" id="{233A1037-3E11-3DA8-0B94-34F327B23B23}"/>
              </a:ext>
            </a:extLst>
          </p:cNvPr>
          <p:cNvSpPr txBox="1"/>
          <p:nvPr/>
        </p:nvSpPr>
        <p:spPr>
          <a:xfrm>
            <a:off x="-14395798"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DDFBD848-6217-D3B7-127F-BE824827E138}"/>
              </a:ext>
            </a:extLst>
          </p:cNvPr>
          <p:cNvSpPr/>
          <p:nvPr/>
        </p:nvSpPr>
        <p:spPr>
          <a:xfrm>
            <a:off x="-27043868"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C06745C6-9627-F3A8-D907-B9EF934E4931}"/>
              </a:ext>
            </a:extLst>
          </p:cNvPr>
          <p:cNvSpPr txBox="1"/>
          <p:nvPr/>
        </p:nvSpPr>
        <p:spPr>
          <a:xfrm>
            <a:off x="-16489786"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DD0E-A693-60EF-351C-21178EF07E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9ED9A9-434D-2757-776A-787995F208AF}"/>
              </a:ext>
            </a:extLst>
          </p:cNvPr>
          <p:cNvSpPr txBox="1"/>
          <p:nvPr/>
        </p:nvSpPr>
        <p:spPr>
          <a:xfrm>
            <a:off x="2057399" y="3633759"/>
            <a:ext cx="14859002" cy="507831"/>
          </a:xfrm>
          <a:prstGeom prst="rect">
            <a:avLst/>
          </a:prstGeom>
          <a:noFill/>
        </p:spPr>
        <p:txBody>
          <a:bodyPr wrap="square" lIns="91440" tIns="45720" rIns="91440" bIns="45720">
            <a:spAutoFit/>
          </a:bodyPr>
          <a:lstStyle/>
          <a:p>
            <a:pPr marL="514350" indent="-514350">
              <a:buFont typeface="+mj-lt"/>
              <a:buAutoNum type="arabicPeriod" startAt="2"/>
            </a:pPr>
            <a:r>
              <a:rPr lang="en-US" sz="2700" dirty="0">
                <a:ea typeface="Calibri" panose="020F0502020204030204" pitchFamily="34" charset="0"/>
                <a:cs typeface="Calibri" panose="020F0502020204030204" pitchFamily="34" charset="0"/>
              </a:rPr>
              <a:t>Navigates within the store using map-based SLAM.</a:t>
            </a:r>
          </a:p>
        </p:txBody>
      </p:sp>
      <p:sp>
        <p:nvSpPr>
          <p:cNvPr id="4" name="TextBox 3">
            <a:extLst>
              <a:ext uri="{FF2B5EF4-FFF2-40B4-BE49-F238E27FC236}">
                <a16:creationId xmlns:a16="http://schemas.microsoft.com/office/drawing/2014/main" id="{29B22493-7283-26CD-1785-44B0FA62F169}"/>
              </a:ext>
            </a:extLst>
          </p:cNvPr>
          <p:cNvSpPr txBox="1"/>
          <p:nvPr/>
        </p:nvSpPr>
        <p:spPr>
          <a:xfrm>
            <a:off x="1371600" y="1932296"/>
            <a:ext cx="7720779" cy="1015663"/>
          </a:xfrm>
          <a:prstGeom prst="rect">
            <a:avLst/>
          </a:prstGeom>
          <a:noFill/>
        </p:spPr>
        <p:txBody>
          <a:bodyPr wrap="square" lIns="91440" tIns="45720" rIns="91440" bIns="45720" rtlCol="0">
            <a:spAutoFit/>
          </a:bodyPr>
          <a:lstStyle/>
          <a:p>
            <a:r>
              <a:rPr lang="en-US" sz="6000" dirty="0">
                <a:latin typeface="Montserrat Bold" panose="00000800000000000000" pitchFamily="2" charset="0"/>
              </a:rPr>
              <a:t>Project Objectives</a:t>
            </a:r>
          </a:p>
        </p:txBody>
      </p:sp>
      <p:sp>
        <p:nvSpPr>
          <p:cNvPr id="6" name="TextBox 5">
            <a:extLst>
              <a:ext uri="{FF2B5EF4-FFF2-40B4-BE49-F238E27FC236}">
                <a16:creationId xmlns:a16="http://schemas.microsoft.com/office/drawing/2014/main" id="{EA3B8F87-8F03-0A91-592E-90BDDAD75990}"/>
              </a:ext>
            </a:extLst>
          </p:cNvPr>
          <p:cNvSpPr txBox="1"/>
          <p:nvPr/>
        </p:nvSpPr>
        <p:spPr>
          <a:xfrm>
            <a:off x="685801" y="685800"/>
            <a:ext cx="6349181" cy="1200329"/>
          </a:xfrm>
          <a:prstGeom prst="rect">
            <a:avLst/>
          </a:prstGeom>
          <a:noFill/>
        </p:spPr>
        <p:txBody>
          <a:bodyPr wrap="square" lIns="91440" tIns="45720" rIns="91440" bIns="45720" rtlCol="0">
            <a:spAutoFit/>
          </a:bodyPr>
          <a:lstStyle/>
          <a:p>
            <a:r>
              <a:rPr lang="en-US" sz="7200" dirty="0">
                <a:solidFill>
                  <a:srgbClr val="0094FF"/>
                </a:solidFill>
                <a:latin typeface="Montserrat Bold" panose="00000800000000000000" pitchFamily="2" charset="0"/>
              </a:rPr>
              <a:t>Introduction</a:t>
            </a:r>
          </a:p>
        </p:txBody>
      </p:sp>
      <p:pic>
        <p:nvPicPr>
          <p:cNvPr id="5" name="Graphic 4">
            <a:hlinkClick r:id="rId2" action="ppaction://hlinksldjump"/>
            <a:extLst>
              <a:ext uri="{FF2B5EF4-FFF2-40B4-BE49-F238E27FC236}">
                <a16:creationId xmlns:a16="http://schemas.microsoft.com/office/drawing/2014/main" id="{EA60F899-CA45-D728-F637-AC96F75382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16400" y="685800"/>
            <a:ext cx="685800" cy="685800"/>
          </a:xfrm>
          <a:prstGeom prst="rect">
            <a:avLst/>
          </a:prstGeom>
        </p:spPr>
      </p:pic>
      <p:grpSp>
        <p:nvGrpSpPr>
          <p:cNvPr id="2" name="Group 1">
            <a:extLst>
              <a:ext uri="{FF2B5EF4-FFF2-40B4-BE49-F238E27FC236}">
                <a16:creationId xmlns:a16="http://schemas.microsoft.com/office/drawing/2014/main" id="{FC467D55-64AF-5ED3-BCE6-2848126F8E71}"/>
              </a:ext>
            </a:extLst>
          </p:cNvPr>
          <p:cNvGrpSpPr/>
          <p:nvPr/>
        </p:nvGrpSpPr>
        <p:grpSpPr>
          <a:xfrm>
            <a:off x="11401925" y="3683273"/>
            <a:ext cx="6200276" cy="5917928"/>
            <a:chOff x="7601283" y="2455515"/>
            <a:chExt cx="4133517" cy="3945285"/>
          </a:xfrm>
        </p:grpSpPr>
        <p:sp>
          <p:nvSpPr>
            <p:cNvPr id="22" name="Freeform 5">
              <a:extLst>
                <a:ext uri="{FF2B5EF4-FFF2-40B4-BE49-F238E27FC236}">
                  <a16:creationId xmlns:a16="http://schemas.microsoft.com/office/drawing/2014/main" id="{2714D4E6-2596-0D47-A3BF-C0682635C6EE}"/>
                </a:ext>
              </a:extLst>
            </p:cNvPr>
            <p:cNvSpPr/>
            <p:nvPr/>
          </p:nvSpPr>
          <p:spPr>
            <a:xfrm>
              <a:off x="7601283" y="2455515"/>
              <a:ext cx="4133517" cy="3945285"/>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txBody>
            <a:bodyPr/>
            <a:lstStyle/>
            <a:p>
              <a:endParaRPr lang="en-US" sz="2700"/>
            </a:p>
          </p:txBody>
        </p:sp>
        <p:sp>
          <p:nvSpPr>
            <p:cNvPr id="23" name="Freeform 6">
              <a:extLst>
                <a:ext uri="{FF2B5EF4-FFF2-40B4-BE49-F238E27FC236}">
                  <a16:creationId xmlns:a16="http://schemas.microsoft.com/office/drawing/2014/main" id="{B36F0650-CD55-1645-37A2-53C82759C527}"/>
                </a:ext>
              </a:extLst>
            </p:cNvPr>
            <p:cNvSpPr/>
            <p:nvPr/>
          </p:nvSpPr>
          <p:spPr>
            <a:xfrm>
              <a:off x="7657096" y="2508787"/>
              <a:ext cx="4021889" cy="3838741"/>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txBody>
            <a:bodyPr/>
            <a:lstStyle/>
            <a:p>
              <a:endParaRPr lang="en-US" sz="2700"/>
            </a:p>
          </p:txBody>
        </p:sp>
        <p:pic>
          <p:nvPicPr>
            <p:cNvPr id="28" name="Picture 27" descr="A shopping cart on a robot&#10;&#10;AI-generated content may be incorrect.">
              <a:extLst>
                <a:ext uri="{FF2B5EF4-FFF2-40B4-BE49-F238E27FC236}">
                  <a16:creationId xmlns:a16="http://schemas.microsoft.com/office/drawing/2014/main" id="{AB0247A0-C26B-1EA6-A5B9-7092CC206B61}"/>
                </a:ext>
              </a:extLst>
            </p:cNvPr>
            <p:cNvPicPr>
              <a:picLocks noChangeAspect="1"/>
            </p:cNvPicPr>
            <p:nvPr/>
          </p:nvPicPr>
          <p:blipFill>
            <a:blip r:embed="rId5">
              <a:extLst>
                <a:ext uri="{28A0092B-C50C-407E-A947-70E740481C1C}">
                  <a14:useLocalDpi xmlns:a14="http://schemas.microsoft.com/office/drawing/2010/main" val="0"/>
                </a:ext>
              </a:extLst>
            </a:blip>
            <a:srcRect l="23843" r="19015"/>
            <a:stretch>
              <a:fillRect/>
            </a:stretch>
          </p:blipFill>
          <p:spPr>
            <a:xfrm>
              <a:off x="7845496" y="2605615"/>
              <a:ext cx="3645088" cy="3645087"/>
            </a:xfrm>
            <a:custGeom>
              <a:avLst/>
              <a:gdLst>
                <a:gd name="connsiteX0" fmla="*/ 1822524 w 3645088"/>
                <a:gd name="connsiteY0" fmla="*/ 0 h 3645087"/>
                <a:gd name="connsiteX1" fmla="*/ 1822564 w 3645088"/>
                <a:gd name="connsiteY1" fmla="*/ 0 h 3645087"/>
                <a:gd name="connsiteX2" fmla="*/ 2008888 w 3645088"/>
                <a:gd name="connsiteY2" fmla="*/ 9409 h 3645087"/>
                <a:gd name="connsiteX3" fmla="*/ 3645088 w 3645088"/>
                <a:gd name="connsiteY3" fmla="*/ 1822543 h 3645087"/>
                <a:gd name="connsiteX4" fmla="*/ 1822544 w 3645088"/>
                <a:gd name="connsiteY4" fmla="*/ 3645087 h 3645087"/>
                <a:gd name="connsiteX5" fmla="*/ 0 w 3645088"/>
                <a:gd name="connsiteY5" fmla="*/ 1822543 h 3645087"/>
                <a:gd name="connsiteX6" fmla="*/ 1636200 w 3645088"/>
                <a:gd name="connsiteY6" fmla="*/ 9409 h 364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5088" h="3645087">
                  <a:moveTo>
                    <a:pt x="1822524" y="0"/>
                  </a:moveTo>
                  <a:lnTo>
                    <a:pt x="1822564" y="0"/>
                  </a:lnTo>
                  <a:lnTo>
                    <a:pt x="2008888" y="9409"/>
                  </a:lnTo>
                  <a:cubicBezTo>
                    <a:pt x="2927917" y="102741"/>
                    <a:pt x="3645088" y="878890"/>
                    <a:pt x="3645088" y="1822543"/>
                  </a:cubicBezTo>
                  <a:cubicBezTo>
                    <a:pt x="3645088" y="2829106"/>
                    <a:pt x="2829107" y="3645087"/>
                    <a:pt x="1822544" y="3645087"/>
                  </a:cubicBezTo>
                  <a:cubicBezTo>
                    <a:pt x="815981" y="3645087"/>
                    <a:pt x="0" y="2829106"/>
                    <a:pt x="0" y="1822543"/>
                  </a:cubicBezTo>
                  <a:cubicBezTo>
                    <a:pt x="0" y="878890"/>
                    <a:pt x="717171" y="102741"/>
                    <a:pt x="1636200" y="9409"/>
                  </a:cubicBezTo>
                  <a:close/>
                </a:path>
              </a:pathLst>
            </a:custGeom>
          </p:spPr>
        </p:pic>
      </p:grpSp>
      <p:sp>
        <p:nvSpPr>
          <p:cNvPr id="7" name="Freeform: Shape 6">
            <a:hlinkClick r:id="rId6" action="ppaction://hlinksldjump"/>
            <a:extLst>
              <a:ext uri="{FF2B5EF4-FFF2-40B4-BE49-F238E27FC236}">
                <a16:creationId xmlns:a16="http://schemas.microsoft.com/office/drawing/2014/main" id="{033583D5-CC08-71ED-03A2-584786E91919}"/>
              </a:ext>
            </a:extLst>
          </p:cNvPr>
          <p:cNvSpPr>
            <a:spLocks noChangeAspect="1"/>
          </p:cNvSpPr>
          <p:nvPr/>
        </p:nvSpPr>
        <p:spPr>
          <a:xfrm>
            <a:off x="3048529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6" action="ppaction://hlinksldjump"/>
            <a:extLst>
              <a:ext uri="{FF2B5EF4-FFF2-40B4-BE49-F238E27FC236}">
                <a16:creationId xmlns:a16="http://schemas.microsoft.com/office/drawing/2014/main" id="{D44C9E33-CA55-C648-3156-AE4A5D6B648D}"/>
              </a:ext>
            </a:extLst>
          </p:cNvPr>
          <p:cNvSpPr txBox="1"/>
          <p:nvPr/>
        </p:nvSpPr>
        <p:spPr>
          <a:xfrm>
            <a:off x="4117166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9" name="Freeform: Shape 8">
            <a:hlinkClick r:id="rId7" action="ppaction://hlinksldjump"/>
            <a:extLst>
              <a:ext uri="{FF2B5EF4-FFF2-40B4-BE49-F238E27FC236}">
                <a16:creationId xmlns:a16="http://schemas.microsoft.com/office/drawing/2014/main" id="{09082DD8-86C9-B23C-AF71-816DA1ABC758}"/>
              </a:ext>
            </a:extLst>
          </p:cNvPr>
          <p:cNvSpPr>
            <a:spLocks noChangeAspect="1"/>
          </p:cNvSpPr>
          <p:nvPr/>
        </p:nvSpPr>
        <p:spPr>
          <a:xfrm>
            <a:off x="28214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7" action="ppaction://hlinksldjump"/>
            <a:extLst>
              <a:ext uri="{FF2B5EF4-FFF2-40B4-BE49-F238E27FC236}">
                <a16:creationId xmlns:a16="http://schemas.microsoft.com/office/drawing/2014/main" id="{3432F0EC-BE13-60E3-3192-0627EA4F96D4}"/>
              </a:ext>
            </a:extLst>
          </p:cNvPr>
          <p:cNvSpPr txBox="1"/>
          <p:nvPr/>
        </p:nvSpPr>
        <p:spPr>
          <a:xfrm>
            <a:off x="3858447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1" name="Freeform: Shape 10">
            <a:hlinkClick r:id="rId8" action="ppaction://hlinksldjump"/>
            <a:extLst>
              <a:ext uri="{FF2B5EF4-FFF2-40B4-BE49-F238E27FC236}">
                <a16:creationId xmlns:a16="http://schemas.microsoft.com/office/drawing/2014/main" id="{0740C2E3-69EC-EB8E-CB76-0790584B3E2F}"/>
              </a:ext>
            </a:extLst>
          </p:cNvPr>
          <p:cNvSpPr>
            <a:spLocks noChangeAspect="1"/>
          </p:cNvSpPr>
          <p:nvPr/>
        </p:nvSpPr>
        <p:spPr>
          <a:xfrm>
            <a:off x="2594366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8" action="ppaction://hlinksldjump"/>
            <a:extLst>
              <a:ext uri="{FF2B5EF4-FFF2-40B4-BE49-F238E27FC236}">
                <a16:creationId xmlns:a16="http://schemas.microsoft.com/office/drawing/2014/main" id="{771BCAF9-4ECF-D644-6283-AD02A6A237EC}"/>
              </a:ext>
            </a:extLst>
          </p:cNvPr>
          <p:cNvSpPr txBox="1"/>
          <p:nvPr/>
        </p:nvSpPr>
        <p:spPr>
          <a:xfrm>
            <a:off x="3634336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9" action="ppaction://hlinksldjump"/>
            <a:extLst>
              <a:ext uri="{FF2B5EF4-FFF2-40B4-BE49-F238E27FC236}">
                <a16:creationId xmlns:a16="http://schemas.microsoft.com/office/drawing/2014/main" id="{7159DEB9-DF74-6117-03E2-57BE64C83722}"/>
              </a:ext>
            </a:extLst>
          </p:cNvPr>
          <p:cNvSpPr>
            <a:spLocks noChangeAspect="1"/>
          </p:cNvSpPr>
          <p:nvPr/>
        </p:nvSpPr>
        <p:spPr>
          <a:xfrm>
            <a:off x="2367285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4" name="TextBox 13">
            <a:hlinkClick r:id="rId9" action="ppaction://hlinksldjump"/>
            <a:extLst>
              <a:ext uri="{FF2B5EF4-FFF2-40B4-BE49-F238E27FC236}">
                <a16:creationId xmlns:a16="http://schemas.microsoft.com/office/drawing/2014/main" id="{CB0FDA3C-0DD0-C8E8-3D04-D177117E43B8}"/>
              </a:ext>
            </a:extLst>
          </p:cNvPr>
          <p:cNvSpPr txBox="1"/>
          <p:nvPr/>
        </p:nvSpPr>
        <p:spPr>
          <a:xfrm>
            <a:off x="34242289"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5" name="Freeform: Shape 14">
            <a:hlinkClick r:id="rId10" action="ppaction://hlinksldjump"/>
            <a:extLst>
              <a:ext uri="{FF2B5EF4-FFF2-40B4-BE49-F238E27FC236}">
                <a16:creationId xmlns:a16="http://schemas.microsoft.com/office/drawing/2014/main" id="{6E112D7E-8FBE-FAC2-14DA-77DD706DE2CD}"/>
              </a:ext>
            </a:extLst>
          </p:cNvPr>
          <p:cNvSpPr/>
          <p:nvPr/>
        </p:nvSpPr>
        <p:spPr>
          <a:xfrm>
            <a:off x="214020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0" action="ppaction://hlinksldjump"/>
            <a:extLst>
              <a:ext uri="{FF2B5EF4-FFF2-40B4-BE49-F238E27FC236}">
                <a16:creationId xmlns:a16="http://schemas.microsoft.com/office/drawing/2014/main" id="{006DAAF6-43E2-52A2-5DE7-64F935161E65}"/>
              </a:ext>
            </a:extLst>
          </p:cNvPr>
          <p:cNvSpPr txBox="1"/>
          <p:nvPr/>
        </p:nvSpPr>
        <p:spPr>
          <a:xfrm>
            <a:off x="3189337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7" name="Freeform: Shape 16">
            <a:hlinkClick r:id="rId11" action="ppaction://hlinksldjump"/>
            <a:extLst>
              <a:ext uri="{FF2B5EF4-FFF2-40B4-BE49-F238E27FC236}">
                <a16:creationId xmlns:a16="http://schemas.microsoft.com/office/drawing/2014/main" id="{9E92CBD2-8A8A-5EC5-D95F-01409579DA5E}"/>
              </a:ext>
            </a:extLst>
          </p:cNvPr>
          <p:cNvSpPr>
            <a:spLocks noChangeAspect="1"/>
          </p:cNvSpPr>
          <p:nvPr/>
        </p:nvSpPr>
        <p:spPr>
          <a:xfrm>
            <a:off x="1913122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8" name="TextBox 17">
            <a:hlinkClick r:id="rId11" action="ppaction://hlinksldjump"/>
            <a:extLst>
              <a:ext uri="{FF2B5EF4-FFF2-40B4-BE49-F238E27FC236}">
                <a16:creationId xmlns:a16="http://schemas.microsoft.com/office/drawing/2014/main" id="{05401A9D-3752-27C7-1742-D1DC289D49E0}"/>
              </a:ext>
            </a:extLst>
          </p:cNvPr>
          <p:cNvSpPr txBox="1"/>
          <p:nvPr/>
        </p:nvSpPr>
        <p:spPr>
          <a:xfrm>
            <a:off x="2941569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9" name="Freeform: Shape 18">
            <a:hlinkClick r:id="rId12" action="ppaction://hlinksldjump"/>
            <a:extLst>
              <a:ext uri="{FF2B5EF4-FFF2-40B4-BE49-F238E27FC236}">
                <a16:creationId xmlns:a16="http://schemas.microsoft.com/office/drawing/2014/main" id="{2E11610E-EF6D-A327-C614-E204698B5A60}"/>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9" name="TextBox 28">
            <a:hlinkClick r:id="rId12" action="ppaction://hlinksldjump"/>
            <a:extLst>
              <a:ext uri="{FF2B5EF4-FFF2-40B4-BE49-F238E27FC236}">
                <a16:creationId xmlns:a16="http://schemas.microsoft.com/office/drawing/2014/main" id="{9B09E91E-4866-019B-174D-49C9DF9764FF}"/>
              </a:ext>
            </a:extLst>
          </p:cNvPr>
          <p:cNvSpPr txBox="1"/>
          <p:nvPr/>
        </p:nvSpPr>
        <p:spPr>
          <a:xfrm>
            <a:off x="24461897" y="2789010"/>
            <a:ext cx="13374611"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1</a:t>
            </a:r>
          </a:p>
          <a:p>
            <a:pPr algn="ctr"/>
            <a:r>
              <a:rPr lang="en-US" sz="15000" i="1" dirty="0">
                <a:solidFill>
                  <a:schemeClr val="bg1"/>
                </a:solidFill>
                <a:latin typeface="Montserrat Black" panose="00000A00000000000000" pitchFamily="2" charset="0"/>
              </a:rPr>
              <a:t>Introduction</a:t>
            </a:r>
          </a:p>
        </p:txBody>
      </p:sp>
      <p:sp>
        <p:nvSpPr>
          <p:cNvPr id="30" name="Freeform: Shape 29">
            <a:extLst>
              <a:ext uri="{FF2B5EF4-FFF2-40B4-BE49-F238E27FC236}">
                <a16:creationId xmlns:a16="http://schemas.microsoft.com/office/drawing/2014/main" id="{80243360-DB55-167B-3CD1-A64332D2EF05}"/>
              </a:ext>
            </a:extLst>
          </p:cNvPr>
          <p:cNvSpPr/>
          <p:nvPr/>
        </p:nvSpPr>
        <p:spPr>
          <a:xfrm>
            <a:off x="-13393364"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1" name="TextBox 30">
            <a:extLst>
              <a:ext uri="{FF2B5EF4-FFF2-40B4-BE49-F238E27FC236}">
                <a16:creationId xmlns:a16="http://schemas.microsoft.com/office/drawing/2014/main" id="{28FB6A28-EFAE-8F29-E7E8-80DBD8C8D34C}"/>
              </a:ext>
            </a:extLst>
          </p:cNvPr>
          <p:cNvSpPr txBox="1"/>
          <p:nvPr/>
        </p:nvSpPr>
        <p:spPr>
          <a:xfrm>
            <a:off x="-2839282"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2959009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40" y="3536991"/>
            <a:ext cx="8404368" cy="4837222"/>
          </a:xfrm>
          <a:prstGeom prst="rect">
            <a:avLst/>
          </a:prstGeom>
        </p:spPr>
        <p:txBody>
          <a:bodyPr lIns="91440" tIns="45720" rIns="91440" bIns="45720" rtlCol="0" anchor="t">
            <a:spAutoFit/>
          </a:bodyPr>
          <a:lstStyle/>
          <a:p>
            <a:pPr algn="l">
              <a:lnSpc>
                <a:spcPts val="3240"/>
              </a:lnSpc>
            </a:pPr>
            <a:r>
              <a:rPr lang="en-US" sz="2700" b="1" dirty="0">
                <a:solidFill>
                  <a:srgbClr val="000000"/>
                </a:solidFill>
                <a:latin typeface="Aptos Bold"/>
                <a:ea typeface="Aptos Bold"/>
                <a:cs typeface="Aptos Bold"/>
                <a:sym typeface="Aptos Bold"/>
              </a:rPr>
              <a:t>Type: </a:t>
            </a:r>
            <a:r>
              <a:rPr lang="en-US" sz="2700" dirty="0">
                <a:solidFill>
                  <a:srgbClr val="000000"/>
                </a:solidFill>
                <a:latin typeface="Aptos"/>
                <a:ea typeface="Aptos"/>
                <a:cs typeface="Aptos"/>
                <a:sym typeface="Aptos"/>
              </a:rPr>
              <a:t>ROS-specific protocol over TCP.</a:t>
            </a:r>
          </a:p>
          <a:p>
            <a:pPr algn="l">
              <a:lnSpc>
                <a:spcPts val="3240"/>
              </a:lnSpc>
              <a:spcAft>
                <a:spcPts val="1200"/>
              </a:spcAft>
            </a:pPr>
            <a:r>
              <a:rPr lang="en-US" sz="2700" b="1" dirty="0">
                <a:solidFill>
                  <a:srgbClr val="000000"/>
                </a:solidFill>
                <a:latin typeface="Aptos Bold"/>
                <a:ea typeface="Aptos Bold"/>
                <a:cs typeface="Aptos Bold"/>
                <a:sym typeface="Aptos Bold"/>
              </a:rPr>
              <a:t>Advantages: </a:t>
            </a:r>
            <a:r>
              <a:rPr lang="en-US" sz="2700" dirty="0">
                <a:solidFill>
                  <a:srgbClr val="000000"/>
                </a:solidFill>
                <a:latin typeface="Aptos"/>
                <a:ea typeface="Aptos"/>
                <a:cs typeface="Aptos"/>
                <a:sym typeface="Aptos"/>
              </a:rPr>
              <a:t>Handles publishing/subscribing between ROS nodes, Efficient within ROS architecture and Supports distributed systems.</a:t>
            </a:r>
          </a:p>
          <a:p>
            <a:pPr marL="0" lvl="1" indent="-512064">
              <a:lnSpc>
                <a:spcPts val="3240"/>
              </a:lnSpc>
              <a:buAutoNum type="arabicPeriod"/>
            </a:pPr>
            <a:r>
              <a:rPr lang="en-US" sz="2700" b="1" dirty="0">
                <a:solidFill>
                  <a:srgbClr val="000000"/>
                </a:solidFill>
                <a:latin typeface="Aptos Bold"/>
                <a:ea typeface="Aptos Bold"/>
                <a:cs typeface="Aptos Bold"/>
                <a:sym typeface="Aptos Bold"/>
              </a:rPr>
              <a:t>Registration:</a:t>
            </a:r>
          </a:p>
          <a:p>
            <a:pPr marL="992696" lvl="1" indent="-496348">
              <a:lnSpc>
                <a:spcPts val="3240"/>
              </a:lnSpc>
              <a:buFont typeface="Arial"/>
              <a:buChar char="•"/>
            </a:pPr>
            <a:r>
              <a:rPr lang="en-US" sz="2700" dirty="0">
                <a:solidFill>
                  <a:srgbClr val="000000"/>
                </a:solidFill>
                <a:latin typeface="Aptos"/>
                <a:ea typeface="Aptos"/>
                <a:cs typeface="Aptos"/>
                <a:sym typeface="Aptos"/>
              </a:rPr>
              <a:t>Master shares connection info (IP, Port).</a:t>
            </a:r>
          </a:p>
          <a:p>
            <a:pPr marL="992696" lvl="1" indent="-496348">
              <a:lnSpc>
                <a:spcPts val="3240"/>
              </a:lnSpc>
              <a:spcAft>
                <a:spcPts val="600"/>
              </a:spcAft>
              <a:buFont typeface="Arial"/>
              <a:buChar char="•"/>
            </a:pPr>
            <a:r>
              <a:rPr lang="en-US" sz="2700" dirty="0">
                <a:solidFill>
                  <a:srgbClr val="000000"/>
                </a:solidFill>
                <a:latin typeface="Aptos"/>
                <a:ea typeface="Aptos"/>
                <a:cs typeface="Aptos"/>
                <a:sym typeface="Aptos"/>
              </a:rPr>
              <a:t>Node tells Master what topics/services it offers or needs.</a:t>
            </a:r>
          </a:p>
          <a:p>
            <a:pPr marL="0" lvl="1" indent="-514350">
              <a:lnSpc>
                <a:spcPts val="3240"/>
              </a:lnSpc>
              <a:buFont typeface="+mj-lt"/>
              <a:buAutoNum type="arabicPeriod" startAt="2"/>
            </a:pPr>
            <a:r>
              <a:rPr lang="en-US" sz="2700" b="1" dirty="0">
                <a:latin typeface="Aptos Bold"/>
                <a:ea typeface="Aptos Bold"/>
                <a:cs typeface="Aptos Bold"/>
                <a:sym typeface="Aptos Bold"/>
              </a:rPr>
              <a:t>Communication</a:t>
            </a:r>
            <a:r>
              <a:rPr lang="en-US" sz="2700" b="1" dirty="0">
                <a:solidFill>
                  <a:srgbClr val="000000"/>
                </a:solidFill>
                <a:latin typeface="Aptos Bold"/>
                <a:ea typeface="Aptos Bold"/>
                <a:cs typeface="Aptos Bold"/>
                <a:sym typeface="Aptos Bold"/>
              </a:rPr>
              <a:t>:</a:t>
            </a:r>
          </a:p>
          <a:p>
            <a:pPr marL="992696" lvl="1" indent="-496348">
              <a:lnSpc>
                <a:spcPts val="3240"/>
              </a:lnSpc>
              <a:buFont typeface="Arial"/>
              <a:buChar char="•"/>
            </a:pPr>
            <a:r>
              <a:rPr lang="en-US" sz="2700" dirty="0">
                <a:solidFill>
                  <a:srgbClr val="000000"/>
                </a:solidFill>
                <a:latin typeface="Aptos"/>
                <a:ea typeface="Aptos"/>
                <a:cs typeface="Aptos"/>
                <a:sym typeface="Aptos"/>
              </a:rPr>
              <a:t>Nodes talk directly to each other.</a:t>
            </a:r>
          </a:p>
          <a:p>
            <a:pPr marL="992696" lvl="1" indent="-496348">
              <a:lnSpc>
                <a:spcPts val="3240"/>
              </a:lnSpc>
              <a:buFont typeface="Arial"/>
              <a:buChar char="•"/>
            </a:pPr>
            <a:r>
              <a:rPr lang="en-US" sz="2700" dirty="0">
                <a:solidFill>
                  <a:srgbClr val="000000"/>
                </a:solidFill>
                <a:latin typeface="Aptos"/>
                <a:ea typeface="Aptos"/>
                <a:cs typeface="Aptos"/>
                <a:sym typeface="Aptos"/>
              </a:rPr>
              <a:t>Fast real-time message passing.</a:t>
            </a:r>
            <a:endParaRPr lang="en-US" sz="2500" b="1" i="1" dirty="0">
              <a:solidFill>
                <a:srgbClr val="000000"/>
              </a:solidFill>
              <a:latin typeface="Century Gothic" panose="020B0502020202090204" pitchFamily="34" charset="0"/>
              <a:ea typeface="Aptos"/>
              <a:cs typeface="Aptos"/>
              <a:sym typeface="Aptos"/>
            </a:endParaRPr>
          </a:p>
        </p:txBody>
      </p:sp>
      <p:sp>
        <p:nvSpPr>
          <p:cNvPr id="8" name="TextBox 8"/>
          <p:cNvSpPr txBox="1"/>
          <p:nvPr/>
        </p:nvSpPr>
        <p:spPr>
          <a:xfrm>
            <a:off x="1463038" y="1987540"/>
            <a:ext cx="12039110" cy="802271"/>
          </a:xfrm>
          <a:prstGeom prst="rect">
            <a:avLst/>
          </a:prstGeom>
        </p:spPr>
        <p:txBody>
          <a:bodyPr lIns="91440" tIns="45720" rIns="91440" bIns="45720" rtlCol="0" anchor="t">
            <a:spAutoFit/>
          </a:bodyPr>
          <a:lstStyle/>
          <a:p>
            <a:pPr algn="l">
              <a:lnSpc>
                <a:spcPts val="5759"/>
              </a:lnSpc>
            </a:pPr>
            <a:r>
              <a:rPr lang="en-US" sz="4800" b="1">
                <a:solidFill>
                  <a:srgbClr val="000000"/>
                </a:solidFill>
                <a:latin typeface="Montserrat Bold"/>
                <a:ea typeface="Montserrat Bold"/>
                <a:cs typeface="Montserrat Bold"/>
                <a:sym typeface="Montserrat Bold"/>
              </a:rPr>
              <a:t>TCPROS Protocol</a:t>
            </a:r>
          </a:p>
        </p:txBody>
      </p:sp>
      <p:pic>
        <p:nvPicPr>
          <p:cNvPr id="32" name="Picture 31">
            <a:extLst>
              <a:ext uri="{FF2B5EF4-FFF2-40B4-BE49-F238E27FC236}">
                <a16:creationId xmlns:a16="http://schemas.microsoft.com/office/drawing/2014/main" id="{433F79EA-2DF8-CE02-968C-38366A33F4A0}"/>
              </a:ext>
            </a:extLst>
          </p:cNvPr>
          <p:cNvPicPr>
            <a:picLocks noChangeAspect="1"/>
          </p:cNvPicPr>
          <p:nvPr/>
        </p:nvPicPr>
        <p:blipFill>
          <a:blip r:embed="rId2"/>
          <a:stretch>
            <a:fillRect/>
          </a:stretch>
        </p:blipFill>
        <p:spPr>
          <a:xfrm>
            <a:off x="11239009" y="3503769"/>
            <a:ext cx="6363192" cy="2044923"/>
          </a:xfrm>
          <a:prstGeom prst="rect">
            <a:avLst/>
          </a:prstGeom>
        </p:spPr>
      </p:pic>
      <p:sp>
        <p:nvSpPr>
          <p:cNvPr id="37" name="TextBox 36">
            <a:extLst>
              <a:ext uri="{FF2B5EF4-FFF2-40B4-BE49-F238E27FC236}">
                <a16:creationId xmlns:a16="http://schemas.microsoft.com/office/drawing/2014/main" id="{217CD7B5-185C-2171-7AF9-3AB2C63A1B0A}"/>
              </a:ext>
            </a:extLst>
          </p:cNvPr>
          <p:cNvSpPr txBox="1"/>
          <p:nvPr/>
        </p:nvSpPr>
        <p:spPr>
          <a:xfrm>
            <a:off x="2148840" y="9108757"/>
            <a:ext cx="8877792" cy="492443"/>
          </a:xfrm>
          <a:prstGeom prst="rect">
            <a:avLst/>
          </a:prstGeom>
          <a:noFill/>
        </p:spPr>
        <p:txBody>
          <a:bodyPr wrap="square" rtlCol="0">
            <a:spAutoFit/>
          </a:bodyPr>
          <a:lstStyle/>
          <a:p>
            <a:r>
              <a:rPr lang="en-US" sz="2600" b="1" i="1" dirty="0">
                <a:solidFill>
                  <a:srgbClr val="000000"/>
                </a:solidFill>
                <a:latin typeface="Century Gothic" panose="020B0502020202090204" pitchFamily="34" charset="0"/>
                <a:ea typeface="Aptos"/>
                <a:cs typeface="Aptos"/>
                <a:sym typeface="Aptos"/>
              </a:rPr>
              <a:t>ROS Master-Node Communication PC ↔ Raspberry Pi</a:t>
            </a:r>
          </a:p>
        </p:txBody>
      </p:sp>
      <p:sp>
        <p:nvSpPr>
          <p:cNvPr id="38" name="TextBox 9">
            <a:extLst>
              <a:ext uri="{FF2B5EF4-FFF2-40B4-BE49-F238E27FC236}">
                <a16:creationId xmlns:a16="http://schemas.microsoft.com/office/drawing/2014/main" id="{20DEF6D5-93DC-33E3-57BE-365D8D1FD490}"/>
              </a:ext>
            </a:extLst>
          </p:cNvPr>
          <p:cNvSpPr txBox="1"/>
          <p:nvPr/>
        </p:nvSpPr>
        <p:spPr>
          <a:xfrm>
            <a:off x="777239" y="731520"/>
            <a:ext cx="16806525" cy="1109599"/>
          </a:xfrm>
          <a:prstGeom prst="rect">
            <a:avLst/>
          </a:prstGeom>
        </p:spPr>
        <p:txBody>
          <a:bodyPr wrap="square" lIns="91440" tIns="45720" rIns="91440" bIns="45720" rtlCol="0" anchor="t">
            <a:spAutoFit/>
          </a:bodyPr>
          <a:lstStyle/>
          <a:p>
            <a:pPr algn="l">
              <a:lnSpc>
                <a:spcPts val="8640"/>
              </a:lnSpc>
            </a:pPr>
            <a:r>
              <a:rPr lang="en-US" sz="6000" b="1" dirty="0">
                <a:solidFill>
                  <a:srgbClr val="0094FF"/>
                </a:solidFill>
                <a:latin typeface="Montserrat Bold"/>
                <a:ea typeface="Montserrat Bold"/>
                <a:cs typeface="Montserrat Bold"/>
                <a:sym typeface="Montserrat Bold"/>
              </a:rPr>
              <a:t>Wireless Communication &amp; IoT</a:t>
            </a:r>
          </a:p>
        </p:txBody>
      </p:sp>
      <p:sp>
        <p:nvSpPr>
          <p:cNvPr id="39" name="Freeform 29">
            <a:hlinkClick r:id="rId3" action="ppaction://hlinksldjump"/>
            <a:extLst>
              <a:ext uri="{FF2B5EF4-FFF2-40B4-BE49-F238E27FC236}">
                <a16:creationId xmlns:a16="http://schemas.microsoft.com/office/drawing/2014/main" id="{777DA131-10F8-F087-DD9E-796959DDD8CD}"/>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670CA1F6-6F48-1D35-EF24-EB669AECEFC1}"/>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7E42A729-9EF5-5362-2C4C-CF9DA369CBE4}"/>
              </a:ext>
            </a:extLst>
          </p:cNvPr>
          <p:cNvSpPr txBox="1"/>
          <p:nvPr/>
        </p:nvSpPr>
        <p:spPr>
          <a:xfrm>
            <a:off x="27103723" y="1634847"/>
            <a:ext cx="1072902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7</a:t>
            </a:r>
          </a:p>
          <a:p>
            <a:pPr algn="ctr"/>
            <a:r>
              <a:rPr lang="en-US" sz="15000" i="1" dirty="0">
                <a:solidFill>
                  <a:schemeClr val="bg1"/>
                </a:solidFill>
                <a:latin typeface="Montserrat Black" panose="00000A00000000000000" pitchFamily="2" charset="0"/>
              </a:rPr>
              <a:t>Wireless</a:t>
            </a:r>
          </a:p>
          <a:p>
            <a:pPr algn="ctr"/>
            <a:r>
              <a:rPr lang="en-US" sz="150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DECA0036-CDAC-0636-8FB8-03A934F7E8AC}"/>
              </a:ext>
            </a:extLst>
          </p:cNvPr>
          <p:cNvSpPr>
            <a:spLocks noChangeAspect="1"/>
          </p:cNvSpPr>
          <p:nvPr/>
        </p:nvSpPr>
        <p:spPr>
          <a:xfrm>
            <a:off x="-1341898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A1B12B49-523F-4A32-47D0-3128110688D8}"/>
              </a:ext>
            </a:extLst>
          </p:cNvPr>
          <p:cNvSpPr txBox="1"/>
          <p:nvPr/>
        </p:nvSpPr>
        <p:spPr>
          <a:xfrm>
            <a:off x="-3048991"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CDA43C7F-83B3-05AA-2EB2-B07EF99983E5}"/>
              </a:ext>
            </a:extLst>
          </p:cNvPr>
          <p:cNvSpPr>
            <a:spLocks noChangeAspect="1"/>
          </p:cNvSpPr>
          <p:nvPr/>
        </p:nvSpPr>
        <p:spPr>
          <a:xfrm>
            <a:off x="-1568979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8" action="ppaction://hlinksldjump"/>
            <a:extLst>
              <a:ext uri="{FF2B5EF4-FFF2-40B4-BE49-F238E27FC236}">
                <a16:creationId xmlns:a16="http://schemas.microsoft.com/office/drawing/2014/main" id="{3FA83C1C-4CEB-F9A1-C258-DDA933FB9AD4}"/>
              </a:ext>
            </a:extLst>
          </p:cNvPr>
          <p:cNvSpPr txBox="1"/>
          <p:nvPr/>
        </p:nvSpPr>
        <p:spPr>
          <a:xfrm>
            <a:off x="-5290098"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 name="Freeform: Shape 9">
            <a:hlinkClick r:id="rId9" action="ppaction://hlinksldjump"/>
            <a:extLst>
              <a:ext uri="{FF2B5EF4-FFF2-40B4-BE49-F238E27FC236}">
                <a16:creationId xmlns:a16="http://schemas.microsoft.com/office/drawing/2014/main" id="{E8E4F1EF-E26F-CA3C-ECE5-2D8CE6F97FBF}"/>
              </a:ext>
            </a:extLst>
          </p:cNvPr>
          <p:cNvSpPr>
            <a:spLocks noChangeAspect="1"/>
          </p:cNvSpPr>
          <p:nvPr/>
        </p:nvSpPr>
        <p:spPr>
          <a:xfrm>
            <a:off x="-1796061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9" action="ppaction://hlinksldjump"/>
            <a:extLst>
              <a:ext uri="{FF2B5EF4-FFF2-40B4-BE49-F238E27FC236}">
                <a16:creationId xmlns:a16="http://schemas.microsoft.com/office/drawing/2014/main" id="{53A498FB-BDCF-F8EE-5BCB-BEFB0B65EA08}"/>
              </a:ext>
            </a:extLst>
          </p:cNvPr>
          <p:cNvSpPr txBox="1"/>
          <p:nvPr/>
        </p:nvSpPr>
        <p:spPr>
          <a:xfrm>
            <a:off x="-739117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2" name="Freeform: Shape 11">
            <a:hlinkClick r:id="rId10" action="ppaction://hlinksldjump"/>
            <a:extLst>
              <a:ext uri="{FF2B5EF4-FFF2-40B4-BE49-F238E27FC236}">
                <a16:creationId xmlns:a16="http://schemas.microsoft.com/office/drawing/2014/main" id="{8FF2CCBA-06C9-1B51-616E-6901145CAEC4}"/>
              </a:ext>
            </a:extLst>
          </p:cNvPr>
          <p:cNvSpPr/>
          <p:nvPr/>
        </p:nvSpPr>
        <p:spPr>
          <a:xfrm>
            <a:off x="-202314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10" action="ppaction://hlinksldjump"/>
            <a:extLst>
              <a:ext uri="{FF2B5EF4-FFF2-40B4-BE49-F238E27FC236}">
                <a16:creationId xmlns:a16="http://schemas.microsoft.com/office/drawing/2014/main" id="{0218756B-FD63-CDDA-A147-EE757592F6ED}"/>
              </a:ext>
            </a:extLst>
          </p:cNvPr>
          <p:cNvSpPr txBox="1"/>
          <p:nvPr/>
        </p:nvSpPr>
        <p:spPr>
          <a:xfrm>
            <a:off x="-974008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4" name="Freeform: Shape 13">
            <a:hlinkClick r:id="rId11" action="ppaction://hlinksldjump"/>
            <a:extLst>
              <a:ext uri="{FF2B5EF4-FFF2-40B4-BE49-F238E27FC236}">
                <a16:creationId xmlns:a16="http://schemas.microsoft.com/office/drawing/2014/main" id="{28FEACCA-E5F6-80B7-B697-A6842607A0E9}"/>
              </a:ext>
            </a:extLst>
          </p:cNvPr>
          <p:cNvSpPr>
            <a:spLocks noChangeAspect="1"/>
          </p:cNvSpPr>
          <p:nvPr/>
        </p:nvSpPr>
        <p:spPr>
          <a:xfrm>
            <a:off x="-2250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1" action="ppaction://hlinksldjump"/>
            <a:extLst>
              <a:ext uri="{FF2B5EF4-FFF2-40B4-BE49-F238E27FC236}">
                <a16:creationId xmlns:a16="http://schemas.microsoft.com/office/drawing/2014/main" id="{D296CFD0-CF1D-BB70-442E-8BD159A5FB06}"/>
              </a:ext>
            </a:extLst>
          </p:cNvPr>
          <p:cNvSpPr txBox="1"/>
          <p:nvPr/>
        </p:nvSpPr>
        <p:spPr>
          <a:xfrm>
            <a:off x="-12217770"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12" action="ppaction://hlinksldjump"/>
            <a:extLst>
              <a:ext uri="{FF2B5EF4-FFF2-40B4-BE49-F238E27FC236}">
                <a16:creationId xmlns:a16="http://schemas.microsoft.com/office/drawing/2014/main" id="{910C3A24-2C36-B45C-51E5-4B9A2D72EB2E}"/>
              </a:ext>
            </a:extLst>
          </p:cNvPr>
          <p:cNvSpPr>
            <a:spLocks noChangeAspect="1"/>
          </p:cNvSpPr>
          <p:nvPr/>
        </p:nvSpPr>
        <p:spPr>
          <a:xfrm>
            <a:off x="-2477305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2" action="ppaction://hlinksldjump"/>
            <a:extLst>
              <a:ext uri="{FF2B5EF4-FFF2-40B4-BE49-F238E27FC236}">
                <a16:creationId xmlns:a16="http://schemas.microsoft.com/office/drawing/2014/main" id="{1730F2C8-2943-609E-470D-B6E30B3C0791}"/>
              </a:ext>
            </a:extLst>
          </p:cNvPr>
          <p:cNvSpPr txBox="1"/>
          <p:nvPr/>
        </p:nvSpPr>
        <p:spPr>
          <a:xfrm>
            <a:off x="-14395798"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A4AEC8A4-4BBE-67F7-F5A3-2ED64E8042B0}"/>
              </a:ext>
            </a:extLst>
          </p:cNvPr>
          <p:cNvSpPr/>
          <p:nvPr/>
        </p:nvSpPr>
        <p:spPr>
          <a:xfrm>
            <a:off x="-27043868"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350DF0E0-20C0-5E18-BF7E-854313F174E8}"/>
              </a:ext>
            </a:extLst>
          </p:cNvPr>
          <p:cNvSpPr txBox="1"/>
          <p:nvPr/>
        </p:nvSpPr>
        <p:spPr>
          <a:xfrm>
            <a:off x="-16489786"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148842" y="3536991"/>
            <a:ext cx="8220054" cy="6068328"/>
          </a:xfrm>
          <a:prstGeom prst="rect">
            <a:avLst/>
          </a:prstGeom>
        </p:spPr>
        <p:txBody>
          <a:bodyPr lIns="91440" tIns="45720" rIns="91440" bIns="45720" rtlCol="0" anchor="t">
            <a:spAutoFit/>
          </a:bodyPr>
          <a:lstStyle/>
          <a:p>
            <a:pPr algn="l">
              <a:lnSpc>
                <a:spcPts val="3240"/>
              </a:lnSpc>
              <a:spcAft>
                <a:spcPts val="1200"/>
              </a:spcAft>
            </a:pPr>
            <a:r>
              <a:rPr lang="en-US" sz="2700" dirty="0">
                <a:latin typeface="Aptos"/>
                <a:ea typeface="Aptos"/>
                <a:cs typeface="Aptos"/>
                <a:sym typeface="Aptos"/>
              </a:rPr>
              <a:t>The ROS Bridges  are used to enable seamless Communication between ROS-based systems and external non-ROS application. Since ROS natively communicates within its own ecosystem using topics and services, it cannot directly interact with devices or services outside of ROS. This approach makes robotic systems more flexible, scalable, and accessible for broader integration.</a:t>
            </a:r>
          </a:p>
          <a:p>
            <a:pPr marL="530352" lvl="1" indent="-530352" algn="l">
              <a:lnSpc>
                <a:spcPts val="3240"/>
              </a:lnSpc>
              <a:spcAft>
                <a:spcPts val="600"/>
              </a:spcAft>
              <a:buAutoNum type="arabicPeriod"/>
            </a:pPr>
            <a:r>
              <a:rPr lang="en-US" sz="2700" b="1" dirty="0">
                <a:latin typeface="Aptos Bold"/>
                <a:ea typeface="Aptos Bold"/>
                <a:cs typeface="Aptos Bold"/>
                <a:sym typeface="Aptos Bold"/>
              </a:rPr>
              <a:t>MQTT Bridges: </a:t>
            </a:r>
            <a:r>
              <a:rPr lang="en-US" sz="2700" dirty="0">
                <a:latin typeface="Aptos"/>
                <a:ea typeface="Aptos"/>
                <a:cs typeface="Aptos"/>
                <a:sym typeface="Aptos"/>
              </a:rPr>
              <a:t>To allow non-ROS mobile app to interact with ROS navigation and Person Tracking nodes.</a:t>
            </a:r>
          </a:p>
          <a:p>
            <a:pPr marL="530352" lvl="1" indent="-530352" algn="l">
              <a:lnSpc>
                <a:spcPts val="3240"/>
              </a:lnSpc>
              <a:buAutoNum type="arabicPeriod"/>
            </a:pPr>
            <a:r>
              <a:rPr lang="en-US" sz="2700" b="1" dirty="0">
                <a:latin typeface="Aptos Bold"/>
                <a:ea typeface="Aptos Bold"/>
                <a:cs typeface="Aptos Bold"/>
                <a:sym typeface="Aptos Bold"/>
              </a:rPr>
              <a:t>WebSocket Bridges: </a:t>
            </a:r>
            <a:r>
              <a:rPr lang="en-US" sz="2700" dirty="0">
                <a:latin typeface="Aptos"/>
                <a:ea typeface="Aptos"/>
                <a:cs typeface="Aptos"/>
                <a:sym typeface="Aptos"/>
              </a:rPr>
              <a:t>To stream video from the ROS-based Person Tracking node to the mobile app. </a:t>
            </a:r>
          </a:p>
        </p:txBody>
      </p:sp>
      <p:sp>
        <p:nvSpPr>
          <p:cNvPr id="8" name="TextBox 8"/>
          <p:cNvSpPr txBox="1"/>
          <p:nvPr/>
        </p:nvSpPr>
        <p:spPr>
          <a:xfrm>
            <a:off x="1463038" y="1987540"/>
            <a:ext cx="13608484" cy="802271"/>
          </a:xfrm>
          <a:prstGeom prst="rect">
            <a:avLst/>
          </a:prstGeom>
        </p:spPr>
        <p:txBody>
          <a:bodyPr lIns="91440" tIns="45720" rIns="91440" bIns="45720" rtlCol="0" anchor="t">
            <a:spAutoFit/>
          </a:bodyPr>
          <a:lstStyle/>
          <a:p>
            <a:pPr algn="l">
              <a:lnSpc>
                <a:spcPts val="5759"/>
              </a:lnSpc>
            </a:pPr>
            <a:r>
              <a:rPr lang="en-US" sz="4800" b="1" dirty="0">
                <a:solidFill>
                  <a:srgbClr val="000000"/>
                </a:solidFill>
                <a:latin typeface="Montserrat Bold"/>
                <a:ea typeface="Montserrat Bold"/>
                <a:cs typeface="Montserrat Bold"/>
                <a:sym typeface="Montserrat Bold"/>
              </a:rPr>
              <a:t>ROS-to-Non-ROS </a:t>
            </a:r>
            <a:r>
              <a:rPr lang="en-US" sz="4800" b="1" dirty="0">
                <a:latin typeface="Montserrat Bold"/>
                <a:ea typeface="Montserrat Bold"/>
                <a:cs typeface="Montserrat Bold"/>
                <a:sym typeface="Montserrat Bold"/>
              </a:rPr>
              <a:t>Communication</a:t>
            </a:r>
            <a:r>
              <a:rPr lang="en-US" sz="4800" b="1" dirty="0">
                <a:solidFill>
                  <a:srgbClr val="000000"/>
                </a:solidFill>
                <a:latin typeface="Montserrat Bold"/>
                <a:ea typeface="Montserrat Bold"/>
                <a:cs typeface="Montserrat Bold"/>
                <a:sym typeface="Montserrat Bold"/>
              </a:rPr>
              <a:t> Bridges</a:t>
            </a:r>
          </a:p>
        </p:txBody>
      </p:sp>
      <p:pic>
        <p:nvPicPr>
          <p:cNvPr id="38" name="Picture 37">
            <a:extLst>
              <a:ext uri="{FF2B5EF4-FFF2-40B4-BE49-F238E27FC236}">
                <a16:creationId xmlns:a16="http://schemas.microsoft.com/office/drawing/2014/main" id="{EDF126D0-9701-0108-1FFB-55B86B274500}"/>
              </a:ext>
            </a:extLst>
          </p:cNvPr>
          <p:cNvPicPr>
            <a:picLocks noChangeAspect="1"/>
          </p:cNvPicPr>
          <p:nvPr/>
        </p:nvPicPr>
        <p:blipFill>
          <a:blip r:embed="rId2"/>
          <a:stretch>
            <a:fillRect/>
          </a:stretch>
        </p:blipFill>
        <p:spPr>
          <a:xfrm>
            <a:off x="11054697" y="3536991"/>
            <a:ext cx="6547504" cy="3485645"/>
          </a:xfrm>
          <a:prstGeom prst="rect">
            <a:avLst/>
          </a:prstGeom>
        </p:spPr>
      </p:pic>
      <p:sp>
        <p:nvSpPr>
          <p:cNvPr id="39" name="TextBox 9">
            <a:extLst>
              <a:ext uri="{FF2B5EF4-FFF2-40B4-BE49-F238E27FC236}">
                <a16:creationId xmlns:a16="http://schemas.microsoft.com/office/drawing/2014/main" id="{FC2115D3-35A4-D953-CF9C-36FAD3F6F1DE}"/>
              </a:ext>
            </a:extLst>
          </p:cNvPr>
          <p:cNvSpPr txBox="1"/>
          <p:nvPr/>
        </p:nvSpPr>
        <p:spPr>
          <a:xfrm>
            <a:off x="777239" y="731520"/>
            <a:ext cx="16806525" cy="1109599"/>
          </a:xfrm>
          <a:prstGeom prst="rect">
            <a:avLst/>
          </a:prstGeom>
        </p:spPr>
        <p:txBody>
          <a:bodyPr wrap="square" lIns="91440" tIns="45720" rIns="91440" bIns="45720" rtlCol="0" anchor="t">
            <a:spAutoFit/>
          </a:bodyPr>
          <a:lstStyle/>
          <a:p>
            <a:pPr algn="l">
              <a:lnSpc>
                <a:spcPts val="8640"/>
              </a:lnSpc>
            </a:pPr>
            <a:r>
              <a:rPr lang="en-US" sz="6000" b="1" dirty="0">
                <a:solidFill>
                  <a:srgbClr val="0094FF"/>
                </a:solidFill>
                <a:latin typeface="Montserrat Bold"/>
                <a:ea typeface="Montserrat Bold"/>
                <a:cs typeface="Montserrat Bold"/>
                <a:sym typeface="Montserrat Bold"/>
              </a:rPr>
              <a:t>Wireless Communication &amp; IoT</a:t>
            </a:r>
          </a:p>
        </p:txBody>
      </p:sp>
      <p:sp>
        <p:nvSpPr>
          <p:cNvPr id="40" name="Freeform 29">
            <a:hlinkClick r:id="rId3" action="ppaction://hlinksldjump"/>
            <a:extLst>
              <a:ext uri="{FF2B5EF4-FFF2-40B4-BE49-F238E27FC236}">
                <a16:creationId xmlns:a16="http://schemas.microsoft.com/office/drawing/2014/main" id="{188A4ABF-2D7C-C5B8-B2BD-0D99AA1E6533}"/>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lIns="91440" tIns="45720" rIns="91440" bIns="45720"/>
          <a:lstStyle/>
          <a:p>
            <a:endParaRPr lang="en-US"/>
          </a:p>
        </p:txBody>
      </p:sp>
      <p:sp>
        <p:nvSpPr>
          <p:cNvPr id="2" name="Freeform: Shape 1">
            <a:hlinkClick r:id="rId6" action="ppaction://hlinksldjump"/>
            <a:extLst>
              <a:ext uri="{FF2B5EF4-FFF2-40B4-BE49-F238E27FC236}">
                <a16:creationId xmlns:a16="http://schemas.microsoft.com/office/drawing/2014/main" id="{09DD9F9C-B7E1-71AD-BE97-74B59AF76F51}"/>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3" name="TextBox 2">
            <a:hlinkClick r:id="rId6" action="ppaction://hlinksldjump"/>
            <a:extLst>
              <a:ext uri="{FF2B5EF4-FFF2-40B4-BE49-F238E27FC236}">
                <a16:creationId xmlns:a16="http://schemas.microsoft.com/office/drawing/2014/main" id="{996FBBCD-B427-9306-87E5-9AA960F97E0F}"/>
              </a:ext>
            </a:extLst>
          </p:cNvPr>
          <p:cNvSpPr txBox="1"/>
          <p:nvPr/>
        </p:nvSpPr>
        <p:spPr>
          <a:xfrm>
            <a:off x="27103723" y="1634847"/>
            <a:ext cx="10729028" cy="7017306"/>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7</a:t>
            </a:r>
          </a:p>
          <a:p>
            <a:pPr algn="ctr"/>
            <a:r>
              <a:rPr lang="en-US" sz="15000" i="1" dirty="0">
                <a:solidFill>
                  <a:schemeClr val="bg1"/>
                </a:solidFill>
                <a:latin typeface="Montserrat Black" panose="00000A00000000000000" pitchFamily="2" charset="0"/>
              </a:rPr>
              <a:t>Wireless</a:t>
            </a:r>
          </a:p>
          <a:p>
            <a:pPr algn="ctr"/>
            <a:r>
              <a:rPr lang="en-US" sz="15000" i="1" dirty="0">
                <a:solidFill>
                  <a:schemeClr val="bg1"/>
                </a:solidFill>
                <a:latin typeface="Montserrat Black" panose="00000A00000000000000" pitchFamily="2" charset="0"/>
              </a:rPr>
              <a:t>Comm</a:t>
            </a:r>
          </a:p>
        </p:txBody>
      </p:sp>
      <p:sp>
        <p:nvSpPr>
          <p:cNvPr id="4" name="Freeform: Shape 3">
            <a:hlinkClick r:id="rId7" action="ppaction://hlinksldjump"/>
            <a:extLst>
              <a:ext uri="{FF2B5EF4-FFF2-40B4-BE49-F238E27FC236}">
                <a16:creationId xmlns:a16="http://schemas.microsoft.com/office/drawing/2014/main" id="{9BA623FC-860D-A5C7-4ECA-E08919496BF5}"/>
              </a:ext>
            </a:extLst>
          </p:cNvPr>
          <p:cNvSpPr>
            <a:spLocks noChangeAspect="1"/>
          </p:cNvSpPr>
          <p:nvPr/>
        </p:nvSpPr>
        <p:spPr>
          <a:xfrm>
            <a:off x="-1341898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5" name="TextBox 4">
            <a:hlinkClick r:id="rId7" action="ppaction://hlinksldjump"/>
            <a:extLst>
              <a:ext uri="{FF2B5EF4-FFF2-40B4-BE49-F238E27FC236}">
                <a16:creationId xmlns:a16="http://schemas.microsoft.com/office/drawing/2014/main" id="{421C8385-6DF4-94DC-FCEA-BEA301B36477}"/>
              </a:ext>
            </a:extLst>
          </p:cNvPr>
          <p:cNvSpPr txBox="1"/>
          <p:nvPr/>
        </p:nvSpPr>
        <p:spPr>
          <a:xfrm>
            <a:off x="-3048991"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6" name="Freeform: Shape 5">
            <a:hlinkClick r:id="rId8" action="ppaction://hlinksldjump"/>
            <a:extLst>
              <a:ext uri="{FF2B5EF4-FFF2-40B4-BE49-F238E27FC236}">
                <a16:creationId xmlns:a16="http://schemas.microsoft.com/office/drawing/2014/main" id="{0F8E49BA-21F1-0221-996A-19BF28E332D6}"/>
              </a:ext>
            </a:extLst>
          </p:cNvPr>
          <p:cNvSpPr>
            <a:spLocks noChangeAspect="1"/>
          </p:cNvSpPr>
          <p:nvPr/>
        </p:nvSpPr>
        <p:spPr>
          <a:xfrm>
            <a:off x="-1568979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8" action="ppaction://hlinksldjump"/>
            <a:extLst>
              <a:ext uri="{FF2B5EF4-FFF2-40B4-BE49-F238E27FC236}">
                <a16:creationId xmlns:a16="http://schemas.microsoft.com/office/drawing/2014/main" id="{B45C0A7A-E9BC-6F95-39AA-685B08651772}"/>
              </a:ext>
            </a:extLst>
          </p:cNvPr>
          <p:cNvSpPr txBox="1"/>
          <p:nvPr/>
        </p:nvSpPr>
        <p:spPr>
          <a:xfrm>
            <a:off x="-5290098"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0" name="Freeform: Shape 9">
            <a:hlinkClick r:id="rId9" action="ppaction://hlinksldjump"/>
            <a:extLst>
              <a:ext uri="{FF2B5EF4-FFF2-40B4-BE49-F238E27FC236}">
                <a16:creationId xmlns:a16="http://schemas.microsoft.com/office/drawing/2014/main" id="{366B62F0-A6CB-1676-0248-6268554140C6}"/>
              </a:ext>
            </a:extLst>
          </p:cNvPr>
          <p:cNvSpPr>
            <a:spLocks noChangeAspect="1"/>
          </p:cNvSpPr>
          <p:nvPr/>
        </p:nvSpPr>
        <p:spPr>
          <a:xfrm>
            <a:off x="-1796061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9" action="ppaction://hlinksldjump"/>
            <a:extLst>
              <a:ext uri="{FF2B5EF4-FFF2-40B4-BE49-F238E27FC236}">
                <a16:creationId xmlns:a16="http://schemas.microsoft.com/office/drawing/2014/main" id="{666409A4-3567-8E77-5CA5-613AA3B5DDEF}"/>
              </a:ext>
            </a:extLst>
          </p:cNvPr>
          <p:cNvSpPr txBox="1"/>
          <p:nvPr/>
        </p:nvSpPr>
        <p:spPr>
          <a:xfrm>
            <a:off x="-739117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2" name="Freeform: Shape 11">
            <a:hlinkClick r:id="rId10" action="ppaction://hlinksldjump"/>
            <a:extLst>
              <a:ext uri="{FF2B5EF4-FFF2-40B4-BE49-F238E27FC236}">
                <a16:creationId xmlns:a16="http://schemas.microsoft.com/office/drawing/2014/main" id="{81D01B2F-9B51-120C-CFC9-2CC74582FE7E}"/>
              </a:ext>
            </a:extLst>
          </p:cNvPr>
          <p:cNvSpPr/>
          <p:nvPr/>
        </p:nvSpPr>
        <p:spPr>
          <a:xfrm>
            <a:off x="-2023142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10" action="ppaction://hlinksldjump"/>
            <a:extLst>
              <a:ext uri="{FF2B5EF4-FFF2-40B4-BE49-F238E27FC236}">
                <a16:creationId xmlns:a16="http://schemas.microsoft.com/office/drawing/2014/main" id="{3C19CB33-0030-9D25-A5F3-7AD4B41F9872}"/>
              </a:ext>
            </a:extLst>
          </p:cNvPr>
          <p:cNvSpPr txBox="1"/>
          <p:nvPr/>
        </p:nvSpPr>
        <p:spPr>
          <a:xfrm>
            <a:off x="-974008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4" name="Freeform: Shape 13">
            <a:hlinkClick r:id="rId11" action="ppaction://hlinksldjump"/>
            <a:extLst>
              <a:ext uri="{FF2B5EF4-FFF2-40B4-BE49-F238E27FC236}">
                <a16:creationId xmlns:a16="http://schemas.microsoft.com/office/drawing/2014/main" id="{22D0A234-89FB-F676-CC42-075AF8451A43}"/>
              </a:ext>
            </a:extLst>
          </p:cNvPr>
          <p:cNvSpPr>
            <a:spLocks noChangeAspect="1"/>
          </p:cNvSpPr>
          <p:nvPr/>
        </p:nvSpPr>
        <p:spPr>
          <a:xfrm>
            <a:off x="-2250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1" action="ppaction://hlinksldjump"/>
            <a:extLst>
              <a:ext uri="{FF2B5EF4-FFF2-40B4-BE49-F238E27FC236}">
                <a16:creationId xmlns:a16="http://schemas.microsoft.com/office/drawing/2014/main" id="{30858198-02BA-7B03-E48F-29F730869807}"/>
              </a:ext>
            </a:extLst>
          </p:cNvPr>
          <p:cNvSpPr txBox="1"/>
          <p:nvPr/>
        </p:nvSpPr>
        <p:spPr>
          <a:xfrm>
            <a:off x="-12217770"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6" name="Freeform: Shape 15">
            <a:hlinkClick r:id="rId12" action="ppaction://hlinksldjump"/>
            <a:extLst>
              <a:ext uri="{FF2B5EF4-FFF2-40B4-BE49-F238E27FC236}">
                <a16:creationId xmlns:a16="http://schemas.microsoft.com/office/drawing/2014/main" id="{3FA6AC8B-9162-47AE-A5EB-727FF17F624D}"/>
              </a:ext>
            </a:extLst>
          </p:cNvPr>
          <p:cNvSpPr>
            <a:spLocks noChangeAspect="1"/>
          </p:cNvSpPr>
          <p:nvPr/>
        </p:nvSpPr>
        <p:spPr>
          <a:xfrm>
            <a:off x="-2477305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2" action="ppaction://hlinksldjump"/>
            <a:extLst>
              <a:ext uri="{FF2B5EF4-FFF2-40B4-BE49-F238E27FC236}">
                <a16:creationId xmlns:a16="http://schemas.microsoft.com/office/drawing/2014/main" id="{3767BE9A-898E-292C-C071-B1347C64E0DA}"/>
              </a:ext>
            </a:extLst>
          </p:cNvPr>
          <p:cNvSpPr txBox="1"/>
          <p:nvPr/>
        </p:nvSpPr>
        <p:spPr>
          <a:xfrm>
            <a:off x="-14395798"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18" name="Freeform: Shape 17">
            <a:extLst>
              <a:ext uri="{FF2B5EF4-FFF2-40B4-BE49-F238E27FC236}">
                <a16:creationId xmlns:a16="http://schemas.microsoft.com/office/drawing/2014/main" id="{0D59133C-421B-8857-8440-8AA640ED6EEC}"/>
              </a:ext>
            </a:extLst>
          </p:cNvPr>
          <p:cNvSpPr/>
          <p:nvPr/>
        </p:nvSpPr>
        <p:spPr>
          <a:xfrm>
            <a:off x="-27043868"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extLst>
              <a:ext uri="{FF2B5EF4-FFF2-40B4-BE49-F238E27FC236}">
                <a16:creationId xmlns:a16="http://schemas.microsoft.com/office/drawing/2014/main" id="{F50CFE7E-7B6F-E6B9-C7EA-6F6D590ED89D}"/>
              </a:ext>
            </a:extLst>
          </p:cNvPr>
          <p:cNvSpPr txBox="1"/>
          <p:nvPr/>
        </p:nvSpPr>
        <p:spPr>
          <a:xfrm>
            <a:off x="-16489786"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096E2-6B80-5018-E891-0B4EDBCC375D}"/>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C0EA3F9-4E5A-662A-EE15-312B0C1AFD0A}"/>
              </a:ext>
            </a:extLst>
          </p:cNvPr>
          <p:cNvSpPr txBox="1"/>
          <p:nvPr/>
        </p:nvSpPr>
        <p:spPr>
          <a:xfrm>
            <a:off x="1463040" y="2612519"/>
            <a:ext cx="15337593" cy="3970318"/>
          </a:xfrm>
          <a:prstGeom prst="rect">
            <a:avLst/>
          </a:prstGeom>
        </p:spPr>
        <p:txBody>
          <a:bodyPr lIns="91440" tIns="45720" rIns="91440" bIns="45720" rtlCol="0" anchor="t">
            <a:spAutoFit/>
          </a:bodyPr>
          <a:lstStyle/>
          <a:p>
            <a:pPr marL="484632" lvl="1" indent="-484632">
              <a:spcAft>
                <a:spcPts val="1800"/>
              </a:spcAft>
              <a:buFont typeface="Arial"/>
              <a:buChar char="•"/>
            </a:pPr>
            <a:r>
              <a:rPr lang="en-US" sz="3200" dirty="0">
                <a:solidFill>
                  <a:srgbClr val="000000"/>
                </a:solidFill>
                <a:latin typeface="Aptos"/>
                <a:ea typeface="Aptos"/>
                <a:cs typeface="Aptos"/>
                <a:sym typeface="Aptos"/>
              </a:rPr>
              <a:t>Interactive </a:t>
            </a:r>
            <a:r>
              <a:rPr lang="en-US" sz="3200" b="1" dirty="0">
                <a:solidFill>
                  <a:srgbClr val="000000"/>
                </a:solidFill>
                <a:latin typeface="Aptos"/>
                <a:ea typeface="Aptos"/>
                <a:cs typeface="Aptos"/>
                <a:sym typeface="Aptos"/>
              </a:rPr>
              <a:t>mobile App</a:t>
            </a:r>
          </a:p>
          <a:p>
            <a:pPr marL="484632" lvl="1" indent="-484632">
              <a:spcAft>
                <a:spcPts val="1800"/>
              </a:spcAft>
              <a:buFont typeface="Arial"/>
              <a:buChar char="•"/>
            </a:pPr>
            <a:r>
              <a:rPr lang="en-US" sz="3200" dirty="0">
                <a:solidFill>
                  <a:srgbClr val="000000"/>
                </a:solidFill>
                <a:latin typeface="Aptos"/>
                <a:ea typeface="Aptos"/>
                <a:cs typeface="Aptos"/>
                <a:sym typeface="Aptos"/>
              </a:rPr>
              <a:t>Creating </a:t>
            </a:r>
            <a:r>
              <a:rPr lang="en-US" sz="3200" b="1" dirty="0">
                <a:solidFill>
                  <a:srgbClr val="000000"/>
                </a:solidFill>
                <a:latin typeface="Aptos"/>
                <a:ea typeface="Aptos"/>
                <a:cs typeface="Aptos"/>
                <a:sym typeface="Aptos"/>
              </a:rPr>
              <a:t>2D map</a:t>
            </a:r>
          </a:p>
          <a:p>
            <a:pPr marL="484632" lvl="1" indent="-484632">
              <a:spcAft>
                <a:spcPts val="1800"/>
              </a:spcAft>
              <a:buFont typeface="Arial"/>
              <a:buChar char="•"/>
            </a:pPr>
            <a:r>
              <a:rPr lang="en-US" sz="3200" dirty="0">
                <a:solidFill>
                  <a:srgbClr val="000000"/>
                </a:solidFill>
                <a:latin typeface="Aptos"/>
                <a:ea typeface="Aptos"/>
                <a:cs typeface="Aptos"/>
                <a:sym typeface="Aptos"/>
              </a:rPr>
              <a:t>Navigation to </a:t>
            </a:r>
            <a:r>
              <a:rPr lang="en-US" sz="3200" b="1" dirty="0">
                <a:solidFill>
                  <a:srgbClr val="000000"/>
                </a:solidFill>
                <a:latin typeface="Aptos"/>
                <a:ea typeface="Aptos"/>
                <a:cs typeface="Aptos"/>
                <a:sym typeface="Aptos"/>
              </a:rPr>
              <a:t>parking spot</a:t>
            </a:r>
          </a:p>
          <a:p>
            <a:pPr marL="484632" lvl="1" indent="-484632">
              <a:spcAft>
                <a:spcPts val="1800"/>
              </a:spcAft>
              <a:buFont typeface="Arial"/>
              <a:buChar char="•"/>
            </a:pPr>
            <a:r>
              <a:rPr lang="en-US" sz="3200" dirty="0">
                <a:solidFill>
                  <a:srgbClr val="000000"/>
                </a:solidFill>
                <a:latin typeface="Aptos"/>
                <a:ea typeface="Aptos"/>
                <a:cs typeface="Aptos"/>
                <a:sym typeface="Aptos"/>
              </a:rPr>
              <a:t>Recognition of </a:t>
            </a:r>
            <a:r>
              <a:rPr lang="en-US" sz="3200" b="1" dirty="0">
                <a:solidFill>
                  <a:srgbClr val="000000"/>
                </a:solidFill>
                <a:latin typeface="Aptos"/>
                <a:ea typeface="Aptos"/>
                <a:cs typeface="Aptos"/>
                <a:sym typeface="Aptos"/>
              </a:rPr>
              <a:t>25 products </a:t>
            </a:r>
            <a:r>
              <a:rPr lang="en-US" sz="3200" dirty="0">
                <a:solidFill>
                  <a:srgbClr val="000000"/>
                </a:solidFill>
                <a:latin typeface="Aptos"/>
                <a:ea typeface="Aptos"/>
                <a:cs typeface="Aptos"/>
                <a:sym typeface="Aptos"/>
              </a:rPr>
              <a:t>and they are </a:t>
            </a:r>
            <a:r>
              <a:rPr lang="en-US" sz="3200" b="1" dirty="0">
                <a:solidFill>
                  <a:srgbClr val="000000"/>
                </a:solidFill>
                <a:latin typeface="Aptos"/>
                <a:ea typeface="Aptos"/>
                <a:cs typeface="Aptos"/>
                <a:sym typeface="Aptos"/>
              </a:rPr>
              <a:t>added or removed </a:t>
            </a:r>
            <a:r>
              <a:rPr lang="en-US" sz="3200" dirty="0">
                <a:solidFill>
                  <a:srgbClr val="000000"/>
                </a:solidFill>
                <a:latin typeface="Aptos"/>
                <a:ea typeface="Aptos"/>
                <a:cs typeface="Aptos"/>
                <a:sym typeface="Aptos"/>
              </a:rPr>
              <a:t>while displaying them on the app</a:t>
            </a:r>
          </a:p>
          <a:p>
            <a:pPr marL="484632" lvl="1" indent="-484632">
              <a:spcAft>
                <a:spcPts val="1800"/>
              </a:spcAft>
              <a:buFont typeface="Arial"/>
              <a:buChar char="•"/>
            </a:pPr>
            <a:r>
              <a:rPr lang="en-US" sz="3200" dirty="0">
                <a:solidFill>
                  <a:srgbClr val="000000"/>
                </a:solidFill>
                <a:latin typeface="Aptos"/>
                <a:ea typeface="Aptos"/>
                <a:cs typeface="Aptos"/>
                <a:sym typeface="Aptos"/>
              </a:rPr>
              <a:t>Reliable </a:t>
            </a:r>
            <a:r>
              <a:rPr lang="en-US" sz="3200" b="1" dirty="0">
                <a:solidFill>
                  <a:srgbClr val="000000"/>
                </a:solidFill>
                <a:latin typeface="Aptos"/>
                <a:ea typeface="Aptos"/>
                <a:cs typeface="Aptos"/>
                <a:sym typeface="Aptos"/>
              </a:rPr>
              <a:t>tracking</a:t>
            </a:r>
            <a:r>
              <a:rPr lang="en-US" sz="3200" dirty="0">
                <a:solidFill>
                  <a:srgbClr val="000000"/>
                </a:solidFill>
                <a:latin typeface="Aptos"/>
                <a:ea typeface="Aptos"/>
                <a:cs typeface="Aptos"/>
                <a:sym typeface="Aptos"/>
              </a:rPr>
              <a:t> to individual user</a:t>
            </a:r>
          </a:p>
        </p:txBody>
      </p:sp>
      <p:sp>
        <p:nvSpPr>
          <p:cNvPr id="33" name="TextBox 9">
            <a:extLst>
              <a:ext uri="{FF2B5EF4-FFF2-40B4-BE49-F238E27FC236}">
                <a16:creationId xmlns:a16="http://schemas.microsoft.com/office/drawing/2014/main" id="{51A3BED0-E85F-8921-FAD2-348543372667}"/>
              </a:ext>
            </a:extLst>
          </p:cNvPr>
          <p:cNvSpPr txBox="1"/>
          <p:nvPr/>
        </p:nvSpPr>
        <p:spPr>
          <a:xfrm>
            <a:off x="777240" y="731520"/>
            <a:ext cx="10118868" cy="1195199"/>
          </a:xfrm>
          <a:prstGeom prst="rect">
            <a:avLst/>
          </a:prstGeom>
        </p:spPr>
        <p:txBody>
          <a:bodyPr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Conclusion</a:t>
            </a:r>
          </a:p>
        </p:txBody>
      </p:sp>
      <p:sp>
        <p:nvSpPr>
          <p:cNvPr id="34" name="Freeform 29">
            <a:hlinkClick r:id="rId2" action="ppaction://hlinksldjump"/>
            <a:extLst>
              <a:ext uri="{FF2B5EF4-FFF2-40B4-BE49-F238E27FC236}">
                <a16:creationId xmlns:a16="http://schemas.microsoft.com/office/drawing/2014/main" id="{224D2138-2B24-1B4C-A06B-CAFCB148F6B8}"/>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5" name="Freeform: Shape 4">
            <a:hlinkClick r:id="rId5" action="ppaction://hlinksldjump"/>
            <a:extLst>
              <a:ext uri="{FF2B5EF4-FFF2-40B4-BE49-F238E27FC236}">
                <a16:creationId xmlns:a16="http://schemas.microsoft.com/office/drawing/2014/main" id="{A4BA2639-D220-EE3B-B84A-FDF1C7A59E51}"/>
              </a:ext>
            </a:extLst>
          </p:cNvPr>
          <p:cNvSpPr>
            <a:spLocks noChangeAspect="1"/>
          </p:cNvSpPr>
          <p:nvPr/>
        </p:nvSpPr>
        <p:spPr>
          <a:xfrm>
            <a:off x="-139379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5" action="ppaction://hlinksldjump"/>
            <a:extLst>
              <a:ext uri="{FF2B5EF4-FFF2-40B4-BE49-F238E27FC236}">
                <a16:creationId xmlns:a16="http://schemas.microsoft.com/office/drawing/2014/main" id="{550C8A49-D2B6-1E24-151C-D66AA40C87EA}"/>
              </a:ext>
            </a:extLst>
          </p:cNvPr>
          <p:cNvSpPr txBox="1"/>
          <p:nvPr/>
        </p:nvSpPr>
        <p:spPr>
          <a:xfrm>
            <a:off x="-3251537"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8" name="Freeform: Shape 7">
            <a:hlinkClick r:id="rId6" action="ppaction://hlinksldjump"/>
            <a:extLst>
              <a:ext uri="{FF2B5EF4-FFF2-40B4-BE49-F238E27FC236}">
                <a16:creationId xmlns:a16="http://schemas.microsoft.com/office/drawing/2014/main" id="{805450EC-E64C-0B8C-39D8-56E8AD396A93}"/>
              </a:ext>
            </a:extLst>
          </p:cNvPr>
          <p:cNvSpPr>
            <a:spLocks noChangeAspect="1"/>
          </p:cNvSpPr>
          <p:nvPr/>
        </p:nvSpPr>
        <p:spPr>
          <a:xfrm>
            <a:off x="-2069746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6" action="ppaction://hlinksldjump"/>
            <a:extLst>
              <a:ext uri="{FF2B5EF4-FFF2-40B4-BE49-F238E27FC236}">
                <a16:creationId xmlns:a16="http://schemas.microsoft.com/office/drawing/2014/main" id="{B5C50BF1-A67F-1A71-0361-7EDA7DE527C5}"/>
              </a:ext>
            </a:extLst>
          </p:cNvPr>
          <p:cNvSpPr txBox="1"/>
          <p:nvPr/>
        </p:nvSpPr>
        <p:spPr>
          <a:xfrm>
            <a:off x="-10327468"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 name="Freeform: Shape 9">
            <a:hlinkClick r:id="rId7" action="ppaction://hlinksldjump"/>
            <a:extLst>
              <a:ext uri="{FF2B5EF4-FFF2-40B4-BE49-F238E27FC236}">
                <a16:creationId xmlns:a16="http://schemas.microsoft.com/office/drawing/2014/main" id="{E5B3B5CC-065A-DD8E-E5C4-C5ED211BB19F}"/>
              </a:ext>
            </a:extLst>
          </p:cNvPr>
          <p:cNvSpPr>
            <a:spLocks noChangeAspect="1"/>
          </p:cNvSpPr>
          <p:nvPr/>
        </p:nvSpPr>
        <p:spPr>
          <a:xfrm>
            <a:off x="-2638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7" action="ppaction://hlinksldjump"/>
            <a:extLst>
              <a:ext uri="{FF2B5EF4-FFF2-40B4-BE49-F238E27FC236}">
                <a16:creationId xmlns:a16="http://schemas.microsoft.com/office/drawing/2014/main" id="{4FC5DEFC-1BBB-0840-5E98-FF6B15431D97}"/>
              </a:ext>
            </a:extLst>
          </p:cNvPr>
          <p:cNvSpPr txBox="1"/>
          <p:nvPr/>
        </p:nvSpPr>
        <p:spPr>
          <a:xfrm>
            <a:off x="-15982540"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2" name="Freeform: Shape 11">
            <a:hlinkClick r:id="rId8" action="ppaction://hlinksldjump"/>
            <a:extLst>
              <a:ext uri="{FF2B5EF4-FFF2-40B4-BE49-F238E27FC236}">
                <a16:creationId xmlns:a16="http://schemas.microsoft.com/office/drawing/2014/main" id="{0CBADAD9-AAD2-1E76-201E-80E660953072}"/>
              </a:ext>
            </a:extLst>
          </p:cNvPr>
          <p:cNvSpPr>
            <a:spLocks noChangeAspect="1"/>
          </p:cNvSpPr>
          <p:nvPr/>
        </p:nvSpPr>
        <p:spPr>
          <a:xfrm>
            <a:off x="-3138383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8" action="ppaction://hlinksldjump"/>
            <a:extLst>
              <a:ext uri="{FF2B5EF4-FFF2-40B4-BE49-F238E27FC236}">
                <a16:creationId xmlns:a16="http://schemas.microsoft.com/office/drawing/2014/main" id="{0D743A9B-87FB-45F3-A742-1D8BB2C1C0FA}"/>
              </a:ext>
            </a:extLst>
          </p:cNvPr>
          <p:cNvSpPr txBox="1"/>
          <p:nvPr/>
        </p:nvSpPr>
        <p:spPr>
          <a:xfrm>
            <a:off x="-2081439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4" name="Freeform: Shape 13">
            <a:hlinkClick r:id="rId9" action="ppaction://hlinksldjump"/>
            <a:extLst>
              <a:ext uri="{FF2B5EF4-FFF2-40B4-BE49-F238E27FC236}">
                <a16:creationId xmlns:a16="http://schemas.microsoft.com/office/drawing/2014/main" id="{761D95CD-C012-A33A-92D2-A524C9974FB7}"/>
              </a:ext>
            </a:extLst>
          </p:cNvPr>
          <p:cNvSpPr/>
          <p:nvPr/>
        </p:nvSpPr>
        <p:spPr>
          <a:xfrm>
            <a:off x="-3556002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9" action="ppaction://hlinksldjump"/>
            <a:extLst>
              <a:ext uri="{FF2B5EF4-FFF2-40B4-BE49-F238E27FC236}">
                <a16:creationId xmlns:a16="http://schemas.microsoft.com/office/drawing/2014/main" id="{B1B0BD55-5A3F-096D-7A17-E73B7DCE5D62}"/>
              </a:ext>
            </a:extLst>
          </p:cNvPr>
          <p:cNvSpPr txBox="1"/>
          <p:nvPr/>
        </p:nvSpPr>
        <p:spPr>
          <a:xfrm>
            <a:off x="-25068684"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6" name="Freeform: Shape 15">
            <a:hlinkClick r:id="rId10" action="ppaction://hlinksldjump"/>
            <a:extLst>
              <a:ext uri="{FF2B5EF4-FFF2-40B4-BE49-F238E27FC236}">
                <a16:creationId xmlns:a16="http://schemas.microsoft.com/office/drawing/2014/main" id="{63345EC8-D31C-C60B-C83C-03CAB22ED4AF}"/>
              </a:ext>
            </a:extLst>
          </p:cNvPr>
          <p:cNvSpPr>
            <a:spLocks noChangeAspect="1"/>
          </p:cNvSpPr>
          <p:nvPr/>
        </p:nvSpPr>
        <p:spPr>
          <a:xfrm>
            <a:off x="-394044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0" action="ppaction://hlinksldjump"/>
            <a:extLst>
              <a:ext uri="{FF2B5EF4-FFF2-40B4-BE49-F238E27FC236}">
                <a16:creationId xmlns:a16="http://schemas.microsoft.com/office/drawing/2014/main" id="{98B5E4B5-55A8-94D7-C491-E44F1622A413}"/>
              </a:ext>
            </a:extLst>
          </p:cNvPr>
          <p:cNvSpPr txBox="1"/>
          <p:nvPr/>
        </p:nvSpPr>
        <p:spPr>
          <a:xfrm>
            <a:off x="-29119985"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8" name="Freeform: Shape 17">
            <a:hlinkClick r:id="rId11" action="ppaction://hlinksldjump"/>
            <a:extLst>
              <a:ext uri="{FF2B5EF4-FFF2-40B4-BE49-F238E27FC236}">
                <a16:creationId xmlns:a16="http://schemas.microsoft.com/office/drawing/2014/main" id="{95A03CC5-CB20-871E-A9A3-A58A8C994408}"/>
              </a:ext>
            </a:extLst>
          </p:cNvPr>
          <p:cNvSpPr>
            <a:spLocks noChangeAspect="1"/>
          </p:cNvSpPr>
          <p:nvPr/>
        </p:nvSpPr>
        <p:spPr>
          <a:xfrm>
            <a:off x="-425029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1" action="ppaction://hlinksldjump"/>
            <a:extLst>
              <a:ext uri="{FF2B5EF4-FFF2-40B4-BE49-F238E27FC236}">
                <a16:creationId xmlns:a16="http://schemas.microsoft.com/office/drawing/2014/main" id="{8C50F578-CAA3-8FA8-DDC3-C7ADDB48899C}"/>
              </a:ext>
            </a:extLst>
          </p:cNvPr>
          <p:cNvSpPr txBox="1"/>
          <p:nvPr/>
        </p:nvSpPr>
        <p:spPr>
          <a:xfrm>
            <a:off x="-3212566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0" name="Freeform: Shape 19">
            <a:extLst>
              <a:ext uri="{FF2B5EF4-FFF2-40B4-BE49-F238E27FC236}">
                <a16:creationId xmlns:a16="http://schemas.microsoft.com/office/drawing/2014/main" id="{341A3A38-27EF-C994-D290-2B670CA6184C}"/>
              </a:ext>
            </a:extLst>
          </p:cNvPr>
          <p:cNvSpPr/>
          <p:nvPr/>
        </p:nvSpPr>
        <p:spPr>
          <a:xfrm>
            <a:off x="-45403077"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extLst>
              <a:ext uri="{FF2B5EF4-FFF2-40B4-BE49-F238E27FC236}">
                <a16:creationId xmlns:a16="http://schemas.microsoft.com/office/drawing/2014/main" id="{2357A435-BFD2-F05A-A537-E8EC341D4352}"/>
              </a:ext>
            </a:extLst>
          </p:cNvPr>
          <p:cNvSpPr txBox="1"/>
          <p:nvPr/>
        </p:nvSpPr>
        <p:spPr>
          <a:xfrm>
            <a:off x="-34848995"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1413048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463040" y="2612519"/>
            <a:ext cx="15337593" cy="2169825"/>
          </a:xfrm>
          <a:prstGeom prst="rect">
            <a:avLst/>
          </a:prstGeom>
        </p:spPr>
        <p:txBody>
          <a:bodyPr lIns="91440" tIns="45720" rIns="91440" bIns="45720" rtlCol="0" anchor="t">
            <a:spAutoFit/>
          </a:bodyPr>
          <a:lstStyle/>
          <a:p>
            <a:pPr marL="484632" lvl="1" indent="-484632" algn="l">
              <a:buFont typeface="Arial"/>
              <a:buChar char="•"/>
            </a:pPr>
            <a:r>
              <a:rPr lang="en-US" sz="2700" dirty="0">
                <a:solidFill>
                  <a:srgbClr val="000000"/>
                </a:solidFill>
                <a:latin typeface="Aptos"/>
                <a:ea typeface="Aptos"/>
                <a:cs typeface="Aptos"/>
                <a:sym typeface="Aptos"/>
              </a:rPr>
              <a:t>Using multiple cameras to do inference from different positions at the same time.</a:t>
            </a:r>
          </a:p>
          <a:p>
            <a:pPr marL="484632" lvl="1" indent="-484632" algn="l">
              <a:buFont typeface="Arial"/>
              <a:buChar char="•"/>
            </a:pPr>
            <a:r>
              <a:rPr lang="en-US" sz="2700" dirty="0">
                <a:solidFill>
                  <a:srgbClr val="000000"/>
                </a:solidFill>
                <a:latin typeface="Aptos"/>
                <a:ea typeface="Aptos"/>
                <a:cs typeface="Aptos"/>
                <a:sym typeface="Aptos"/>
              </a:rPr>
              <a:t>Using LIDAR.</a:t>
            </a:r>
          </a:p>
          <a:p>
            <a:pPr marL="484632" lvl="1" indent="-484632" algn="l">
              <a:buFont typeface="Arial"/>
              <a:buChar char="•"/>
            </a:pPr>
            <a:r>
              <a:rPr lang="en-US" sz="2700" dirty="0">
                <a:solidFill>
                  <a:srgbClr val="000000"/>
                </a:solidFill>
                <a:latin typeface="Aptos"/>
                <a:ea typeface="Aptos"/>
                <a:cs typeface="Aptos"/>
                <a:sym typeface="Aptos"/>
              </a:rPr>
              <a:t>Using more powerful central GPU or local jetson nano/google coral.</a:t>
            </a:r>
          </a:p>
          <a:p>
            <a:pPr marL="484632" lvl="1" indent="-484632" algn="l">
              <a:buFont typeface="Arial"/>
              <a:buChar char="•"/>
            </a:pPr>
            <a:r>
              <a:rPr lang="en-US" sz="2700" dirty="0">
                <a:solidFill>
                  <a:srgbClr val="000000"/>
                </a:solidFill>
                <a:latin typeface="Aptos"/>
                <a:ea typeface="Aptos"/>
                <a:cs typeface="Aptos"/>
                <a:sym typeface="Aptos"/>
              </a:rPr>
              <a:t>Raspberry Pi Camera Module 3, 12MP.</a:t>
            </a:r>
          </a:p>
          <a:p>
            <a:pPr marL="484632" lvl="1" indent="-484632">
              <a:buFont typeface="Arial"/>
              <a:buChar char="•"/>
            </a:pPr>
            <a:r>
              <a:rPr lang="en-US" sz="2700" dirty="0">
                <a:solidFill>
                  <a:srgbClr val="000000"/>
                </a:solidFill>
                <a:latin typeface="Aptos"/>
                <a:ea typeface="Aptos"/>
                <a:cs typeface="Aptos"/>
                <a:sym typeface="Aptos"/>
              </a:rPr>
              <a:t>Payment system.</a:t>
            </a:r>
          </a:p>
        </p:txBody>
      </p:sp>
      <p:sp>
        <p:nvSpPr>
          <p:cNvPr id="33" name="TextBox 9">
            <a:extLst>
              <a:ext uri="{FF2B5EF4-FFF2-40B4-BE49-F238E27FC236}">
                <a16:creationId xmlns:a16="http://schemas.microsoft.com/office/drawing/2014/main" id="{0527FAD5-90D2-7B21-EDE4-77016C638B44}"/>
              </a:ext>
            </a:extLst>
          </p:cNvPr>
          <p:cNvSpPr txBox="1"/>
          <p:nvPr/>
        </p:nvSpPr>
        <p:spPr>
          <a:xfrm>
            <a:off x="777240" y="731520"/>
            <a:ext cx="10118868" cy="1195199"/>
          </a:xfrm>
          <a:prstGeom prst="rect">
            <a:avLst/>
          </a:prstGeom>
        </p:spPr>
        <p:txBody>
          <a:bodyPr lIns="91440" tIns="45720" rIns="91440" bIns="45720" rtlCol="0" anchor="t">
            <a:spAutoFit/>
          </a:bodyPr>
          <a:lstStyle/>
          <a:p>
            <a:pPr algn="l"/>
            <a:r>
              <a:rPr lang="en-US" sz="7200" b="1" dirty="0">
                <a:solidFill>
                  <a:srgbClr val="0094FF"/>
                </a:solidFill>
                <a:latin typeface="Montserrat Bold"/>
                <a:ea typeface="Montserrat Bold"/>
                <a:cs typeface="Montserrat Bold"/>
                <a:sym typeface="Montserrat Bold"/>
              </a:rPr>
              <a:t>Future Work</a:t>
            </a:r>
          </a:p>
        </p:txBody>
      </p:sp>
      <p:sp>
        <p:nvSpPr>
          <p:cNvPr id="34" name="Freeform 29">
            <a:hlinkClick r:id="rId2" action="ppaction://hlinksldjump"/>
            <a:extLst>
              <a:ext uri="{FF2B5EF4-FFF2-40B4-BE49-F238E27FC236}">
                <a16:creationId xmlns:a16="http://schemas.microsoft.com/office/drawing/2014/main" id="{152C1A6E-07E0-A43E-6FD9-868E04272DDE}"/>
              </a:ext>
            </a:extLst>
          </p:cNvPr>
          <p:cNvSpPr/>
          <p:nvPr/>
        </p:nvSpPr>
        <p:spPr>
          <a:xfrm>
            <a:off x="16916400" y="6858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91440" tIns="45720" rIns="91440" bIns="45720"/>
          <a:lstStyle/>
          <a:p>
            <a:endParaRPr lang="en-US"/>
          </a:p>
        </p:txBody>
      </p:sp>
      <p:sp>
        <p:nvSpPr>
          <p:cNvPr id="2" name="TextBox 1">
            <a:extLst>
              <a:ext uri="{FF2B5EF4-FFF2-40B4-BE49-F238E27FC236}">
                <a16:creationId xmlns:a16="http://schemas.microsoft.com/office/drawing/2014/main" id="{96068443-B292-8754-1F92-3B4B6A7BA7B1}"/>
              </a:ext>
            </a:extLst>
          </p:cNvPr>
          <p:cNvSpPr txBox="1"/>
          <p:nvPr/>
        </p:nvSpPr>
        <p:spPr>
          <a:xfrm>
            <a:off x="-13106400" y="1203960"/>
            <a:ext cx="12382500" cy="3939540"/>
          </a:xfrm>
          <a:prstGeom prst="rect">
            <a:avLst/>
          </a:prstGeom>
          <a:noFill/>
        </p:spPr>
        <p:txBody>
          <a:bodyPr wrap="square" rtlCol="0">
            <a:spAutoFit/>
          </a:bodyPr>
          <a:lstStyle/>
          <a:p>
            <a:pPr algn="ctr"/>
            <a:r>
              <a:rPr lang="en-US" sz="25000" i="1" dirty="0">
                <a:solidFill>
                  <a:srgbClr val="0094FF"/>
                </a:solidFill>
                <a:latin typeface="Montserrat Black" panose="00000A00000000000000" pitchFamily="2" charset="0"/>
              </a:rPr>
              <a:t>THANK</a:t>
            </a:r>
            <a:endParaRPr lang="en-US" sz="25000" i="1" dirty="0">
              <a:latin typeface="Montserrat Black" panose="00000A00000000000000" pitchFamily="2" charset="0"/>
            </a:endParaRPr>
          </a:p>
        </p:txBody>
      </p:sp>
      <p:sp>
        <p:nvSpPr>
          <p:cNvPr id="3" name="TextBox 2">
            <a:extLst>
              <a:ext uri="{FF2B5EF4-FFF2-40B4-BE49-F238E27FC236}">
                <a16:creationId xmlns:a16="http://schemas.microsoft.com/office/drawing/2014/main" id="{E2DEAD18-F308-4928-B595-110E73653355}"/>
              </a:ext>
            </a:extLst>
          </p:cNvPr>
          <p:cNvSpPr txBox="1"/>
          <p:nvPr/>
        </p:nvSpPr>
        <p:spPr>
          <a:xfrm>
            <a:off x="18592800" y="5143500"/>
            <a:ext cx="7810500" cy="3939540"/>
          </a:xfrm>
          <a:prstGeom prst="rect">
            <a:avLst/>
          </a:prstGeom>
          <a:noFill/>
        </p:spPr>
        <p:txBody>
          <a:bodyPr wrap="square" rtlCol="0">
            <a:spAutoFit/>
          </a:bodyPr>
          <a:lstStyle/>
          <a:p>
            <a:pPr algn="ctr"/>
            <a:r>
              <a:rPr lang="en-US" sz="25000" i="1" dirty="0">
                <a:solidFill>
                  <a:schemeClr val="tx2">
                    <a:lumMod val="75000"/>
                  </a:schemeClr>
                </a:solidFill>
                <a:latin typeface="Montserrat Black" panose="00000A00000000000000" pitchFamily="2" charset="0"/>
              </a:rPr>
              <a:t>YOU</a:t>
            </a:r>
          </a:p>
        </p:txBody>
      </p:sp>
      <p:sp>
        <p:nvSpPr>
          <p:cNvPr id="4" name="TextBox 3">
            <a:extLst>
              <a:ext uri="{FF2B5EF4-FFF2-40B4-BE49-F238E27FC236}">
                <a16:creationId xmlns:a16="http://schemas.microsoft.com/office/drawing/2014/main" id="{4211E257-A037-B231-C01C-F61CD93A2C81}"/>
              </a:ext>
            </a:extLst>
          </p:cNvPr>
          <p:cNvSpPr txBox="1"/>
          <p:nvPr/>
        </p:nvSpPr>
        <p:spPr>
          <a:xfrm>
            <a:off x="1463040" y="5697498"/>
            <a:ext cx="8877792" cy="646331"/>
          </a:xfrm>
          <a:prstGeom prst="rect">
            <a:avLst/>
          </a:prstGeom>
          <a:noFill/>
        </p:spPr>
        <p:txBody>
          <a:bodyPr wrap="square" rtlCol="0">
            <a:spAutoFit/>
          </a:bodyPr>
          <a:lstStyle/>
          <a:p>
            <a:r>
              <a:rPr lang="en-US" sz="3600" b="1" i="1" dirty="0">
                <a:solidFill>
                  <a:srgbClr val="000000"/>
                </a:solidFill>
                <a:latin typeface="Century Gothic" panose="020B0502020202090204" pitchFamily="34" charset="0"/>
                <a:ea typeface="Aptos"/>
                <a:cs typeface="Aptos"/>
                <a:sym typeface="Aptos"/>
              </a:rPr>
              <a:t>Not just a Shopping Cart.</a:t>
            </a:r>
          </a:p>
        </p:txBody>
      </p:sp>
      <p:sp>
        <p:nvSpPr>
          <p:cNvPr id="5" name="Freeform: Shape 4">
            <a:hlinkClick r:id="rId5" action="ppaction://hlinksldjump"/>
            <a:extLst>
              <a:ext uri="{FF2B5EF4-FFF2-40B4-BE49-F238E27FC236}">
                <a16:creationId xmlns:a16="http://schemas.microsoft.com/office/drawing/2014/main" id="{507B52E8-D45B-0B28-F20C-D4F253FF86B5}"/>
              </a:ext>
            </a:extLst>
          </p:cNvPr>
          <p:cNvSpPr>
            <a:spLocks noChangeAspect="1"/>
          </p:cNvSpPr>
          <p:nvPr/>
        </p:nvSpPr>
        <p:spPr>
          <a:xfrm>
            <a:off x="-1393790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6" name="TextBox 5">
            <a:hlinkClick r:id="rId5" action="ppaction://hlinksldjump"/>
            <a:extLst>
              <a:ext uri="{FF2B5EF4-FFF2-40B4-BE49-F238E27FC236}">
                <a16:creationId xmlns:a16="http://schemas.microsoft.com/office/drawing/2014/main" id="{0867EE07-00D1-CF8A-7451-FA9937023769}"/>
              </a:ext>
            </a:extLst>
          </p:cNvPr>
          <p:cNvSpPr txBox="1"/>
          <p:nvPr/>
        </p:nvSpPr>
        <p:spPr>
          <a:xfrm>
            <a:off x="-3251537"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8" name="Freeform: Shape 7">
            <a:hlinkClick r:id="rId6" action="ppaction://hlinksldjump"/>
            <a:extLst>
              <a:ext uri="{FF2B5EF4-FFF2-40B4-BE49-F238E27FC236}">
                <a16:creationId xmlns:a16="http://schemas.microsoft.com/office/drawing/2014/main" id="{CC144155-4CF5-E0B1-20D5-F94831F0EC2C}"/>
              </a:ext>
            </a:extLst>
          </p:cNvPr>
          <p:cNvSpPr>
            <a:spLocks noChangeAspect="1"/>
          </p:cNvSpPr>
          <p:nvPr/>
        </p:nvSpPr>
        <p:spPr>
          <a:xfrm>
            <a:off x="-20697461"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6" action="ppaction://hlinksldjump"/>
            <a:extLst>
              <a:ext uri="{FF2B5EF4-FFF2-40B4-BE49-F238E27FC236}">
                <a16:creationId xmlns:a16="http://schemas.microsoft.com/office/drawing/2014/main" id="{3C3B1340-E716-D174-6D79-527D8D6FF56B}"/>
              </a:ext>
            </a:extLst>
          </p:cNvPr>
          <p:cNvSpPr txBox="1"/>
          <p:nvPr/>
        </p:nvSpPr>
        <p:spPr>
          <a:xfrm>
            <a:off x="-10327468"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 name="Freeform: Shape 9">
            <a:hlinkClick r:id="rId7" action="ppaction://hlinksldjump"/>
            <a:extLst>
              <a:ext uri="{FF2B5EF4-FFF2-40B4-BE49-F238E27FC236}">
                <a16:creationId xmlns:a16="http://schemas.microsoft.com/office/drawing/2014/main" id="{72DF189F-064D-1F39-8E0C-0FE53A4AC6DF}"/>
              </a:ext>
            </a:extLst>
          </p:cNvPr>
          <p:cNvSpPr>
            <a:spLocks noChangeAspect="1"/>
          </p:cNvSpPr>
          <p:nvPr/>
        </p:nvSpPr>
        <p:spPr>
          <a:xfrm>
            <a:off x="-2638224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7" action="ppaction://hlinksldjump"/>
            <a:extLst>
              <a:ext uri="{FF2B5EF4-FFF2-40B4-BE49-F238E27FC236}">
                <a16:creationId xmlns:a16="http://schemas.microsoft.com/office/drawing/2014/main" id="{64D42CB6-812B-C5A7-89FF-DDD37D5AA595}"/>
              </a:ext>
            </a:extLst>
          </p:cNvPr>
          <p:cNvSpPr txBox="1"/>
          <p:nvPr/>
        </p:nvSpPr>
        <p:spPr>
          <a:xfrm>
            <a:off x="-15982540"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2" name="Freeform: Shape 11">
            <a:hlinkClick r:id="rId8" action="ppaction://hlinksldjump"/>
            <a:extLst>
              <a:ext uri="{FF2B5EF4-FFF2-40B4-BE49-F238E27FC236}">
                <a16:creationId xmlns:a16="http://schemas.microsoft.com/office/drawing/2014/main" id="{D81CD297-66B0-9BFA-7CC1-84FB6F83710E}"/>
              </a:ext>
            </a:extLst>
          </p:cNvPr>
          <p:cNvSpPr>
            <a:spLocks noChangeAspect="1"/>
          </p:cNvSpPr>
          <p:nvPr/>
        </p:nvSpPr>
        <p:spPr>
          <a:xfrm>
            <a:off x="-3138383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3" name="TextBox 12">
            <a:hlinkClick r:id="rId8" action="ppaction://hlinksldjump"/>
            <a:extLst>
              <a:ext uri="{FF2B5EF4-FFF2-40B4-BE49-F238E27FC236}">
                <a16:creationId xmlns:a16="http://schemas.microsoft.com/office/drawing/2014/main" id="{437F1C3B-0E79-9D14-9920-D8703F5DDA55}"/>
              </a:ext>
            </a:extLst>
          </p:cNvPr>
          <p:cNvSpPr txBox="1"/>
          <p:nvPr/>
        </p:nvSpPr>
        <p:spPr>
          <a:xfrm>
            <a:off x="-20814395"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4" name="Freeform: Shape 13">
            <a:hlinkClick r:id="rId9" action="ppaction://hlinksldjump"/>
            <a:extLst>
              <a:ext uri="{FF2B5EF4-FFF2-40B4-BE49-F238E27FC236}">
                <a16:creationId xmlns:a16="http://schemas.microsoft.com/office/drawing/2014/main" id="{20092503-1D78-5ADF-F32F-4DAC4FB9E988}"/>
              </a:ext>
            </a:extLst>
          </p:cNvPr>
          <p:cNvSpPr/>
          <p:nvPr/>
        </p:nvSpPr>
        <p:spPr>
          <a:xfrm>
            <a:off x="-35560023"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9" action="ppaction://hlinksldjump"/>
            <a:extLst>
              <a:ext uri="{FF2B5EF4-FFF2-40B4-BE49-F238E27FC236}">
                <a16:creationId xmlns:a16="http://schemas.microsoft.com/office/drawing/2014/main" id="{D6CFBD74-153B-3C49-6F9C-B4CF34877EE0}"/>
              </a:ext>
            </a:extLst>
          </p:cNvPr>
          <p:cNvSpPr txBox="1"/>
          <p:nvPr/>
        </p:nvSpPr>
        <p:spPr>
          <a:xfrm>
            <a:off x="-25068684"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6" name="Freeform: Shape 15">
            <a:hlinkClick r:id="rId10" action="ppaction://hlinksldjump"/>
            <a:extLst>
              <a:ext uri="{FF2B5EF4-FFF2-40B4-BE49-F238E27FC236}">
                <a16:creationId xmlns:a16="http://schemas.microsoft.com/office/drawing/2014/main" id="{2BCDC648-F2A6-CA37-B1C0-4CCC539A08AC}"/>
              </a:ext>
            </a:extLst>
          </p:cNvPr>
          <p:cNvSpPr>
            <a:spLocks noChangeAspect="1"/>
          </p:cNvSpPr>
          <p:nvPr/>
        </p:nvSpPr>
        <p:spPr>
          <a:xfrm>
            <a:off x="-39404455"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0" action="ppaction://hlinksldjump"/>
            <a:extLst>
              <a:ext uri="{FF2B5EF4-FFF2-40B4-BE49-F238E27FC236}">
                <a16:creationId xmlns:a16="http://schemas.microsoft.com/office/drawing/2014/main" id="{75E8B1C3-EB14-4577-1235-5B21DB78AF25}"/>
              </a:ext>
            </a:extLst>
          </p:cNvPr>
          <p:cNvSpPr txBox="1"/>
          <p:nvPr/>
        </p:nvSpPr>
        <p:spPr>
          <a:xfrm>
            <a:off x="-29119985"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18" name="Freeform: Shape 17">
            <a:hlinkClick r:id="rId11" action="ppaction://hlinksldjump"/>
            <a:extLst>
              <a:ext uri="{FF2B5EF4-FFF2-40B4-BE49-F238E27FC236}">
                <a16:creationId xmlns:a16="http://schemas.microsoft.com/office/drawing/2014/main" id="{3D360307-2FDD-8598-350C-024C1FB79436}"/>
              </a:ext>
            </a:extLst>
          </p:cNvPr>
          <p:cNvSpPr>
            <a:spLocks noChangeAspect="1"/>
          </p:cNvSpPr>
          <p:nvPr/>
        </p:nvSpPr>
        <p:spPr>
          <a:xfrm>
            <a:off x="-4250291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9" name="TextBox 18">
            <a:hlinkClick r:id="rId11" action="ppaction://hlinksldjump"/>
            <a:extLst>
              <a:ext uri="{FF2B5EF4-FFF2-40B4-BE49-F238E27FC236}">
                <a16:creationId xmlns:a16="http://schemas.microsoft.com/office/drawing/2014/main" id="{00FB8EFC-7C32-CC37-99CB-FB2D27379CF4}"/>
              </a:ext>
            </a:extLst>
          </p:cNvPr>
          <p:cNvSpPr txBox="1"/>
          <p:nvPr/>
        </p:nvSpPr>
        <p:spPr>
          <a:xfrm>
            <a:off x="-32125660" y="4758780"/>
            <a:ext cx="2266489"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1</a:t>
            </a:r>
          </a:p>
          <a:p>
            <a:pPr algn="ctr"/>
            <a:r>
              <a:rPr lang="en-US" sz="2200" i="1" dirty="0">
                <a:solidFill>
                  <a:schemeClr val="bg1"/>
                </a:solidFill>
                <a:latin typeface="Montserrat Black" panose="00000A00000000000000" pitchFamily="2" charset="0"/>
              </a:rPr>
              <a:t>Introduction</a:t>
            </a:r>
          </a:p>
        </p:txBody>
      </p:sp>
      <p:sp>
        <p:nvSpPr>
          <p:cNvPr id="20" name="Freeform: Shape 19">
            <a:extLst>
              <a:ext uri="{FF2B5EF4-FFF2-40B4-BE49-F238E27FC236}">
                <a16:creationId xmlns:a16="http://schemas.microsoft.com/office/drawing/2014/main" id="{8844F7F4-A2B6-BF81-D44F-635F72F129AA}"/>
              </a:ext>
            </a:extLst>
          </p:cNvPr>
          <p:cNvSpPr/>
          <p:nvPr/>
        </p:nvSpPr>
        <p:spPr>
          <a:xfrm>
            <a:off x="-45403077"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extLst>
              <a:ext uri="{FF2B5EF4-FFF2-40B4-BE49-F238E27FC236}">
                <a16:creationId xmlns:a16="http://schemas.microsoft.com/office/drawing/2014/main" id="{03766208-2A3B-D6D4-D791-AC6A95698DCB}"/>
              </a:ext>
            </a:extLst>
          </p:cNvPr>
          <p:cNvSpPr txBox="1"/>
          <p:nvPr/>
        </p:nvSpPr>
        <p:spPr>
          <a:xfrm>
            <a:off x="-34848995"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4EC4E-F9BF-E910-EF7F-F2C1C382BD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14F8D5-CC9A-69EB-1F93-A4393BA27FF8}"/>
              </a:ext>
            </a:extLst>
          </p:cNvPr>
          <p:cNvSpPr txBox="1"/>
          <p:nvPr/>
        </p:nvSpPr>
        <p:spPr>
          <a:xfrm>
            <a:off x="2952750" y="1203960"/>
            <a:ext cx="12382500" cy="3939540"/>
          </a:xfrm>
          <a:prstGeom prst="rect">
            <a:avLst/>
          </a:prstGeom>
          <a:noFill/>
        </p:spPr>
        <p:txBody>
          <a:bodyPr wrap="square" rtlCol="0">
            <a:spAutoFit/>
          </a:bodyPr>
          <a:lstStyle/>
          <a:p>
            <a:pPr algn="ctr"/>
            <a:r>
              <a:rPr lang="en-US" sz="25000" i="1" dirty="0">
                <a:solidFill>
                  <a:srgbClr val="0094FF"/>
                </a:solidFill>
                <a:latin typeface="Montserrat Black" panose="00000A00000000000000" pitchFamily="2" charset="0"/>
              </a:rPr>
              <a:t>THANK</a:t>
            </a:r>
            <a:endParaRPr lang="en-US" sz="25000" i="1" dirty="0">
              <a:latin typeface="Montserrat Black" panose="00000A00000000000000" pitchFamily="2" charset="0"/>
            </a:endParaRPr>
          </a:p>
        </p:txBody>
      </p:sp>
      <p:sp>
        <p:nvSpPr>
          <p:cNvPr id="2" name="TextBox 1">
            <a:extLst>
              <a:ext uri="{FF2B5EF4-FFF2-40B4-BE49-F238E27FC236}">
                <a16:creationId xmlns:a16="http://schemas.microsoft.com/office/drawing/2014/main" id="{B856F6EF-DA20-CDC8-A739-677383E6D6D7}"/>
              </a:ext>
            </a:extLst>
          </p:cNvPr>
          <p:cNvSpPr txBox="1"/>
          <p:nvPr/>
        </p:nvSpPr>
        <p:spPr>
          <a:xfrm>
            <a:off x="5238750" y="5143500"/>
            <a:ext cx="7810500" cy="3939540"/>
          </a:xfrm>
          <a:prstGeom prst="rect">
            <a:avLst/>
          </a:prstGeom>
          <a:noFill/>
        </p:spPr>
        <p:txBody>
          <a:bodyPr wrap="square" rtlCol="0">
            <a:spAutoFit/>
          </a:bodyPr>
          <a:lstStyle/>
          <a:p>
            <a:pPr algn="ctr"/>
            <a:r>
              <a:rPr lang="en-US" sz="25000" i="1" dirty="0">
                <a:solidFill>
                  <a:schemeClr val="tx2">
                    <a:lumMod val="75000"/>
                  </a:schemeClr>
                </a:solidFill>
                <a:latin typeface="Montserrat Black" panose="00000A00000000000000" pitchFamily="2" charset="0"/>
              </a:rPr>
              <a:t>YOU</a:t>
            </a:r>
          </a:p>
        </p:txBody>
      </p:sp>
    </p:spTree>
    <p:extLst>
      <p:ext uri="{BB962C8B-B14F-4D97-AF65-F5344CB8AC3E}">
        <p14:creationId xmlns:p14="http://schemas.microsoft.com/office/powerpoint/2010/main" val="334814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A9AE-D93F-288F-EB64-909D45A801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7BD0C4-BE1F-7E06-7CE9-6C8383F4EBFB}"/>
              </a:ext>
            </a:extLst>
          </p:cNvPr>
          <p:cNvSpPr txBox="1"/>
          <p:nvPr/>
        </p:nvSpPr>
        <p:spPr>
          <a:xfrm>
            <a:off x="2057399" y="3632506"/>
            <a:ext cx="14859002" cy="507831"/>
          </a:xfrm>
          <a:prstGeom prst="rect">
            <a:avLst/>
          </a:prstGeom>
          <a:noFill/>
        </p:spPr>
        <p:txBody>
          <a:bodyPr wrap="square" lIns="91440" tIns="45720" rIns="91440" bIns="45720">
            <a:spAutoFit/>
          </a:bodyPr>
          <a:lstStyle/>
          <a:p>
            <a:pPr marL="514350" indent="-514350">
              <a:buFont typeface="+mj-lt"/>
              <a:buAutoNum type="arabicPeriod" startAt="3"/>
            </a:pPr>
            <a:r>
              <a:rPr lang="en-US" sz="2700" dirty="0">
                <a:ea typeface="Calibri" panose="020F0502020204030204" pitchFamily="34" charset="0"/>
                <a:cs typeface="Calibri" panose="020F0502020204030204" pitchFamily="34" charset="0"/>
              </a:rPr>
              <a:t>Tracks and follows a specific user using Kinect + AI.</a:t>
            </a:r>
          </a:p>
        </p:txBody>
      </p:sp>
      <p:sp>
        <p:nvSpPr>
          <p:cNvPr id="4" name="TextBox 3">
            <a:extLst>
              <a:ext uri="{FF2B5EF4-FFF2-40B4-BE49-F238E27FC236}">
                <a16:creationId xmlns:a16="http://schemas.microsoft.com/office/drawing/2014/main" id="{264328B3-8844-D3C7-3D15-75E8D465C61C}"/>
              </a:ext>
            </a:extLst>
          </p:cNvPr>
          <p:cNvSpPr txBox="1"/>
          <p:nvPr/>
        </p:nvSpPr>
        <p:spPr>
          <a:xfrm>
            <a:off x="1371600" y="1932296"/>
            <a:ext cx="7720779" cy="1015663"/>
          </a:xfrm>
          <a:prstGeom prst="rect">
            <a:avLst/>
          </a:prstGeom>
          <a:noFill/>
        </p:spPr>
        <p:txBody>
          <a:bodyPr wrap="square" lIns="91440" tIns="45720" rIns="91440" bIns="45720" rtlCol="0">
            <a:spAutoFit/>
          </a:bodyPr>
          <a:lstStyle/>
          <a:p>
            <a:r>
              <a:rPr lang="en-US" sz="6000" dirty="0">
                <a:latin typeface="Montserrat Bold" panose="00000800000000000000" pitchFamily="2" charset="0"/>
              </a:rPr>
              <a:t>Project Objectives</a:t>
            </a:r>
          </a:p>
        </p:txBody>
      </p:sp>
      <p:sp>
        <p:nvSpPr>
          <p:cNvPr id="6" name="TextBox 5">
            <a:extLst>
              <a:ext uri="{FF2B5EF4-FFF2-40B4-BE49-F238E27FC236}">
                <a16:creationId xmlns:a16="http://schemas.microsoft.com/office/drawing/2014/main" id="{C750BAC3-7425-E329-45A8-5043776F6B5E}"/>
              </a:ext>
            </a:extLst>
          </p:cNvPr>
          <p:cNvSpPr txBox="1"/>
          <p:nvPr/>
        </p:nvSpPr>
        <p:spPr>
          <a:xfrm>
            <a:off x="685801" y="685800"/>
            <a:ext cx="6349181" cy="1200329"/>
          </a:xfrm>
          <a:prstGeom prst="rect">
            <a:avLst/>
          </a:prstGeom>
          <a:noFill/>
        </p:spPr>
        <p:txBody>
          <a:bodyPr wrap="square" lIns="91440" tIns="45720" rIns="91440" bIns="45720" rtlCol="0">
            <a:spAutoFit/>
          </a:bodyPr>
          <a:lstStyle/>
          <a:p>
            <a:r>
              <a:rPr lang="en-US" sz="7200" dirty="0">
                <a:solidFill>
                  <a:srgbClr val="0094FF"/>
                </a:solidFill>
                <a:latin typeface="Montserrat Bold" panose="00000800000000000000" pitchFamily="2" charset="0"/>
              </a:rPr>
              <a:t>Introduction</a:t>
            </a:r>
          </a:p>
        </p:txBody>
      </p:sp>
      <p:grpSp>
        <p:nvGrpSpPr>
          <p:cNvPr id="20" name="Group 19">
            <a:extLst>
              <a:ext uri="{FF2B5EF4-FFF2-40B4-BE49-F238E27FC236}">
                <a16:creationId xmlns:a16="http://schemas.microsoft.com/office/drawing/2014/main" id="{4C9CE750-7FAE-6BF5-1890-663A8F7BFB97}"/>
              </a:ext>
            </a:extLst>
          </p:cNvPr>
          <p:cNvGrpSpPr/>
          <p:nvPr/>
        </p:nvGrpSpPr>
        <p:grpSpPr>
          <a:xfrm>
            <a:off x="11401925" y="3683273"/>
            <a:ext cx="6200276" cy="5917928"/>
            <a:chOff x="3948269" y="1638332"/>
            <a:chExt cx="4987616" cy="4760490"/>
          </a:xfrm>
        </p:grpSpPr>
        <p:sp>
          <p:nvSpPr>
            <p:cNvPr id="12" name="Freeform 5">
              <a:extLst>
                <a:ext uri="{FF2B5EF4-FFF2-40B4-BE49-F238E27FC236}">
                  <a16:creationId xmlns:a16="http://schemas.microsoft.com/office/drawing/2014/main" id="{70EEA3C1-547C-5FA8-69D3-0C5BED0F3913}"/>
                </a:ext>
              </a:extLst>
            </p:cNvPr>
            <p:cNvSpPr/>
            <p:nvPr/>
          </p:nvSpPr>
          <p:spPr>
            <a:xfrm>
              <a:off x="3948269" y="1638332"/>
              <a:ext cx="4987616" cy="476049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txBody>
            <a:bodyPr/>
            <a:lstStyle/>
            <a:p>
              <a:endParaRPr lang="en-US" sz="2700"/>
            </a:p>
          </p:txBody>
        </p:sp>
        <p:sp>
          <p:nvSpPr>
            <p:cNvPr id="13" name="Freeform 6">
              <a:extLst>
                <a:ext uri="{FF2B5EF4-FFF2-40B4-BE49-F238E27FC236}">
                  <a16:creationId xmlns:a16="http://schemas.microsoft.com/office/drawing/2014/main" id="{382FFE74-C37D-6FEA-3224-ABF658F8FA64}"/>
                </a:ext>
              </a:extLst>
            </p:cNvPr>
            <p:cNvSpPr/>
            <p:nvPr/>
          </p:nvSpPr>
          <p:spPr>
            <a:xfrm>
              <a:off x="4015615" y="1702612"/>
              <a:ext cx="4852923" cy="4631931"/>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txBody>
            <a:bodyPr/>
            <a:lstStyle/>
            <a:p>
              <a:endParaRPr lang="en-US" sz="2700"/>
            </a:p>
          </p:txBody>
        </p:sp>
        <p:pic>
          <p:nvPicPr>
            <p:cNvPr id="19" name="Picture 18" descr="A person pushing a shopping cart&#10;&#10;AI-generated content may be incorrect.">
              <a:extLst>
                <a:ext uri="{FF2B5EF4-FFF2-40B4-BE49-F238E27FC236}">
                  <a16:creationId xmlns:a16="http://schemas.microsoft.com/office/drawing/2014/main" id="{88134829-39F8-BCA5-6EC6-FA382090FBD0}"/>
                </a:ext>
              </a:extLst>
            </p:cNvPr>
            <p:cNvPicPr>
              <a:picLocks noChangeAspect="1"/>
            </p:cNvPicPr>
            <p:nvPr/>
          </p:nvPicPr>
          <p:blipFill>
            <a:blip r:embed="rId2">
              <a:extLst>
                <a:ext uri="{28A0092B-C50C-407E-A947-70E740481C1C}">
                  <a14:useLocalDpi xmlns:a14="http://schemas.microsoft.com/office/drawing/2010/main" val="0"/>
                </a:ext>
              </a:extLst>
            </a:blip>
            <a:srcRect l="22899" t="4595" r="22841" b="450"/>
            <a:stretch>
              <a:fillRect/>
            </a:stretch>
          </p:blipFill>
          <p:spPr>
            <a:xfrm>
              <a:off x="4242944" y="1819445"/>
              <a:ext cx="4398264" cy="4398264"/>
            </a:xfrm>
            <a:custGeom>
              <a:avLst/>
              <a:gdLst>
                <a:gd name="connsiteX0" fmla="*/ 2199132 w 4398264"/>
                <a:gd name="connsiteY0" fmla="*/ 0 h 4398264"/>
                <a:gd name="connsiteX1" fmla="*/ 4398264 w 4398264"/>
                <a:gd name="connsiteY1" fmla="*/ 2199132 h 4398264"/>
                <a:gd name="connsiteX2" fmla="*/ 2199132 w 4398264"/>
                <a:gd name="connsiteY2" fmla="*/ 4398264 h 4398264"/>
                <a:gd name="connsiteX3" fmla="*/ 0 w 4398264"/>
                <a:gd name="connsiteY3" fmla="*/ 2199132 h 4398264"/>
                <a:gd name="connsiteX4" fmla="*/ 2199132 w 4398264"/>
                <a:gd name="connsiteY4" fmla="*/ 0 h 439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264" h="4398264">
                  <a:moveTo>
                    <a:pt x="2199132" y="0"/>
                  </a:moveTo>
                  <a:cubicBezTo>
                    <a:pt x="3413679" y="0"/>
                    <a:pt x="4398264" y="984585"/>
                    <a:pt x="4398264" y="2199132"/>
                  </a:cubicBezTo>
                  <a:cubicBezTo>
                    <a:pt x="4398264" y="3413679"/>
                    <a:pt x="3413679" y="4398264"/>
                    <a:pt x="2199132" y="4398264"/>
                  </a:cubicBezTo>
                  <a:cubicBezTo>
                    <a:pt x="984585" y="4398264"/>
                    <a:pt x="0" y="3413679"/>
                    <a:pt x="0" y="2199132"/>
                  </a:cubicBezTo>
                  <a:cubicBezTo>
                    <a:pt x="0" y="984585"/>
                    <a:pt x="984585" y="0"/>
                    <a:pt x="2199132" y="0"/>
                  </a:cubicBezTo>
                  <a:close/>
                </a:path>
              </a:pathLst>
            </a:custGeom>
          </p:spPr>
        </p:pic>
      </p:grpSp>
      <p:pic>
        <p:nvPicPr>
          <p:cNvPr id="28" name="Picture 27" descr="A close-up of a black video game console&#10;&#10;AI-generated content may be incorrect.">
            <a:extLst>
              <a:ext uri="{FF2B5EF4-FFF2-40B4-BE49-F238E27FC236}">
                <a16:creationId xmlns:a16="http://schemas.microsoft.com/office/drawing/2014/main" id="{80FFBA09-7D61-BDAC-AFC3-6B9C1E3D6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399" y="5429651"/>
            <a:ext cx="7433187" cy="2425172"/>
          </a:xfrm>
          <a:prstGeom prst="rect">
            <a:avLst/>
          </a:prstGeom>
        </p:spPr>
      </p:pic>
      <p:pic>
        <p:nvPicPr>
          <p:cNvPr id="2" name="Graphic 1">
            <a:hlinkClick r:id="rId4" action="ppaction://hlinksldjump"/>
            <a:extLst>
              <a:ext uri="{FF2B5EF4-FFF2-40B4-BE49-F238E27FC236}">
                <a16:creationId xmlns:a16="http://schemas.microsoft.com/office/drawing/2014/main" id="{06993981-5018-1D9D-DC8D-B58D10DD9E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16400" y="685800"/>
            <a:ext cx="685800" cy="685800"/>
          </a:xfrm>
          <a:prstGeom prst="rect">
            <a:avLst/>
          </a:prstGeom>
        </p:spPr>
      </p:pic>
      <p:sp>
        <p:nvSpPr>
          <p:cNvPr id="5" name="Freeform: Shape 4">
            <a:hlinkClick r:id="rId7" action="ppaction://hlinksldjump"/>
            <a:extLst>
              <a:ext uri="{FF2B5EF4-FFF2-40B4-BE49-F238E27FC236}">
                <a16:creationId xmlns:a16="http://schemas.microsoft.com/office/drawing/2014/main" id="{B8081908-EEDC-EA33-9D89-4267D7EC29C4}"/>
              </a:ext>
            </a:extLst>
          </p:cNvPr>
          <p:cNvSpPr>
            <a:spLocks noChangeAspect="1"/>
          </p:cNvSpPr>
          <p:nvPr/>
        </p:nvSpPr>
        <p:spPr>
          <a:xfrm>
            <a:off x="3048529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7" name="TextBox 6">
            <a:hlinkClick r:id="rId7" action="ppaction://hlinksldjump"/>
            <a:extLst>
              <a:ext uri="{FF2B5EF4-FFF2-40B4-BE49-F238E27FC236}">
                <a16:creationId xmlns:a16="http://schemas.microsoft.com/office/drawing/2014/main" id="{493A2499-C3FC-572E-D361-8A3C6265B350}"/>
              </a:ext>
            </a:extLst>
          </p:cNvPr>
          <p:cNvSpPr txBox="1"/>
          <p:nvPr/>
        </p:nvSpPr>
        <p:spPr>
          <a:xfrm>
            <a:off x="4117166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8" name="Freeform: Shape 7">
            <a:hlinkClick r:id="rId8" action="ppaction://hlinksldjump"/>
            <a:extLst>
              <a:ext uri="{FF2B5EF4-FFF2-40B4-BE49-F238E27FC236}">
                <a16:creationId xmlns:a16="http://schemas.microsoft.com/office/drawing/2014/main" id="{5F965A4A-8EF3-BFD9-B9F8-A8321B813C1B}"/>
              </a:ext>
            </a:extLst>
          </p:cNvPr>
          <p:cNvSpPr>
            <a:spLocks noChangeAspect="1"/>
          </p:cNvSpPr>
          <p:nvPr/>
        </p:nvSpPr>
        <p:spPr>
          <a:xfrm>
            <a:off x="28214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9" name="TextBox 8">
            <a:hlinkClick r:id="rId8" action="ppaction://hlinksldjump"/>
            <a:extLst>
              <a:ext uri="{FF2B5EF4-FFF2-40B4-BE49-F238E27FC236}">
                <a16:creationId xmlns:a16="http://schemas.microsoft.com/office/drawing/2014/main" id="{97CD2CB4-07CA-2991-C149-73AF5ECF8D30}"/>
              </a:ext>
            </a:extLst>
          </p:cNvPr>
          <p:cNvSpPr txBox="1"/>
          <p:nvPr/>
        </p:nvSpPr>
        <p:spPr>
          <a:xfrm>
            <a:off x="3858447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0" name="Freeform: Shape 9">
            <a:hlinkClick r:id="rId9" action="ppaction://hlinksldjump"/>
            <a:extLst>
              <a:ext uri="{FF2B5EF4-FFF2-40B4-BE49-F238E27FC236}">
                <a16:creationId xmlns:a16="http://schemas.microsoft.com/office/drawing/2014/main" id="{0109B8A3-BE9C-FB4A-C61C-AE96AA697771}"/>
              </a:ext>
            </a:extLst>
          </p:cNvPr>
          <p:cNvSpPr>
            <a:spLocks noChangeAspect="1"/>
          </p:cNvSpPr>
          <p:nvPr/>
        </p:nvSpPr>
        <p:spPr>
          <a:xfrm>
            <a:off x="2594366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1" name="TextBox 10">
            <a:hlinkClick r:id="rId9" action="ppaction://hlinksldjump"/>
            <a:extLst>
              <a:ext uri="{FF2B5EF4-FFF2-40B4-BE49-F238E27FC236}">
                <a16:creationId xmlns:a16="http://schemas.microsoft.com/office/drawing/2014/main" id="{B753E642-ADD1-3B74-F07C-71D8F89A85E7}"/>
              </a:ext>
            </a:extLst>
          </p:cNvPr>
          <p:cNvSpPr txBox="1"/>
          <p:nvPr/>
        </p:nvSpPr>
        <p:spPr>
          <a:xfrm>
            <a:off x="3634336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4" name="Freeform: Shape 13">
            <a:hlinkClick r:id="rId10" action="ppaction://hlinksldjump"/>
            <a:extLst>
              <a:ext uri="{FF2B5EF4-FFF2-40B4-BE49-F238E27FC236}">
                <a16:creationId xmlns:a16="http://schemas.microsoft.com/office/drawing/2014/main" id="{66965695-D08D-5707-8733-E6C1A839FB84}"/>
              </a:ext>
            </a:extLst>
          </p:cNvPr>
          <p:cNvSpPr>
            <a:spLocks noChangeAspect="1"/>
          </p:cNvSpPr>
          <p:nvPr/>
        </p:nvSpPr>
        <p:spPr>
          <a:xfrm>
            <a:off x="2367285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5" name="TextBox 14">
            <a:hlinkClick r:id="rId10" action="ppaction://hlinksldjump"/>
            <a:extLst>
              <a:ext uri="{FF2B5EF4-FFF2-40B4-BE49-F238E27FC236}">
                <a16:creationId xmlns:a16="http://schemas.microsoft.com/office/drawing/2014/main" id="{D9453ED3-CC78-8C30-BA47-C301D92C9E4F}"/>
              </a:ext>
            </a:extLst>
          </p:cNvPr>
          <p:cNvSpPr txBox="1"/>
          <p:nvPr/>
        </p:nvSpPr>
        <p:spPr>
          <a:xfrm>
            <a:off x="34242289"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6" name="Freeform: Shape 15">
            <a:hlinkClick r:id="rId11" action="ppaction://hlinksldjump"/>
            <a:extLst>
              <a:ext uri="{FF2B5EF4-FFF2-40B4-BE49-F238E27FC236}">
                <a16:creationId xmlns:a16="http://schemas.microsoft.com/office/drawing/2014/main" id="{CA311350-CCAD-BC9E-600D-2354DB8B72E9}"/>
              </a:ext>
            </a:extLst>
          </p:cNvPr>
          <p:cNvSpPr/>
          <p:nvPr/>
        </p:nvSpPr>
        <p:spPr>
          <a:xfrm>
            <a:off x="214020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7" name="TextBox 16">
            <a:hlinkClick r:id="rId11" action="ppaction://hlinksldjump"/>
            <a:extLst>
              <a:ext uri="{FF2B5EF4-FFF2-40B4-BE49-F238E27FC236}">
                <a16:creationId xmlns:a16="http://schemas.microsoft.com/office/drawing/2014/main" id="{A1676FA4-8130-099E-00AE-7541A235BC30}"/>
              </a:ext>
            </a:extLst>
          </p:cNvPr>
          <p:cNvSpPr txBox="1"/>
          <p:nvPr/>
        </p:nvSpPr>
        <p:spPr>
          <a:xfrm>
            <a:off x="3189337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18" name="Freeform: Shape 17">
            <a:hlinkClick r:id="rId12" action="ppaction://hlinksldjump"/>
            <a:extLst>
              <a:ext uri="{FF2B5EF4-FFF2-40B4-BE49-F238E27FC236}">
                <a16:creationId xmlns:a16="http://schemas.microsoft.com/office/drawing/2014/main" id="{B42469C8-3EFA-ECD1-9A6C-78BDB1B16935}"/>
              </a:ext>
            </a:extLst>
          </p:cNvPr>
          <p:cNvSpPr>
            <a:spLocks noChangeAspect="1"/>
          </p:cNvSpPr>
          <p:nvPr/>
        </p:nvSpPr>
        <p:spPr>
          <a:xfrm>
            <a:off x="1913122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1" name="TextBox 20">
            <a:hlinkClick r:id="rId12" action="ppaction://hlinksldjump"/>
            <a:extLst>
              <a:ext uri="{FF2B5EF4-FFF2-40B4-BE49-F238E27FC236}">
                <a16:creationId xmlns:a16="http://schemas.microsoft.com/office/drawing/2014/main" id="{9A5D67BE-63DF-4BA8-69B3-B684EEE1D1AD}"/>
              </a:ext>
            </a:extLst>
          </p:cNvPr>
          <p:cNvSpPr txBox="1"/>
          <p:nvPr/>
        </p:nvSpPr>
        <p:spPr>
          <a:xfrm>
            <a:off x="2941569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22" name="Freeform: Shape 21">
            <a:hlinkClick r:id="rId13" action="ppaction://hlinksldjump"/>
            <a:extLst>
              <a:ext uri="{FF2B5EF4-FFF2-40B4-BE49-F238E27FC236}">
                <a16:creationId xmlns:a16="http://schemas.microsoft.com/office/drawing/2014/main" id="{068D9BB9-8AC4-D383-6ABB-AB6A7E81249C}"/>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3" name="TextBox 22">
            <a:hlinkClick r:id="rId13" action="ppaction://hlinksldjump"/>
            <a:extLst>
              <a:ext uri="{FF2B5EF4-FFF2-40B4-BE49-F238E27FC236}">
                <a16:creationId xmlns:a16="http://schemas.microsoft.com/office/drawing/2014/main" id="{61F3D3DC-D00F-8861-B342-3C0D3B10E035}"/>
              </a:ext>
            </a:extLst>
          </p:cNvPr>
          <p:cNvSpPr txBox="1"/>
          <p:nvPr/>
        </p:nvSpPr>
        <p:spPr>
          <a:xfrm>
            <a:off x="24461897" y="2789010"/>
            <a:ext cx="13374611"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1</a:t>
            </a:r>
          </a:p>
          <a:p>
            <a:pPr algn="ctr"/>
            <a:r>
              <a:rPr lang="en-US" sz="15000" i="1" dirty="0">
                <a:solidFill>
                  <a:schemeClr val="bg1"/>
                </a:solidFill>
                <a:latin typeface="Montserrat Black" panose="00000A00000000000000" pitchFamily="2" charset="0"/>
              </a:rPr>
              <a:t>Introduction</a:t>
            </a:r>
          </a:p>
        </p:txBody>
      </p:sp>
      <p:sp>
        <p:nvSpPr>
          <p:cNvPr id="24" name="Freeform: Shape 23">
            <a:extLst>
              <a:ext uri="{FF2B5EF4-FFF2-40B4-BE49-F238E27FC236}">
                <a16:creationId xmlns:a16="http://schemas.microsoft.com/office/drawing/2014/main" id="{C9AF14E1-CF26-C92E-2BC1-999BE236F86F}"/>
              </a:ext>
            </a:extLst>
          </p:cNvPr>
          <p:cNvSpPr/>
          <p:nvPr/>
        </p:nvSpPr>
        <p:spPr>
          <a:xfrm>
            <a:off x="-13393364"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7" name="TextBox 26">
            <a:extLst>
              <a:ext uri="{FF2B5EF4-FFF2-40B4-BE49-F238E27FC236}">
                <a16:creationId xmlns:a16="http://schemas.microsoft.com/office/drawing/2014/main" id="{AE05A840-9D7F-FBC4-C613-00ACB0B4E8AB}"/>
              </a:ext>
            </a:extLst>
          </p:cNvPr>
          <p:cNvSpPr txBox="1"/>
          <p:nvPr/>
        </p:nvSpPr>
        <p:spPr>
          <a:xfrm>
            <a:off x="-2839282"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3435942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B9D0B-3493-6E16-8053-2072BF9AE6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86EEC6-38D1-81A9-82AE-219A9D5BF15E}"/>
              </a:ext>
            </a:extLst>
          </p:cNvPr>
          <p:cNvSpPr txBox="1"/>
          <p:nvPr/>
        </p:nvSpPr>
        <p:spPr>
          <a:xfrm>
            <a:off x="2057399" y="3630598"/>
            <a:ext cx="14859002" cy="923330"/>
          </a:xfrm>
          <a:prstGeom prst="rect">
            <a:avLst/>
          </a:prstGeom>
          <a:noFill/>
        </p:spPr>
        <p:txBody>
          <a:bodyPr wrap="square" lIns="91440" tIns="45720" rIns="91440" bIns="45720">
            <a:spAutoFit/>
          </a:bodyPr>
          <a:lstStyle/>
          <a:p>
            <a:pPr marL="514350" indent="-514350">
              <a:buFont typeface="+mj-lt"/>
              <a:buAutoNum type="arabicPeriod" startAt="4"/>
            </a:pPr>
            <a:r>
              <a:rPr lang="en-US" sz="2700" dirty="0">
                <a:ea typeface="Calibri" panose="020F0502020204030204" pitchFamily="34" charset="0"/>
                <a:cs typeface="Calibri" panose="020F0502020204030204" pitchFamily="34" charset="0"/>
              </a:rPr>
              <a:t>Recognizes products in real-time using an AI model + ESP32-CAM.</a:t>
            </a:r>
          </a:p>
          <a:p>
            <a:pPr marL="514350" indent="-514350">
              <a:buFont typeface="+mj-lt"/>
              <a:buAutoNum type="arabicPeriod" startAt="4"/>
            </a:pPr>
            <a:r>
              <a:rPr lang="en-US" sz="2700" dirty="0">
                <a:ea typeface="Calibri" panose="020F0502020204030204" pitchFamily="34" charset="0"/>
                <a:cs typeface="Calibri" panose="020F0502020204030204" pitchFamily="34" charset="0"/>
              </a:rPr>
              <a:t>Displays recognized items and prices on the user’s phone.</a:t>
            </a:r>
          </a:p>
        </p:txBody>
      </p:sp>
      <p:sp>
        <p:nvSpPr>
          <p:cNvPr id="4" name="TextBox 3">
            <a:extLst>
              <a:ext uri="{FF2B5EF4-FFF2-40B4-BE49-F238E27FC236}">
                <a16:creationId xmlns:a16="http://schemas.microsoft.com/office/drawing/2014/main" id="{54290510-809F-683A-91FD-3C5799AF24ED}"/>
              </a:ext>
            </a:extLst>
          </p:cNvPr>
          <p:cNvSpPr txBox="1"/>
          <p:nvPr/>
        </p:nvSpPr>
        <p:spPr>
          <a:xfrm>
            <a:off x="1371600" y="1932296"/>
            <a:ext cx="7720779" cy="1015663"/>
          </a:xfrm>
          <a:prstGeom prst="rect">
            <a:avLst/>
          </a:prstGeom>
          <a:noFill/>
        </p:spPr>
        <p:txBody>
          <a:bodyPr wrap="square" lIns="91440" tIns="45720" rIns="91440" bIns="45720" rtlCol="0">
            <a:spAutoFit/>
          </a:bodyPr>
          <a:lstStyle/>
          <a:p>
            <a:r>
              <a:rPr lang="en-US" sz="6000" dirty="0">
                <a:latin typeface="Montserrat Bold" panose="00000800000000000000" pitchFamily="2" charset="0"/>
              </a:rPr>
              <a:t>Project Objectives</a:t>
            </a:r>
          </a:p>
        </p:txBody>
      </p:sp>
      <p:sp>
        <p:nvSpPr>
          <p:cNvPr id="6" name="TextBox 5">
            <a:extLst>
              <a:ext uri="{FF2B5EF4-FFF2-40B4-BE49-F238E27FC236}">
                <a16:creationId xmlns:a16="http://schemas.microsoft.com/office/drawing/2014/main" id="{E7554E24-239B-EB6F-24EA-F973E0938092}"/>
              </a:ext>
            </a:extLst>
          </p:cNvPr>
          <p:cNvSpPr txBox="1"/>
          <p:nvPr/>
        </p:nvSpPr>
        <p:spPr>
          <a:xfrm>
            <a:off x="685801" y="685800"/>
            <a:ext cx="6349181" cy="1200329"/>
          </a:xfrm>
          <a:prstGeom prst="rect">
            <a:avLst/>
          </a:prstGeom>
          <a:noFill/>
        </p:spPr>
        <p:txBody>
          <a:bodyPr wrap="square" lIns="91440" tIns="45720" rIns="91440" bIns="45720" rtlCol="0">
            <a:spAutoFit/>
          </a:bodyPr>
          <a:lstStyle/>
          <a:p>
            <a:r>
              <a:rPr lang="en-US" sz="7200" dirty="0">
                <a:solidFill>
                  <a:srgbClr val="0094FF"/>
                </a:solidFill>
                <a:latin typeface="Montserrat Bold" panose="00000800000000000000" pitchFamily="2" charset="0"/>
              </a:rPr>
              <a:t>Introduction</a:t>
            </a:r>
          </a:p>
        </p:txBody>
      </p:sp>
      <p:pic>
        <p:nvPicPr>
          <p:cNvPr id="5" name="Picture 4" descr="A close-up of a circuit board&#10;&#10;AI-generated content may be incorrect.">
            <a:extLst>
              <a:ext uri="{FF2B5EF4-FFF2-40B4-BE49-F238E27FC236}">
                <a16:creationId xmlns:a16="http://schemas.microsoft.com/office/drawing/2014/main" id="{3B7E05DE-F4C0-A526-5F3C-E49466B1F4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034" y="4789928"/>
            <a:ext cx="2674952" cy="3906020"/>
          </a:xfrm>
          <a:prstGeom prst="rect">
            <a:avLst/>
          </a:prstGeom>
        </p:spPr>
      </p:pic>
      <p:grpSp>
        <p:nvGrpSpPr>
          <p:cNvPr id="19" name="Group 18">
            <a:extLst>
              <a:ext uri="{FF2B5EF4-FFF2-40B4-BE49-F238E27FC236}">
                <a16:creationId xmlns:a16="http://schemas.microsoft.com/office/drawing/2014/main" id="{69911C5E-C7B2-D24D-BCEF-B1A0142E8431}"/>
              </a:ext>
            </a:extLst>
          </p:cNvPr>
          <p:cNvGrpSpPr/>
          <p:nvPr/>
        </p:nvGrpSpPr>
        <p:grpSpPr>
          <a:xfrm>
            <a:off x="11705954" y="3973457"/>
            <a:ext cx="5896247" cy="5627744"/>
            <a:chOff x="7601283" y="2455515"/>
            <a:chExt cx="4133517" cy="3945285"/>
          </a:xfrm>
        </p:grpSpPr>
        <p:sp>
          <p:nvSpPr>
            <p:cNvPr id="14" name="Freeform 5">
              <a:extLst>
                <a:ext uri="{FF2B5EF4-FFF2-40B4-BE49-F238E27FC236}">
                  <a16:creationId xmlns:a16="http://schemas.microsoft.com/office/drawing/2014/main" id="{4FDE0873-0AAF-5CE2-B485-571B2699FB04}"/>
                </a:ext>
              </a:extLst>
            </p:cNvPr>
            <p:cNvSpPr/>
            <p:nvPr/>
          </p:nvSpPr>
          <p:spPr>
            <a:xfrm>
              <a:off x="7601283" y="2455515"/>
              <a:ext cx="4133517" cy="3945285"/>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txBody>
            <a:bodyPr/>
            <a:lstStyle/>
            <a:p>
              <a:endParaRPr lang="en-US" sz="2700"/>
            </a:p>
          </p:txBody>
        </p:sp>
        <p:sp>
          <p:nvSpPr>
            <p:cNvPr id="15" name="Freeform 6">
              <a:extLst>
                <a:ext uri="{FF2B5EF4-FFF2-40B4-BE49-F238E27FC236}">
                  <a16:creationId xmlns:a16="http://schemas.microsoft.com/office/drawing/2014/main" id="{20F9A5AF-AEAE-1E6B-0CDB-BEDE56EAE95E}"/>
                </a:ext>
              </a:extLst>
            </p:cNvPr>
            <p:cNvSpPr/>
            <p:nvPr/>
          </p:nvSpPr>
          <p:spPr>
            <a:xfrm>
              <a:off x="7657096" y="2508787"/>
              <a:ext cx="4021889" cy="3838741"/>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txBody>
            <a:bodyPr/>
            <a:lstStyle/>
            <a:p>
              <a:endParaRPr lang="en-US" sz="2700"/>
            </a:p>
          </p:txBody>
        </p:sp>
        <p:pic>
          <p:nvPicPr>
            <p:cNvPr id="18" name="Picture 17" descr="A shopping cart with a camera on it&#10;&#10;AI-generated content may be incorrect.">
              <a:extLst>
                <a:ext uri="{FF2B5EF4-FFF2-40B4-BE49-F238E27FC236}">
                  <a16:creationId xmlns:a16="http://schemas.microsoft.com/office/drawing/2014/main" id="{87D8AAB2-2FED-B0F3-78ED-9899A24CDB87}"/>
                </a:ext>
              </a:extLst>
            </p:cNvPr>
            <p:cNvPicPr>
              <a:picLocks noChangeAspect="1"/>
            </p:cNvPicPr>
            <p:nvPr/>
          </p:nvPicPr>
          <p:blipFill>
            <a:blip r:embed="rId3"/>
            <a:srcRect l="6248" t="4738" r="337" b="1847"/>
            <a:stretch>
              <a:fillRect/>
            </a:stretch>
          </p:blipFill>
          <p:spPr>
            <a:xfrm>
              <a:off x="7842129" y="2602245"/>
              <a:ext cx="3648456" cy="3648456"/>
            </a:xfrm>
            <a:custGeom>
              <a:avLst/>
              <a:gdLst>
                <a:gd name="connsiteX0" fmla="*/ 1824228 w 3648456"/>
                <a:gd name="connsiteY0" fmla="*/ 0 h 3648456"/>
                <a:gd name="connsiteX1" fmla="*/ 3648456 w 3648456"/>
                <a:gd name="connsiteY1" fmla="*/ 1824228 h 3648456"/>
                <a:gd name="connsiteX2" fmla="*/ 1824228 w 3648456"/>
                <a:gd name="connsiteY2" fmla="*/ 3648456 h 3648456"/>
                <a:gd name="connsiteX3" fmla="*/ 0 w 3648456"/>
                <a:gd name="connsiteY3" fmla="*/ 1824228 h 3648456"/>
                <a:gd name="connsiteX4" fmla="*/ 1824228 w 3648456"/>
                <a:gd name="connsiteY4" fmla="*/ 0 h 3648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456" h="3648456">
                  <a:moveTo>
                    <a:pt x="1824228" y="0"/>
                  </a:moveTo>
                  <a:cubicBezTo>
                    <a:pt x="2831721" y="0"/>
                    <a:pt x="3648456" y="816735"/>
                    <a:pt x="3648456" y="1824228"/>
                  </a:cubicBezTo>
                  <a:cubicBezTo>
                    <a:pt x="3648456" y="2831721"/>
                    <a:pt x="2831721" y="3648456"/>
                    <a:pt x="1824228" y="3648456"/>
                  </a:cubicBezTo>
                  <a:cubicBezTo>
                    <a:pt x="816735" y="3648456"/>
                    <a:pt x="0" y="2831721"/>
                    <a:pt x="0" y="1824228"/>
                  </a:cubicBezTo>
                  <a:cubicBezTo>
                    <a:pt x="0" y="816735"/>
                    <a:pt x="816735" y="0"/>
                    <a:pt x="1824228" y="0"/>
                  </a:cubicBezTo>
                  <a:close/>
                </a:path>
              </a:pathLst>
            </a:custGeom>
          </p:spPr>
        </p:pic>
      </p:grpSp>
      <p:pic>
        <p:nvPicPr>
          <p:cNvPr id="2" name="Graphic 1">
            <a:hlinkClick r:id="rId4" action="ppaction://hlinksldjump"/>
            <a:extLst>
              <a:ext uri="{FF2B5EF4-FFF2-40B4-BE49-F238E27FC236}">
                <a16:creationId xmlns:a16="http://schemas.microsoft.com/office/drawing/2014/main" id="{6ADD61D3-645F-89CC-688E-18AFD2BEC8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16400" y="685800"/>
            <a:ext cx="685800" cy="685800"/>
          </a:xfrm>
          <a:prstGeom prst="rect">
            <a:avLst/>
          </a:prstGeom>
        </p:spPr>
      </p:pic>
      <p:sp>
        <p:nvSpPr>
          <p:cNvPr id="7" name="Freeform: Shape 6">
            <a:hlinkClick r:id="rId7" action="ppaction://hlinksldjump"/>
            <a:extLst>
              <a:ext uri="{FF2B5EF4-FFF2-40B4-BE49-F238E27FC236}">
                <a16:creationId xmlns:a16="http://schemas.microsoft.com/office/drawing/2014/main" id="{DAE1673A-BFFB-05B0-79A6-FF4DDDA2A3F8}"/>
              </a:ext>
            </a:extLst>
          </p:cNvPr>
          <p:cNvSpPr>
            <a:spLocks noChangeAspect="1"/>
          </p:cNvSpPr>
          <p:nvPr/>
        </p:nvSpPr>
        <p:spPr>
          <a:xfrm>
            <a:off x="30485297"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62534"/>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8" name="TextBox 7">
            <a:hlinkClick r:id="rId7" action="ppaction://hlinksldjump"/>
            <a:extLst>
              <a:ext uri="{FF2B5EF4-FFF2-40B4-BE49-F238E27FC236}">
                <a16:creationId xmlns:a16="http://schemas.microsoft.com/office/drawing/2014/main" id="{57B785DB-D4F9-C088-F951-2C9058B27C75}"/>
              </a:ext>
            </a:extLst>
          </p:cNvPr>
          <p:cNvSpPr txBox="1"/>
          <p:nvPr/>
        </p:nvSpPr>
        <p:spPr>
          <a:xfrm>
            <a:off x="41171668" y="4589502"/>
            <a:ext cx="1635237"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7</a:t>
            </a:r>
          </a:p>
          <a:p>
            <a:pPr algn="ctr"/>
            <a:r>
              <a:rPr lang="en-US" sz="2200" i="1" dirty="0">
                <a:solidFill>
                  <a:schemeClr val="bg1"/>
                </a:solidFill>
                <a:latin typeface="Montserrat Black" panose="00000A00000000000000" pitchFamily="2" charset="0"/>
              </a:rPr>
              <a:t>Wireless</a:t>
            </a:r>
          </a:p>
          <a:p>
            <a:pPr algn="ctr"/>
            <a:r>
              <a:rPr lang="en-US" sz="2200" i="1" dirty="0">
                <a:solidFill>
                  <a:schemeClr val="bg1"/>
                </a:solidFill>
                <a:latin typeface="Montserrat Black" panose="00000A00000000000000" pitchFamily="2" charset="0"/>
              </a:rPr>
              <a:t>Comm</a:t>
            </a:r>
          </a:p>
        </p:txBody>
      </p:sp>
      <p:sp>
        <p:nvSpPr>
          <p:cNvPr id="9" name="Freeform: Shape 8">
            <a:hlinkClick r:id="rId8" action="ppaction://hlinksldjump"/>
            <a:extLst>
              <a:ext uri="{FF2B5EF4-FFF2-40B4-BE49-F238E27FC236}">
                <a16:creationId xmlns:a16="http://schemas.microsoft.com/office/drawing/2014/main" id="{DE40F460-5FB3-50E8-0A62-47A880DA4D1A}"/>
              </a:ext>
            </a:extLst>
          </p:cNvPr>
          <p:cNvSpPr>
            <a:spLocks noChangeAspect="1"/>
          </p:cNvSpPr>
          <p:nvPr/>
        </p:nvSpPr>
        <p:spPr>
          <a:xfrm>
            <a:off x="28214480"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72D40"/>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0" name="TextBox 9">
            <a:hlinkClick r:id="rId8" action="ppaction://hlinksldjump"/>
            <a:extLst>
              <a:ext uri="{FF2B5EF4-FFF2-40B4-BE49-F238E27FC236}">
                <a16:creationId xmlns:a16="http://schemas.microsoft.com/office/drawing/2014/main" id="{A61A6672-303F-6089-02AB-465B8F5E1292}"/>
              </a:ext>
            </a:extLst>
          </p:cNvPr>
          <p:cNvSpPr txBox="1"/>
          <p:nvPr/>
        </p:nvSpPr>
        <p:spPr>
          <a:xfrm>
            <a:off x="38584473" y="4589502"/>
            <a:ext cx="2266489"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6</a:t>
            </a:r>
          </a:p>
          <a:p>
            <a:pPr algn="ctr"/>
            <a:r>
              <a:rPr lang="en-US" sz="2200" i="1" dirty="0">
                <a:solidFill>
                  <a:schemeClr val="bg1"/>
                </a:solidFill>
                <a:latin typeface="Montserrat Black" panose="00000A00000000000000" pitchFamily="2" charset="0"/>
              </a:rPr>
              <a:t>Product</a:t>
            </a:r>
          </a:p>
          <a:p>
            <a:pPr algn="ctr"/>
            <a:r>
              <a:rPr lang="en-US" sz="2200" i="1" dirty="0">
                <a:solidFill>
                  <a:schemeClr val="bg1"/>
                </a:solidFill>
                <a:latin typeface="Montserrat Black" panose="00000A00000000000000" pitchFamily="2" charset="0"/>
              </a:rPr>
              <a:t>Recognition</a:t>
            </a:r>
          </a:p>
        </p:txBody>
      </p:sp>
      <p:sp>
        <p:nvSpPr>
          <p:cNvPr id="11" name="Freeform: Shape 10">
            <a:hlinkClick r:id="rId9" action="ppaction://hlinksldjump"/>
            <a:extLst>
              <a:ext uri="{FF2B5EF4-FFF2-40B4-BE49-F238E27FC236}">
                <a16:creationId xmlns:a16="http://schemas.microsoft.com/office/drawing/2014/main" id="{1861ED70-4EFB-6E20-26B0-C7514CCE21A5}"/>
              </a:ext>
            </a:extLst>
          </p:cNvPr>
          <p:cNvSpPr>
            <a:spLocks noChangeAspect="1"/>
          </p:cNvSpPr>
          <p:nvPr/>
        </p:nvSpPr>
        <p:spPr>
          <a:xfrm>
            <a:off x="25943666"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0B3B5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2" name="TextBox 11">
            <a:hlinkClick r:id="rId9" action="ppaction://hlinksldjump"/>
            <a:extLst>
              <a:ext uri="{FF2B5EF4-FFF2-40B4-BE49-F238E27FC236}">
                <a16:creationId xmlns:a16="http://schemas.microsoft.com/office/drawing/2014/main" id="{AFA8852B-55E1-CA86-1A62-F7C16C0D7868}"/>
              </a:ext>
            </a:extLst>
          </p:cNvPr>
          <p:cNvSpPr txBox="1"/>
          <p:nvPr/>
        </p:nvSpPr>
        <p:spPr>
          <a:xfrm>
            <a:off x="36343366" y="4589502"/>
            <a:ext cx="2199675"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5</a:t>
            </a:r>
          </a:p>
          <a:p>
            <a:pPr algn="ctr"/>
            <a:r>
              <a:rPr lang="en-US" sz="2200" i="1" dirty="0">
                <a:solidFill>
                  <a:schemeClr val="bg1"/>
                </a:solidFill>
                <a:latin typeface="Montserrat Black" panose="00000A00000000000000" pitchFamily="2" charset="0"/>
              </a:rPr>
              <a:t>Person</a:t>
            </a:r>
          </a:p>
          <a:p>
            <a:pPr algn="ctr"/>
            <a:r>
              <a:rPr lang="en-US" sz="2200" i="1" dirty="0">
                <a:solidFill>
                  <a:schemeClr val="bg1"/>
                </a:solidFill>
                <a:latin typeface="Montserrat Black" panose="00000A00000000000000" pitchFamily="2" charset="0"/>
              </a:rPr>
              <a:t>Tracking</a:t>
            </a:r>
          </a:p>
        </p:txBody>
      </p:sp>
      <p:sp>
        <p:nvSpPr>
          <p:cNvPr id="13" name="Freeform: Shape 12">
            <a:hlinkClick r:id="rId10" action="ppaction://hlinksldjump"/>
            <a:extLst>
              <a:ext uri="{FF2B5EF4-FFF2-40B4-BE49-F238E27FC236}">
                <a16:creationId xmlns:a16="http://schemas.microsoft.com/office/drawing/2014/main" id="{515FA5D3-D610-65C6-852A-D713B6B0F656}"/>
              </a:ext>
            </a:extLst>
          </p:cNvPr>
          <p:cNvSpPr>
            <a:spLocks noChangeAspect="1"/>
          </p:cNvSpPr>
          <p:nvPr/>
        </p:nvSpPr>
        <p:spPr>
          <a:xfrm>
            <a:off x="23672852"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0507E"/>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16" name="TextBox 15">
            <a:hlinkClick r:id="rId10" action="ppaction://hlinksldjump"/>
            <a:extLst>
              <a:ext uri="{FF2B5EF4-FFF2-40B4-BE49-F238E27FC236}">
                <a16:creationId xmlns:a16="http://schemas.microsoft.com/office/drawing/2014/main" id="{34923BB4-1817-4B4A-F157-7B43CF85A928}"/>
              </a:ext>
            </a:extLst>
          </p:cNvPr>
          <p:cNvSpPr txBox="1"/>
          <p:nvPr/>
        </p:nvSpPr>
        <p:spPr>
          <a:xfrm>
            <a:off x="34242289" y="4589502"/>
            <a:ext cx="1873472"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4</a:t>
            </a:r>
          </a:p>
          <a:p>
            <a:pPr algn="ctr"/>
            <a:r>
              <a:rPr lang="en-US" sz="2200" i="1" dirty="0">
                <a:solidFill>
                  <a:schemeClr val="bg1"/>
                </a:solidFill>
                <a:latin typeface="Montserrat Black" panose="00000A00000000000000" pitchFamily="2" charset="0"/>
              </a:rPr>
              <a:t>Mapping &amp;</a:t>
            </a:r>
          </a:p>
          <a:p>
            <a:pPr algn="ctr"/>
            <a:r>
              <a:rPr lang="en-US" sz="2200" i="1" dirty="0">
                <a:solidFill>
                  <a:schemeClr val="bg1"/>
                </a:solidFill>
                <a:latin typeface="Montserrat Black" panose="00000A00000000000000" pitchFamily="2" charset="0"/>
              </a:rPr>
              <a:t>Navigation</a:t>
            </a:r>
          </a:p>
        </p:txBody>
      </p:sp>
      <p:sp>
        <p:nvSpPr>
          <p:cNvPr id="17" name="Freeform: Shape 16">
            <a:hlinkClick r:id="rId11" action="ppaction://hlinksldjump"/>
            <a:extLst>
              <a:ext uri="{FF2B5EF4-FFF2-40B4-BE49-F238E27FC236}">
                <a16:creationId xmlns:a16="http://schemas.microsoft.com/office/drawing/2014/main" id="{62F9F729-07A7-0C20-CBF9-702E7AA17240}"/>
              </a:ext>
            </a:extLst>
          </p:cNvPr>
          <p:cNvSpPr/>
          <p:nvPr/>
        </p:nvSpPr>
        <p:spPr>
          <a:xfrm>
            <a:off x="21402038"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4649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0" name="TextBox 19">
            <a:hlinkClick r:id="rId11" action="ppaction://hlinksldjump"/>
            <a:extLst>
              <a:ext uri="{FF2B5EF4-FFF2-40B4-BE49-F238E27FC236}">
                <a16:creationId xmlns:a16="http://schemas.microsoft.com/office/drawing/2014/main" id="{95134C35-4213-5D3C-0668-06FC889F00BE}"/>
              </a:ext>
            </a:extLst>
          </p:cNvPr>
          <p:cNvSpPr txBox="1"/>
          <p:nvPr/>
        </p:nvSpPr>
        <p:spPr>
          <a:xfrm>
            <a:off x="31893377" y="4589502"/>
            <a:ext cx="2025343" cy="1107996"/>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3</a:t>
            </a:r>
          </a:p>
          <a:p>
            <a:pPr algn="ctr"/>
            <a:r>
              <a:rPr lang="en-US" sz="2200" i="1" dirty="0">
                <a:solidFill>
                  <a:schemeClr val="bg1"/>
                </a:solidFill>
                <a:latin typeface="Montserrat Black" panose="00000A00000000000000" pitchFamily="2" charset="0"/>
              </a:rPr>
              <a:t>Ros &amp;</a:t>
            </a:r>
          </a:p>
          <a:p>
            <a:pPr algn="ctr"/>
            <a:r>
              <a:rPr lang="en-US" sz="2200" i="1" dirty="0">
                <a:solidFill>
                  <a:schemeClr val="bg1"/>
                </a:solidFill>
                <a:latin typeface="Montserrat Black" panose="00000A00000000000000" pitchFamily="2" charset="0"/>
              </a:rPr>
              <a:t>Kinematics</a:t>
            </a:r>
          </a:p>
        </p:txBody>
      </p:sp>
      <p:sp>
        <p:nvSpPr>
          <p:cNvPr id="21" name="Freeform: Shape 20">
            <a:hlinkClick r:id="rId12" action="ppaction://hlinksldjump"/>
            <a:extLst>
              <a:ext uri="{FF2B5EF4-FFF2-40B4-BE49-F238E27FC236}">
                <a16:creationId xmlns:a16="http://schemas.microsoft.com/office/drawing/2014/main" id="{FFA087BE-17FB-F305-162A-196FCABF8E51}"/>
              </a:ext>
            </a:extLst>
          </p:cNvPr>
          <p:cNvSpPr>
            <a:spLocks noChangeAspect="1"/>
          </p:cNvSpPr>
          <p:nvPr/>
        </p:nvSpPr>
        <p:spPr>
          <a:xfrm>
            <a:off x="19131224" y="-1177290"/>
            <a:ext cx="12641580" cy="12641580"/>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778B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2" name="TextBox 21">
            <a:hlinkClick r:id="rId12" action="ppaction://hlinksldjump"/>
            <a:extLst>
              <a:ext uri="{FF2B5EF4-FFF2-40B4-BE49-F238E27FC236}">
                <a16:creationId xmlns:a16="http://schemas.microsoft.com/office/drawing/2014/main" id="{18ED49B5-59A2-192F-F2A7-82EFF2BC9DDC}"/>
              </a:ext>
            </a:extLst>
          </p:cNvPr>
          <p:cNvSpPr txBox="1"/>
          <p:nvPr/>
        </p:nvSpPr>
        <p:spPr>
          <a:xfrm>
            <a:off x="29415694" y="4758780"/>
            <a:ext cx="2443407" cy="769441"/>
          </a:xfrm>
          <a:prstGeom prst="rect">
            <a:avLst/>
          </a:prstGeom>
          <a:noFill/>
        </p:spPr>
        <p:txBody>
          <a:bodyPr wrap="square" lIns="91440" tIns="45720" rIns="91440" bIns="45720" rtlCol="0">
            <a:spAutoFit/>
          </a:bodyPr>
          <a:lstStyle/>
          <a:p>
            <a:pPr algn="ctr"/>
            <a:r>
              <a:rPr lang="en-US" sz="2200" i="1" dirty="0">
                <a:solidFill>
                  <a:schemeClr val="bg1"/>
                </a:solidFill>
                <a:latin typeface="Montserrat Black" panose="00000A00000000000000" pitchFamily="2" charset="0"/>
              </a:rPr>
              <a:t>2</a:t>
            </a:r>
          </a:p>
          <a:p>
            <a:pPr algn="ctr"/>
            <a:r>
              <a:rPr lang="en-US" sz="2200" i="1" dirty="0">
                <a:solidFill>
                  <a:schemeClr val="bg1"/>
                </a:solidFill>
                <a:latin typeface="Montserrat Black" panose="00000A00000000000000" pitchFamily="2" charset="0"/>
              </a:rPr>
              <a:t>Application</a:t>
            </a:r>
          </a:p>
        </p:txBody>
      </p:sp>
      <p:sp>
        <p:nvSpPr>
          <p:cNvPr id="23" name="Freeform: Shape 22">
            <a:hlinkClick r:id="rId13" action="ppaction://hlinksldjump"/>
            <a:extLst>
              <a:ext uri="{FF2B5EF4-FFF2-40B4-BE49-F238E27FC236}">
                <a16:creationId xmlns:a16="http://schemas.microsoft.com/office/drawing/2014/main" id="{20F3BE4F-5030-4C71-22A6-1802B9DE299B}"/>
              </a:ext>
            </a:extLst>
          </p:cNvPr>
          <p:cNvSpPr>
            <a:spLocks noChangeAspect="1"/>
          </p:cNvSpPr>
          <p:nvPr/>
        </p:nvSpPr>
        <p:spPr>
          <a:xfrm>
            <a:off x="-21794724" y="-25795224"/>
            <a:ext cx="61877448" cy="61877448"/>
          </a:xfrm>
          <a:custGeom>
            <a:avLst/>
            <a:gdLst>
              <a:gd name="connsiteX0" fmla="*/ 4213860 w 8427720"/>
              <a:gd name="connsiteY0" fmla="*/ 2659380 h 8427720"/>
              <a:gd name="connsiteX1" fmla="*/ 2659380 w 8427720"/>
              <a:gd name="connsiteY1" fmla="*/ 4213860 h 8427720"/>
              <a:gd name="connsiteX2" fmla="*/ 4213860 w 8427720"/>
              <a:gd name="connsiteY2" fmla="*/ 5768340 h 8427720"/>
              <a:gd name="connsiteX3" fmla="*/ 5768340 w 8427720"/>
              <a:gd name="connsiteY3" fmla="*/ 4213860 h 8427720"/>
              <a:gd name="connsiteX4" fmla="*/ 4213860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213860" y="2659380"/>
                </a:moveTo>
                <a:cubicBezTo>
                  <a:pt x="3355344" y="2659380"/>
                  <a:pt x="2659380" y="3355344"/>
                  <a:pt x="2659380" y="4213860"/>
                </a:cubicBezTo>
                <a:cubicBezTo>
                  <a:pt x="2659380" y="5072376"/>
                  <a:pt x="3355344" y="5768340"/>
                  <a:pt x="4213860" y="5768340"/>
                </a:cubicBezTo>
                <a:cubicBezTo>
                  <a:pt x="5072376" y="5768340"/>
                  <a:pt x="5768340" y="5072376"/>
                  <a:pt x="5768340" y="4213860"/>
                </a:cubicBezTo>
                <a:cubicBezTo>
                  <a:pt x="5768340" y="3355344"/>
                  <a:pt x="5072376" y="2659380"/>
                  <a:pt x="4213860"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198CDF"/>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4" name="TextBox 23">
            <a:hlinkClick r:id="rId13" action="ppaction://hlinksldjump"/>
            <a:extLst>
              <a:ext uri="{FF2B5EF4-FFF2-40B4-BE49-F238E27FC236}">
                <a16:creationId xmlns:a16="http://schemas.microsoft.com/office/drawing/2014/main" id="{496DA76B-4101-EB42-4150-66A1D522739E}"/>
              </a:ext>
            </a:extLst>
          </p:cNvPr>
          <p:cNvSpPr txBox="1"/>
          <p:nvPr/>
        </p:nvSpPr>
        <p:spPr>
          <a:xfrm>
            <a:off x="24461897" y="2789010"/>
            <a:ext cx="13374611" cy="4708981"/>
          </a:xfrm>
          <a:prstGeom prst="rect">
            <a:avLst/>
          </a:prstGeom>
          <a:noFill/>
        </p:spPr>
        <p:txBody>
          <a:bodyPr wrap="square" lIns="91440" tIns="45720" rIns="91440" bIns="45720" rtlCol="0">
            <a:spAutoFit/>
          </a:bodyPr>
          <a:lstStyle/>
          <a:p>
            <a:pPr algn="ctr"/>
            <a:r>
              <a:rPr lang="en-US" sz="15000" i="1" dirty="0">
                <a:solidFill>
                  <a:schemeClr val="bg1"/>
                </a:solidFill>
                <a:latin typeface="Montserrat Black" panose="00000A00000000000000" pitchFamily="2" charset="0"/>
              </a:rPr>
              <a:t>1</a:t>
            </a:r>
          </a:p>
          <a:p>
            <a:pPr algn="ctr"/>
            <a:r>
              <a:rPr lang="en-US" sz="15000" i="1" dirty="0">
                <a:solidFill>
                  <a:schemeClr val="bg1"/>
                </a:solidFill>
                <a:latin typeface="Montserrat Black" panose="00000A00000000000000" pitchFamily="2" charset="0"/>
              </a:rPr>
              <a:t>Introduction</a:t>
            </a:r>
          </a:p>
        </p:txBody>
      </p:sp>
      <p:sp>
        <p:nvSpPr>
          <p:cNvPr id="25" name="Freeform: Shape 24">
            <a:extLst>
              <a:ext uri="{FF2B5EF4-FFF2-40B4-BE49-F238E27FC236}">
                <a16:creationId xmlns:a16="http://schemas.microsoft.com/office/drawing/2014/main" id="{82746F6B-F0F5-47BA-C675-A9632ED8DBD6}"/>
              </a:ext>
            </a:extLst>
          </p:cNvPr>
          <p:cNvSpPr/>
          <p:nvPr/>
        </p:nvSpPr>
        <p:spPr>
          <a:xfrm>
            <a:off x="-13393364" y="-1177290"/>
            <a:ext cx="12641580" cy="12641580"/>
          </a:xfrm>
          <a:custGeom>
            <a:avLst/>
            <a:gdLst>
              <a:gd name="connsiteX0" fmla="*/ 4197749 w 8427720"/>
              <a:gd name="connsiteY0" fmla="*/ 2659380 h 8427720"/>
              <a:gd name="connsiteX1" fmla="*/ 2643269 w 8427720"/>
              <a:gd name="connsiteY1" fmla="*/ 4213860 h 8427720"/>
              <a:gd name="connsiteX2" fmla="*/ 4197749 w 8427720"/>
              <a:gd name="connsiteY2" fmla="*/ 5768340 h 8427720"/>
              <a:gd name="connsiteX3" fmla="*/ 5752229 w 8427720"/>
              <a:gd name="connsiteY3" fmla="*/ 4213860 h 8427720"/>
              <a:gd name="connsiteX4" fmla="*/ 4197749 w 8427720"/>
              <a:gd name="connsiteY4" fmla="*/ 2659380 h 8427720"/>
              <a:gd name="connsiteX5" fmla="*/ 4213860 w 8427720"/>
              <a:gd name="connsiteY5" fmla="*/ 0 h 8427720"/>
              <a:gd name="connsiteX6" fmla="*/ 8427720 w 8427720"/>
              <a:gd name="connsiteY6" fmla="*/ 4213860 h 8427720"/>
              <a:gd name="connsiteX7" fmla="*/ 4213860 w 8427720"/>
              <a:gd name="connsiteY7" fmla="*/ 8427720 h 8427720"/>
              <a:gd name="connsiteX8" fmla="*/ 0 w 8427720"/>
              <a:gd name="connsiteY8" fmla="*/ 4213860 h 8427720"/>
              <a:gd name="connsiteX9" fmla="*/ 4213860 w 8427720"/>
              <a:gd name="connsiteY9" fmla="*/ 0 h 84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720" h="8427720">
                <a:moveTo>
                  <a:pt x="4197749" y="2659380"/>
                </a:moveTo>
                <a:cubicBezTo>
                  <a:pt x="3339233" y="2659380"/>
                  <a:pt x="2643269" y="3355344"/>
                  <a:pt x="2643269" y="4213860"/>
                </a:cubicBezTo>
                <a:cubicBezTo>
                  <a:pt x="2643269" y="5072376"/>
                  <a:pt x="3339233" y="5768340"/>
                  <a:pt x="4197749" y="5768340"/>
                </a:cubicBezTo>
                <a:cubicBezTo>
                  <a:pt x="5056265" y="5768340"/>
                  <a:pt x="5752229" y="5072376"/>
                  <a:pt x="5752229" y="4213860"/>
                </a:cubicBezTo>
                <a:cubicBezTo>
                  <a:pt x="5752229" y="3355344"/>
                  <a:pt x="5056265" y="2659380"/>
                  <a:pt x="4197749" y="2659380"/>
                </a:cubicBezTo>
                <a:close/>
                <a:moveTo>
                  <a:pt x="4213860" y="0"/>
                </a:moveTo>
                <a:cubicBezTo>
                  <a:pt x="6541111" y="0"/>
                  <a:pt x="8427720" y="1886609"/>
                  <a:pt x="8427720" y="4213860"/>
                </a:cubicBezTo>
                <a:cubicBezTo>
                  <a:pt x="8427720" y="6541111"/>
                  <a:pt x="6541111" y="8427720"/>
                  <a:pt x="4213860" y="8427720"/>
                </a:cubicBezTo>
                <a:cubicBezTo>
                  <a:pt x="1886609" y="8427720"/>
                  <a:pt x="0" y="6541111"/>
                  <a:pt x="0" y="4213860"/>
                </a:cubicBezTo>
                <a:cubicBezTo>
                  <a:pt x="0" y="1886609"/>
                  <a:pt x="1886609" y="0"/>
                  <a:pt x="4213860" y="0"/>
                </a:cubicBezTo>
                <a:close/>
              </a:path>
            </a:pathLst>
          </a:custGeom>
          <a:solidFill>
            <a:srgbClr val="379DE7"/>
          </a:solidFill>
          <a:ln>
            <a:noFill/>
          </a:ln>
          <a:effectLst>
            <a:outerShdw blurRad="381000" dist="127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en-US" sz="2700" dirty="0"/>
          </a:p>
        </p:txBody>
      </p:sp>
      <p:sp>
        <p:nvSpPr>
          <p:cNvPr id="29" name="TextBox 28">
            <a:extLst>
              <a:ext uri="{FF2B5EF4-FFF2-40B4-BE49-F238E27FC236}">
                <a16:creationId xmlns:a16="http://schemas.microsoft.com/office/drawing/2014/main" id="{B0DF7B6E-BAA9-1C1A-7547-9B30ED79073B}"/>
              </a:ext>
            </a:extLst>
          </p:cNvPr>
          <p:cNvSpPr txBox="1"/>
          <p:nvPr/>
        </p:nvSpPr>
        <p:spPr>
          <a:xfrm>
            <a:off x="-2839282" y="4912668"/>
            <a:ext cx="1806156" cy="461665"/>
          </a:xfrm>
          <a:prstGeom prst="rect">
            <a:avLst/>
          </a:prstGeom>
          <a:noFill/>
        </p:spPr>
        <p:txBody>
          <a:bodyPr wrap="square" lIns="91440" tIns="45720" rIns="91440" bIns="45720" rtlCol="0">
            <a:spAutoFit/>
          </a:bodyPr>
          <a:lstStyle/>
          <a:p>
            <a:pPr algn="ctr"/>
            <a:r>
              <a:rPr lang="en-US" sz="2400" i="1" dirty="0">
                <a:solidFill>
                  <a:schemeClr val="bg1"/>
                </a:solidFill>
                <a:latin typeface="Montserrat Black" panose="00000A00000000000000" pitchFamily="2" charset="0"/>
              </a:rPr>
              <a:t>CONTENT</a:t>
            </a:r>
          </a:p>
        </p:txBody>
      </p:sp>
    </p:spTree>
    <p:extLst>
      <p:ext uri="{BB962C8B-B14F-4D97-AF65-F5344CB8AC3E}">
        <p14:creationId xmlns:p14="http://schemas.microsoft.com/office/powerpoint/2010/main" val="3692223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TotalTime>
  <Words>4831</Words>
  <Application>Microsoft Office PowerPoint</Application>
  <PresentationFormat>Custom</PresentationFormat>
  <Paragraphs>1882</Paragraphs>
  <Slides>74</Slides>
  <Notes>0</Notes>
  <HiddenSlides>0</HiddenSlides>
  <MMClips>8</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Aptos</vt:lpstr>
      <vt:lpstr>Canva Sans Bold</vt:lpstr>
      <vt:lpstr>Canva Sans</vt:lpstr>
      <vt:lpstr>Arial Bold</vt:lpstr>
      <vt:lpstr>Aptos Bold</vt:lpstr>
      <vt:lpstr>Century Gothic Paneuropean Italics</vt:lpstr>
      <vt:lpstr>Montserrat Bold</vt:lpstr>
      <vt:lpstr>Century Gothic Paneuropean</vt:lpstr>
      <vt:lpstr>Century Gothic Paneuropean Bold Italics</vt:lpstr>
      <vt:lpstr>Arial</vt:lpstr>
      <vt:lpstr>Century Gothic</vt:lpstr>
      <vt:lpstr>Calibri</vt:lpstr>
      <vt:lpstr>Montserrat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Presentation - Canva.pptx</dc:title>
  <cp:lastModifiedBy>محمد اسامه عواد عواد</cp:lastModifiedBy>
  <cp:revision>85</cp:revision>
  <dcterms:created xsi:type="dcterms:W3CDTF">2006-08-16T00:00:00Z</dcterms:created>
  <dcterms:modified xsi:type="dcterms:W3CDTF">2025-06-22T19:13:41Z</dcterms:modified>
  <dc:identifier>DAGq1WLlmoU</dc:identifier>
</cp:coreProperties>
</file>